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il Charlton" initials="NC" lastIdx="1" clrIdx="0">
    <p:extLst>
      <p:ext uri="{19B8F6BF-5375-455C-9EA6-DF929625EA0E}">
        <p15:presenceInfo xmlns:p15="http://schemas.microsoft.com/office/powerpoint/2012/main" userId="Neil Charlt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7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02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5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54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1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2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7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59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0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09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497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88177-6ACF-4E01-A6E7-F90E75323884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478CE-EBDB-4D06-B6A9-FEC2D254E8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21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818" y="434108"/>
            <a:ext cx="11314545" cy="1838181"/>
          </a:xfrm>
        </p:spPr>
        <p:txBody>
          <a:bodyPr>
            <a:normAutofit fontScale="90000"/>
          </a:bodyPr>
          <a:lstStyle/>
          <a:p>
            <a:pPr algn="l"/>
            <a:r>
              <a:rPr lang="en-GB" u="sng" dirty="0" smtClean="0"/>
              <a:t>Mon</a:t>
            </a:r>
            <a:r>
              <a:rPr lang="en-GB" u="sng" dirty="0" smtClean="0"/>
              <a:t>day 1</a:t>
            </a:r>
            <a:r>
              <a:rPr lang="en-GB" u="sng" baseline="30000" dirty="0" smtClean="0"/>
              <a:t>st</a:t>
            </a:r>
            <a:r>
              <a:rPr lang="en-GB" u="sng" dirty="0" smtClean="0"/>
              <a:t> February </a:t>
            </a:r>
            <a:r>
              <a:rPr lang="en-GB" u="sng" dirty="0" smtClean="0"/>
              <a:t>2021</a:t>
            </a:r>
            <a:br>
              <a:rPr lang="en-GB" u="sng" dirty="0" smtClean="0"/>
            </a:br>
            <a:r>
              <a:rPr lang="en-GB" u="sng" dirty="0" smtClean="0"/>
              <a:t>LO: to punctuate </a:t>
            </a:r>
            <a:r>
              <a:rPr lang="en-GB" u="sng" dirty="0" smtClean="0"/>
              <a:t>speech (‘split’ speech)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65098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In today’s session, we will look at:</a:t>
            </a:r>
          </a:p>
          <a:p>
            <a:pPr algn="l"/>
            <a:r>
              <a:rPr lang="en-GB" sz="2800" b="1" dirty="0" smtClean="0">
                <a:solidFill>
                  <a:srgbClr val="0070C0"/>
                </a:solidFill>
              </a:rPr>
              <a:t>-  </a:t>
            </a:r>
            <a:r>
              <a:rPr lang="en-GB" sz="2800" b="1" dirty="0" smtClean="0">
                <a:solidFill>
                  <a:srgbClr val="0070C0"/>
                </a:solidFill>
              </a:rPr>
              <a:t>Identifying sections </a:t>
            </a:r>
            <a:r>
              <a:rPr lang="en-GB" sz="2800" b="1" dirty="0" smtClean="0">
                <a:solidFill>
                  <a:srgbClr val="0070C0"/>
                </a:solidFill>
              </a:rPr>
              <a:t>of speech.</a:t>
            </a:r>
          </a:p>
          <a:p>
            <a:pPr marL="342900" indent="-342900" algn="l">
              <a:buFontTx/>
              <a:buChar char="-"/>
            </a:pPr>
            <a:r>
              <a:rPr lang="en-GB" sz="2800" b="1" dirty="0" smtClean="0">
                <a:solidFill>
                  <a:srgbClr val="0070C0"/>
                </a:solidFill>
              </a:rPr>
              <a:t>Where to use inverted commas.</a:t>
            </a:r>
          </a:p>
          <a:p>
            <a:pPr marL="342900" indent="-342900" algn="l">
              <a:buFontTx/>
              <a:buChar char="-"/>
            </a:pPr>
            <a:r>
              <a:rPr lang="en-GB" sz="2800" b="1" dirty="0" smtClean="0">
                <a:solidFill>
                  <a:srgbClr val="0070C0"/>
                </a:solidFill>
              </a:rPr>
              <a:t>Checking all other necessary punctuation is included.</a:t>
            </a:r>
          </a:p>
        </p:txBody>
      </p:sp>
    </p:spTree>
    <p:extLst>
      <p:ext uri="{BB962C8B-B14F-4D97-AF65-F5344CB8AC3E}">
        <p14:creationId xmlns:p14="http://schemas.microsoft.com/office/powerpoint/2010/main" val="3638382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2509"/>
            <a:ext cx="10515600" cy="5844454"/>
          </a:xfrm>
        </p:spPr>
        <p:txBody>
          <a:bodyPr/>
          <a:lstStyle/>
          <a:p>
            <a:r>
              <a:rPr lang="en-GB" dirty="0" smtClean="0"/>
              <a:t>Inverted commas are used to show what words are being/ have been spoken.</a:t>
            </a:r>
          </a:p>
          <a:p>
            <a:endParaRPr lang="en-GB" dirty="0"/>
          </a:p>
          <a:p>
            <a:r>
              <a:rPr lang="en-GB" dirty="0" smtClean="0"/>
              <a:t>To know when/ where to use inverted commas, think about what part of a sentence is being spoken.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This is the example from your last session: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I’m exhausted yawned Bob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After reading this (or even saying it aloud) I know this part is the spoken section.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084945" y="4667899"/>
            <a:ext cx="184727" cy="480291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65746" y="4590473"/>
            <a:ext cx="1976582" cy="923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21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2509"/>
            <a:ext cx="10515600" cy="5844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Just like with ‘simple’ speech (where there is just one section of speech), for ‘split’ speech, we first need to work out which parts of a sentence are spoken.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After working out which part is spoken, </a:t>
            </a:r>
            <a:r>
              <a:rPr lang="en-GB" dirty="0" smtClean="0"/>
              <a:t>we </a:t>
            </a:r>
            <a:r>
              <a:rPr lang="en-GB" dirty="0" smtClean="0"/>
              <a:t>know where to put </a:t>
            </a:r>
            <a:r>
              <a:rPr lang="en-GB" dirty="0" smtClean="0"/>
              <a:t>our</a:t>
            </a:r>
            <a:r>
              <a:rPr lang="en-GB" dirty="0" smtClean="0"/>
              <a:t> </a:t>
            </a:r>
            <a:r>
              <a:rPr lang="en-GB" dirty="0" smtClean="0"/>
              <a:t>inverted commas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other parts of punctuation are dependant on whether the speech is from 2 spoken sentences or is 1 sentence that’s been split.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Let’s look at some examples to make sense of this.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78915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1634836"/>
          </a:xfrm>
        </p:spPr>
        <p:txBody>
          <a:bodyPr/>
          <a:lstStyle/>
          <a:p>
            <a:pPr marL="0" indent="0">
              <a:buNone/>
            </a:pPr>
            <a:r>
              <a:rPr lang="en-GB" sz="3200" b="1" dirty="0" smtClean="0">
                <a:solidFill>
                  <a:srgbClr val="FF0000"/>
                </a:solidFill>
              </a:rPr>
              <a:t>Example 1 – when the speech is 2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rgbClr val="FF0000"/>
                </a:solidFill>
              </a:rPr>
              <a:t>“</a:t>
            </a:r>
            <a:r>
              <a:rPr lang="en-GB" dirty="0"/>
              <a:t>I’m </a:t>
            </a:r>
            <a:r>
              <a:rPr lang="en-GB" dirty="0" smtClean="0"/>
              <a:t>exhausted</a:t>
            </a:r>
            <a:r>
              <a:rPr lang="en-GB" dirty="0" smtClean="0">
                <a:solidFill>
                  <a:srgbClr val="FF0000"/>
                </a:solidFill>
              </a:rPr>
              <a:t>,”</a:t>
            </a:r>
            <a:r>
              <a:rPr lang="en-GB" dirty="0" smtClean="0"/>
              <a:t> </a:t>
            </a:r>
            <a:r>
              <a:rPr lang="en-GB" dirty="0"/>
              <a:t>yawned </a:t>
            </a:r>
            <a:r>
              <a:rPr lang="en-GB" dirty="0" smtClean="0"/>
              <a:t>Bob</a:t>
            </a:r>
            <a:r>
              <a:rPr lang="en-GB" dirty="0" smtClean="0">
                <a:solidFill>
                  <a:srgbClr val="FF0000"/>
                </a:solidFill>
              </a:rPr>
              <a:t>. “</a:t>
            </a:r>
            <a:r>
              <a:rPr lang="en-GB" dirty="0" smtClean="0"/>
              <a:t>I can’t wait to sit down</a:t>
            </a:r>
            <a:r>
              <a:rPr lang="en-GB" dirty="0" smtClean="0">
                <a:solidFill>
                  <a:srgbClr val="FF0000"/>
                </a:solidFill>
              </a:rPr>
              <a:t>.”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55782" y="2770909"/>
            <a:ext cx="55418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The first sentence is punctuated just like we did in the previous session when the speech is at the front of the sentence.</a:t>
            </a:r>
          </a:p>
          <a:p>
            <a:endParaRPr lang="en-GB" sz="2400" dirty="0" smtClean="0"/>
          </a:p>
          <a:p>
            <a:r>
              <a:rPr lang="en-GB" sz="2400" dirty="0" smtClean="0">
                <a:solidFill>
                  <a:srgbClr val="7030A0"/>
                </a:solidFill>
              </a:rPr>
              <a:t>There is: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- a capital letter at the start,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- either a  </a:t>
            </a:r>
            <a:r>
              <a:rPr lang="en-GB" sz="2400" b="1" dirty="0" smtClean="0">
                <a:solidFill>
                  <a:srgbClr val="7030A0"/>
                </a:solidFill>
              </a:rPr>
              <a:t>,”   ?”</a:t>
            </a:r>
            <a:r>
              <a:rPr lang="en-GB" sz="2400" dirty="0" smtClean="0">
                <a:solidFill>
                  <a:srgbClr val="7030A0"/>
                </a:solidFill>
              </a:rPr>
              <a:t>  or </a:t>
            </a:r>
            <a:r>
              <a:rPr lang="en-GB" sz="2400" b="1" dirty="0" smtClean="0">
                <a:solidFill>
                  <a:srgbClr val="7030A0"/>
                </a:solidFill>
              </a:rPr>
              <a:t>!” </a:t>
            </a:r>
            <a:r>
              <a:rPr lang="en-GB" sz="2400" dirty="0" smtClean="0">
                <a:solidFill>
                  <a:srgbClr val="7030A0"/>
                </a:solidFill>
              </a:rPr>
              <a:t> at the end of the speech.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930400" y="1958109"/>
            <a:ext cx="4267200" cy="923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308436" y="1948873"/>
            <a:ext cx="3537528" cy="923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611418" y="2189018"/>
            <a:ext cx="314037" cy="581891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8077200" y="2124364"/>
            <a:ext cx="272472" cy="646545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97600" y="2770909"/>
            <a:ext cx="55418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F0"/>
                </a:solidFill>
              </a:rPr>
              <a:t>The </a:t>
            </a:r>
            <a:r>
              <a:rPr lang="en-GB" sz="2400" dirty="0" smtClean="0">
                <a:solidFill>
                  <a:srgbClr val="00B0F0"/>
                </a:solidFill>
              </a:rPr>
              <a:t>second </a:t>
            </a:r>
            <a:r>
              <a:rPr lang="en-GB" sz="2400" dirty="0">
                <a:solidFill>
                  <a:srgbClr val="00B0F0"/>
                </a:solidFill>
              </a:rPr>
              <a:t>sentence </a:t>
            </a:r>
            <a:r>
              <a:rPr lang="en-GB" sz="2400" dirty="0" smtClean="0">
                <a:solidFill>
                  <a:srgbClr val="00B0F0"/>
                </a:solidFill>
              </a:rPr>
              <a:t>of speech is </a:t>
            </a:r>
            <a:r>
              <a:rPr lang="en-GB" sz="2400" dirty="0">
                <a:solidFill>
                  <a:srgbClr val="00B0F0"/>
                </a:solidFill>
              </a:rPr>
              <a:t>punctuated just like we did in the previous session when the speech is at the </a:t>
            </a:r>
            <a:r>
              <a:rPr lang="en-GB" sz="2400" dirty="0" smtClean="0">
                <a:solidFill>
                  <a:srgbClr val="00B0F0"/>
                </a:solidFill>
              </a:rPr>
              <a:t>end </a:t>
            </a:r>
            <a:r>
              <a:rPr lang="en-GB" sz="2400" dirty="0">
                <a:solidFill>
                  <a:srgbClr val="00B0F0"/>
                </a:solidFill>
              </a:rPr>
              <a:t>of the sentence.</a:t>
            </a:r>
          </a:p>
          <a:p>
            <a:endParaRPr lang="en-GB" sz="2400" dirty="0" smtClean="0">
              <a:solidFill>
                <a:srgbClr val="00B0F0"/>
              </a:solidFill>
            </a:endParaRPr>
          </a:p>
          <a:p>
            <a:r>
              <a:rPr lang="en-GB" sz="2400" dirty="0">
                <a:solidFill>
                  <a:srgbClr val="00B0F0"/>
                </a:solidFill>
              </a:rPr>
              <a:t>There is:</a:t>
            </a:r>
          </a:p>
          <a:p>
            <a:r>
              <a:rPr lang="en-GB" sz="2400" dirty="0">
                <a:solidFill>
                  <a:srgbClr val="00B0F0"/>
                </a:solidFill>
              </a:rPr>
              <a:t>- a capital letter at the </a:t>
            </a:r>
            <a:r>
              <a:rPr lang="en-GB" sz="2400" dirty="0" smtClean="0">
                <a:solidFill>
                  <a:srgbClr val="00B0F0"/>
                </a:solidFill>
              </a:rPr>
              <a:t>start of the speech again,</a:t>
            </a:r>
            <a:endParaRPr lang="en-GB" sz="2400" dirty="0">
              <a:solidFill>
                <a:srgbClr val="00B0F0"/>
              </a:solidFill>
            </a:endParaRPr>
          </a:p>
          <a:p>
            <a:r>
              <a:rPr lang="en-GB" sz="2400" dirty="0">
                <a:solidFill>
                  <a:srgbClr val="00B0F0"/>
                </a:solidFill>
              </a:rPr>
              <a:t>- either a  </a:t>
            </a:r>
            <a:r>
              <a:rPr lang="en-GB" sz="2400" b="1" dirty="0" smtClean="0">
                <a:solidFill>
                  <a:srgbClr val="00B0F0"/>
                </a:solidFill>
              </a:rPr>
              <a:t>.”   </a:t>
            </a:r>
            <a:r>
              <a:rPr lang="en-GB" sz="2400" b="1" dirty="0">
                <a:solidFill>
                  <a:srgbClr val="00B0F0"/>
                </a:solidFill>
              </a:rPr>
              <a:t>?”</a:t>
            </a:r>
            <a:r>
              <a:rPr lang="en-GB" sz="2400" dirty="0">
                <a:solidFill>
                  <a:srgbClr val="00B0F0"/>
                </a:solidFill>
              </a:rPr>
              <a:t>  or </a:t>
            </a:r>
            <a:r>
              <a:rPr lang="en-GB" sz="2400" b="1" dirty="0">
                <a:solidFill>
                  <a:srgbClr val="00B0F0"/>
                </a:solidFill>
              </a:rPr>
              <a:t>!” </a:t>
            </a:r>
            <a:r>
              <a:rPr lang="en-GB" sz="2400" dirty="0">
                <a:solidFill>
                  <a:srgbClr val="00B0F0"/>
                </a:solidFill>
              </a:rPr>
              <a:t> at the end of the speech.</a:t>
            </a:r>
          </a:p>
        </p:txBody>
      </p:sp>
    </p:spTree>
    <p:extLst>
      <p:ext uri="{BB962C8B-B14F-4D97-AF65-F5344CB8AC3E}">
        <p14:creationId xmlns:p14="http://schemas.microsoft.com/office/powerpoint/2010/main" val="93568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515600" cy="1699491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solidFill>
                  <a:srgbClr val="7030A0"/>
                </a:solidFill>
              </a:rPr>
              <a:t>Task 1</a:t>
            </a:r>
            <a:br>
              <a:rPr lang="en-GB" b="1" u="sng" dirty="0" smtClean="0">
                <a:solidFill>
                  <a:srgbClr val="7030A0"/>
                </a:solidFill>
              </a:rPr>
            </a:br>
            <a:r>
              <a:rPr lang="en-GB" sz="3600" b="1" u="sng" dirty="0" smtClean="0">
                <a:solidFill>
                  <a:srgbClr val="7030A0"/>
                </a:solidFill>
              </a:rPr>
              <a:t>(Write the completed sentences in your book/ write the sentences on your paper.)</a:t>
            </a:r>
            <a:endParaRPr lang="en-GB" sz="36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2025"/>
            <a:ext cx="10515600" cy="433503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following sentences all have 2 sections of speech but need all the correct punctuation adding.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How to approach each sentence :</a:t>
            </a:r>
          </a:p>
          <a:p>
            <a:pPr marL="514350" indent="-514350">
              <a:buAutoNum type="arabicParenR"/>
            </a:pPr>
            <a:r>
              <a:rPr lang="en-GB" dirty="0"/>
              <a:t>I</a:t>
            </a:r>
            <a:r>
              <a:rPr lang="en-GB" dirty="0" smtClean="0"/>
              <a:t>dentify the sections of speech.</a:t>
            </a:r>
          </a:p>
          <a:p>
            <a:pPr marL="514350" indent="-514350">
              <a:buAutoNum type="arabicParenR"/>
            </a:pPr>
            <a:r>
              <a:rPr lang="en-GB" dirty="0" smtClean="0"/>
              <a:t>Identify where each sentence starts and ends.</a:t>
            </a:r>
          </a:p>
          <a:p>
            <a:pPr marL="514350" indent="-514350">
              <a:buAutoNum type="arabicParenR"/>
            </a:pPr>
            <a:r>
              <a:rPr lang="en-GB" dirty="0"/>
              <a:t>A</a:t>
            </a:r>
            <a:r>
              <a:rPr lang="en-GB" dirty="0" smtClean="0"/>
              <a:t>dd the other appropriate punctuation.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Remember that the examples are there to guide you too.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9397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1634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solidFill>
                  <a:srgbClr val="FFC000"/>
                </a:solidFill>
              </a:rPr>
              <a:t>Example 2 – when the speech is 1 sentence that’s been split.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>
                <a:solidFill>
                  <a:srgbClr val="FF0000"/>
                </a:solidFill>
              </a:rPr>
              <a:t>“</a:t>
            </a:r>
            <a:r>
              <a:rPr lang="en-GB" dirty="0" smtClean="0"/>
              <a:t>Do you think</a:t>
            </a:r>
            <a:r>
              <a:rPr lang="en-GB" dirty="0" smtClean="0">
                <a:solidFill>
                  <a:srgbClr val="FF0000"/>
                </a:solidFill>
              </a:rPr>
              <a:t>,”</a:t>
            </a:r>
            <a:r>
              <a:rPr lang="en-GB" dirty="0" smtClean="0"/>
              <a:t> asked Bill</a:t>
            </a:r>
            <a:r>
              <a:rPr lang="en-GB" dirty="0" smtClean="0">
                <a:solidFill>
                  <a:srgbClr val="FF0000"/>
                </a:solidFill>
              </a:rPr>
              <a:t>, “</a:t>
            </a:r>
            <a:r>
              <a:rPr lang="en-GB" dirty="0" smtClean="0"/>
              <a:t>that I could take one</a:t>
            </a:r>
            <a:r>
              <a:rPr lang="en-GB" dirty="0" smtClean="0">
                <a:solidFill>
                  <a:srgbClr val="FF0000"/>
                </a:solidFill>
              </a:rPr>
              <a:t>?”</a:t>
            </a: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41746" y="2770909"/>
            <a:ext cx="5541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The first </a:t>
            </a:r>
            <a:r>
              <a:rPr lang="en-GB" sz="2400" dirty="0" smtClean="0">
                <a:solidFill>
                  <a:srgbClr val="0070C0"/>
                </a:solidFill>
              </a:rPr>
              <a:t>section of speech has a </a:t>
            </a:r>
            <a:r>
              <a:rPr lang="en-GB" sz="2400" b="1" dirty="0" smtClean="0">
                <a:solidFill>
                  <a:srgbClr val="FF0000"/>
                </a:solidFill>
              </a:rPr>
              <a:t>,” </a:t>
            </a:r>
            <a:r>
              <a:rPr lang="en-GB" sz="2400" dirty="0" smtClean="0">
                <a:solidFill>
                  <a:srgbClr val="0070C0"/>
                </a:solidFill>
              </a:rPr>
              <a:t>at the end of it.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1930400" y="1958109"/>
            <a:ext cx="1995055" cy="923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671127" y="1958109"/>
            <a:ext cx="3297382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613890" y="2156690"/>
            <a:ext cx="314037" cy="5818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874328" y="1833419"/>
            <a:ext cx="628072" cy="93748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97600" y="2770909"/>
            <a:ext cx="55418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The start of the second section of speech has a lower-case letter.</a:t>
            </a:r>
          </a:p>
          <a:p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Depending on the type of sentence that is being spoken, the end of the speech is either: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.” 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!”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?”</a:t>
            </a:r>
            <a:endParaRPr lang="en-GB" sz="2400" b="1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8349673" y="2050473"/>
            <a:ext cx="401781" cy="7204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85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9382"/>
            <a:ext cx="10515600" cy="1699491"/>
          </a:xfrm>
        </p:spPr>
        <p:txBody>
          <a:bodyPr>
            <a:normAutofit/>
          </a:bodyPr>
          <a:lstStyle/>
          <a:p>
            <a:r>
              <a:rPr lang="en-GB" b="1" u="sng" dirty="0" smtClean="0">
                <a:solidFill>
                  <a:srgbClr val="7030A0"/>
                </a:solidFill>
              </a:rPr>
              <a:t>Task 2</a:t>
            </a:r>
            <a:br>
              <a:rPr lang="en-GB" b="1" u="sng" dirty="0" smtClean="0">
                <a:solidFill>
                  <a:srgbClr val="7030A0"/>
                </a:solidFill>
              </a:rPr>
            </a:br>
            <a:r>
              <a:rPr lang="en-GB" sz="3600" b="1" u="sng" dirty="0" smtClean="0">
                <a:solidFill>
                  <a:srgbClr val="7030A0"/>
                </a:solidFill>
              </a:rPr>
              <a:t>(Write the completed sentences in your book/ write the sentences on your paper.)</a:t>
            </a:r>
            <a:endParaRPr lang="en-GB" sz="3600" b="1" u="sng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32025"/>
            <a:ext cx="10515600" cy="424266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following sentences all have 1 split sentence of speech but need all the correct punctuation adding.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How to approach each sentence :</a:t>
            </a:r>
          </a:p>
          <a:p>
            <a:pPr marL="514350" indent="-514350">
              <a:buAutoNum type="arabicParenR"/>
            </a:pPr>
            <a:r>
              <a:rPr lang="en-GB" dirty="0"/>
              <a:t>I</a:t>
            </a:r>
            <a:r>
              <a:rPr lang="en-GB" dirty="0" smtClean="0"/>
              <a:t>dentify the sections of speech.</a:t>
            </a:r>
          </a:p>
          <a:p>
            <a:pPr marL="514350" indent="-514350">
              <a:buAutoNum type="arabicParenR"/>
            </a:pPr>
            <a:r>
              <a:rPr lang="en-GB" dirty="0" smtClean="0"/>
              <a:t>Identify where each sentence starts and ends.</a:t>
            </a:r>
          </a:p>
          <a:p>
            <a:pPr marL="514350" indent="-514350">
              <a:buAutoNum type="arabicParenR"/>
            </a:pPr>
            <a:r>
              <a:rPr lang="en-GB" dirty="0"/>
              <a:t>A</a:t>
            </a:r>
            <a:r>
              <a:rPr lang="en-GB" dirty="0" smtClean="0"/>
              <a:t>dd the other appropriate punctuation.</a:t>
            </a:r>
          </a:p>
          <a:p>
            <a:pPr marL="514350" indent="-514350">
              <a:buAutoNum type="arabicParenR"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Remember that the examples are there to guide you too.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051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456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Monday 1st February 2021 LO: to punctuate speech (‘split’ speech)</vt:lpstr>
      <vt:lpstr>PowerPoint Presentation</vt:lpstr>
      <vt:lpstr>PowerPoint Presentation</vt:lpstr>
      <vt:lpstr>PowerPoint Presentation</vt:lpstr>
      <vt:lpstr>Task 1 (Write the completed sentences in your book/ write the sentences on your paper.)</vt:lpstr>
      <vt:lpstr>PowerPoint Presentation</vt:lpstr>
      <vt:lpstr>Task 2 (Write the completed sentences in your book/ write the sentences on your paper.)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29th January 2021 LO: to punctuate speech</dc:title>
  <dc:creator>Neil Charlton</dc:creator>
  <cp:lastModifiedBy>Neil Charlton</cp:lastModifiedBy>
  <cp:revision>18</cp:revision>
  <dcterms:created xsi:type="dcterms:W3CDTF">2021-01-28T21:08:08Z</dcterms:created>
  <dcterms:modified xsi:type="dcterms:W3CDTF">2021-01-29T17:40:21Z</dcterms:modified>
</cp:coreProperties>
</file>