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8" r:id="rId3"/>
    <p:sldId id="257" r:id="rId4"/>
    <p:sldId id="258" r:id="rId5"/>
    <p:sldId id="260" r:id="rId6"/>
    <p:sldId id="280" r:id="rId7"/>
    <p:sldId id="303" r:id="rId8"/>
    <p:sldId id="317" r:id="rId9"/>
    <p:sldId id="304" r:id="rId10"/>
    <p:sldId id="305" r:id="rId11"/>
    <p:sldId id="318" r:id="rId12"/>
    <p:sldId id="261" r:id="rId13"/>
    <p:sldId id="285" r:id="rId14"/>
    <p:sldId id="295" r:id="rId15"/>
    <p:sldId id="297" r:id="rId16"/>
    <p:sldId id="298" r:id="rId17"/>
    <p:sldId id="319" r:id="rId18"/>
    <p:sldId id="264" r:id="rId19"/>
    <p:sldId id="265" r:id="rId20"/>
    <p:sldId id="266" r:id="rId21"/>
    <p:sldId id="300" r:id="rId22"/>
    <p:sldId id="27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2986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26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25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16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18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08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2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8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3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27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3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B8FC-FD32-4786-90CB-9F6B26C88BE8}" type="datetimeFigureOut">
              <a:rPr lang="en-GB" smtClean="0"/>
              <a:t>01/02/2022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9F2C2-1CEB-4F0A-88C7-8370EA2806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71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Morning maths</a:t>
            </a:r>
            <a:endParaRPr lang="en-GB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After getting all of your equipment out, complete your morning maths sheet for today.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We’ll go through the answers and the working out in about 15mins.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If you happen to finish within this time, check your answers then silently read.</a:t>
            </a:r>
          </a:p>
        </p:txBody>
      </p:sp>
    </p:spTree>
    <p:extLst>
      <p:ext uri="{BB962C8B-B14F-4D97-AF65-F5344CB8AC3E}">
        <p14:creationId xmlns:p14="http://schemas.microsoft.com/office/powerpoint/2010/main" val="1952057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6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convert these fractions to decimal numbers: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1528" y="1801090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900545" y="1358850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</a:t>
            </a:r>
            <a:endParaRPr lang="en-GB" sz="5400" dirty="0" smtClean="0"/>
          </a:p>
          <a:p>
            <a:pPr algn="ctr"/>
            <a:r>
              <a:rPr lang="en-GB" sz="5400" dirty="0" smtClean="0"/>
              <a:t>10</a:t>
            </a:r>
            <a:endParaRPr lang="en-GB" sz="5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56145" y="2277714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7308" y="1759680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3</a:t>
            </a:r>
            <a:endParaRPr lang="en-GB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2521528" y="4336472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00545" y="3894232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4</a:t>
            </a:r>
            <a:endParaRPr lang="en-GB" sz="5400" dirty="0" smtClean="0"/>
          </a:p>
          <a:p>
            <a:pPr algn="ctr"/>
            <a:r>
              <a:rPr lang="en-GB" sz="5400" dirty="0"/>
              <a:t>5</a:t>
            </a:r>
            <a:endParaRPr lang="en-GB" sz="5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56145" y="4813096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7308" y="4295062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2</a:t>
            </a:r>
            <a:endParaRPr lang="en-GB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32619" y="1801090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511636" y="1358850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3</a:t>
            </a:r>
            <a:endParaRPr lang="en-GB" sz="5400" dirty="0" smtClean="0"/>
          </a:p>
          <a:p>
            <a:pPr algn="ctr"/>
            <a:r>
              <a:rPr lang="en-GB" sz="5400" dirty="0" smtClean="0"/>
              <a:t>100</a:t>
            </a:r>
            <a:endParaRPr lang="en-GB" sz="5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867236" y="2277714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48399" y="1759680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6</a:t>
            </a:r>
            <a:endParaRPr lang="en-GB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8132619" y="4336472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511636" y="3894232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</a:t>
            </a:r>
            <a:endParaRPr lang="en-GB" sz="5400" dirty="0" smtClean="0"/>
          </a:p>
          <a:p>
            <a:pPr algn="ctr"/>
            <a:r>
              <a:rPr lang="en-GB" sz="5400" dirty="0"/>
              <a:t>4</a:t>
            </a:r>
            <a:endParaRPr lang="en-GB" sz="5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867236" y="4813096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02037" y="4295062"/>
            <a:ext cx="96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13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19457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6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convert these fractions to decimal numbers: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1528" y="1801090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900545" y="1358850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</a:t>
            </a:r>
            <a:endParaRPr lang="en-GB" sz="5400" dirty="0" smtClean="0"/>
          </a:p>
          <a:p>
            <a:pPr algn="ctr"/>
            <a:r>
              <a:rPr lang="en-GB" sz="5400" dirty="0" smtClean="0"/>
              <a:t>10</a:t>
            </a:r>
            <a:endParaRPr lang="en-GB" sz="5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256145" y="2277714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7308" y="1759680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3</a:t>
            </a:r>
            <a:endParaRPr lang="en-GB" sz="5400" dirty="0"/>
          </a:p>
        </p:txBody>
      </p:sp>
      <p:sp>
        <p:nvSpPr>
          <p:cNvPr id="23" name="TextBox 22"/>
          <p:cNvSpPr txBox="1"/>
          <p:nvPr/>
        </p:nvSpPr>
        <p:spPr>
          <a:xfrm>
            <a:off x="2276762" y="4309730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900545" y="3894232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4</a:t>
            </a:r>
            <a:endParaRPr lang="en-GB" sz="5400" dirty="0" smtClean="0"/>
          </a:p>
          <a:p>
            <a:pPr algn="ctr"/>
            <a:r>
              <a:rPr lang="en-GB" sz="5400" dirty="0"/>
              <a:t>5</a:t>
            </a:r>
            <a:endParaRPr lang="en-GB" sz="5400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256145" y="4813096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37308" y="4295062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2</a:t>
            </a:r>
            <a:endParaRPr lang="en-GB" sz="5400" dirty="0"/>
          </a:p>
        </p:txBody>
      </p:sp>
      <p:sp>
        <p:nvSpPr>
          <p:cNvPr id="27" name="TextBox 26"/>
          <p:cNvSpPr txBox="1"/>
          <p:nvPr/>
        </p:nvSpPr>
        <p:spPr>
          <a:xfrm>
            <a:off x="8132619" y="1801090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6511636" y="1358850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3</a:t>
            </a:r>
            <a:endParaRPr lang="en-GB" sz="5400" dirty="0" smtClean="0"/>
          </a:p>
          <a:p>
            <a:pPr algn="ctr"/>
            <a:r>
              <a:rPr lang="en-GB" sz="5400" dirty="0" smtClean="0"/>
              <a:t>100</a:t>
            </a:r>
            <a:endParaRPr lang="en-GB" sz="54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867236" y="2277714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248399" y="1759680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6</a:t>
            </a:r>
            <a:endParaRPr lang="en-GB" sz="5400" dirty="0"/>
          </a:p>
        </p:txBody>
      </p:sp>
      <p:sp>
        <p:nvSpPr>
          <p:cNvPr id="31" name="TextBox 30"/>
          <p:cNvSpPr txBox="1"/>
          <p:nvPr/>
        </p:nvSpPr>
        <p:spPr>
          <a:xfrm>
            <a:off x="7894783" y="4319764"/>
            <a:ext cx="8866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511636" y="3894232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2</a:t>
            </a:r>
            <a:endParaRPr lang="en-GB" sz="5400" dirty="0" smtClean="0"/>
          </a:p>
          <a:p>
            <a:pPr algn="ctr"/>
            <a:r>
              <a:rPr lang="en-GB" sz="5400" dirty="0"/>
              <a:t>4</a:t>
            </a:r>
            <a:endParaRPr lang="en-GB" sz="5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867236" y="4813096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02037" y="4295062"/>
            <a:ext cx="96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13</a:t>
            </a:r>
            <a:endParaRPr lang="en-GB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2521528" y="1801090"/>
            <a:ext cx="2253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sz="5400" dirty="0" smtClean="0">
                <a:solidFill>
                  <a:srgbClr val="0070C0"/>
                </a:solidFill>
              </a:rPr>
              <a:t> </a:t>
            </a:r>
            <a:r>
              <a:rPr lang="en-GB" sz="5400" dirty="0" smtClean="0">
                <a:solidFill>
                  <a:srgbClr val="0070C0"/>
                </a:solidFill>
              </a:rPr>
              <a:t>3.2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26329" y="4351431"/>
            <a:ext cx="1357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2</a:t>
            </a:r>
            <a:r>
              <a:rPr lang="en-GB" sz="5400" dirty="0" smtClean="0">
                <a:solidFill>
                  <a:srgbClr val="0070C0"/>
                </a:solidFill>
              </a:rPr>
              <a:t>.8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8816111" y="1759680"/>
            <a:ext cx="16025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6.03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615218" y="4316603"/>
            <a:ext cx="19696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13</a:t>
            </a:r>
            <a:r>
              <a:rPr lang="en-GB" sz="5400" dirty="0" smtClean="0">
                <a:solidFill>
                  <a:srgbClr val="0070C0"/>
                </a:solidFill>
              </a:rPr>
              <a:t>.50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92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2783" y="178868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</a:rPr>
              <a:t>Y5s</a:t>
            </a:r>
            <a:r>
              <a:rPr lang="en-GB" sz="4400" b="1" dirty="0" smtClean="0"/>
              <a:t> </a:t>
            </a:r>
            <a:r>
              <a:rPr lang="en-GB" sz="4400" dirty="0" smtClean="0">
                <a:sym typeface="Wingdings" panose="05000000000000000000" pitchFamily="2" charset="2"/>
              </a:rPr>
              <a:t> Diagnostic task</a:t>
            </a:r>
          </a:p>
          <a:p>
            <a:pPr marL="0" indent="0">
              <a:buNone/>
            </a:pPr>
            <a:endParaRPr lang="en-GB" sz="44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sz="4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Y6s</a:t>
            </a:r>
            <a:r>
              <a:rPr lang="en-GB" sz="4400" dirty="0" smtClean="0">
                <a:sym typeface="Wingdings" panose="05000000000000000000" pitchFamily="2" charset="2"/>
              </a:rPr>
              <a:t> – keep watching and listening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106649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56984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Over the past </a:t>
            </a:r>
            <a:r>
              <a:rPr lang="en-GB" dirty="0" smtClean="0">
                <a:solidFill>
                  <a:srgbClr val="C00000"/>
                </a:solidFill>
              </a:rPr>
              <a:t>few </a:t>
            </a:r>
            <a:r>
              <a:rPr lang="en-GB" dirty="0" smtClean="0">
                <a:solidFill>
                  <a:srgbClr val="C00000"/>
                </a:solidFill>
              </a:rPr>
              <a:t>of lessons, we have looked at how to calculate percentages of amounts.</a:t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/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/>
            </a:r>
            <a:br>
              <a:rPr lang="en-GB" dirty="0" smtClean="0">
                <a:solidFill>
                  <a:srgbClr val="C00000"/>
                </a:solidFill>
              </a:rPr>
            </a:br>
            <a:r>
              <a:rPr lang="en-GB" dirty="0" smtClean="0">
                <a:solidFill>
                  <a:srgbClr val="C00000"/>
                </a:solidFill>
              </a:rPr>
              <a:t>There are 2 main methods that we could use to calculate these percentages…</a:t>
            </a:r>
            <a:endParaRPr lang="en-GB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70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59" y="156401"/>
            <a:ext cx="11693236" cy="1742502"/>
          </a:xfrm>
        </p:spPr>
        <p:txBody>
          <a:bodyPr>
            <a:noAutofit/>
          </a:bodyPr>
          <a:lstStyle/>
          <a:p>
            <a:r>
              <a:rPr lang="en-GB" sz="3200" u="sng" dirty="0" smtClean="0">
                <a:solidFill>
                  <a:srgbClr val="C00000"/>
                </a:solidFill>
              </a:rPr>
              <a:t>Method A – using known ‘chunks of percentages</a:t>
            </a:r>
            <a:endParaRPr lang="en-GB" sz="3200" dirty="0">
              <a:solidFill>
                <a:srgbClr val="C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38255" y="4340946"/>
            <a:ext cx="2170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326909" y="3902364"/>
            <a:ext cx="759690" cy="757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39345" y="5359327"/>
            <a:ext cx="840509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091709" y="3902364"/>
            <a:ext cx="692727" cy="7112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13201" y="5359327"/>
            <a:ext cx="706581" cy="542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549236" y="2988936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0070C0"/>
                </a:solidFill>
              </a:rPr>
              <a:t>5</a:t>
            </a:r>
            <a:r>
              <a:rPr lang="en-GB" sz="5400" b="1" dirty="0" smtClean="0">
                <a:solidFill>
                  <a:srgbClr val="0070C0"/>
                </a:solidFill>
              </a:rPr>
              <a:t>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49236" y="5359327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25%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06754" y="2905811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10%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83896" y="5366182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70C0"/>
                </a:solidFill>
              </a:rPr>
              <a:t>1%</a:t>
            </a:r>
            <a:endParaRPr lang="en-GB" sz="5400" b="1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8558" y="408024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10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5629" y="5621306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100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7331" y="357895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2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3206" y="5169016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70C0"/>
                </a:solidFill>
              </a:rPr>
              <a:t>Divide by 4</a:t>
            </a:r>
            <a:endParaRPr lang="en-GB" sz="2400" dirty="0">
              <a:solidFill>
                <a:srgbClr val="0070C0"/>
              </a:solidFill>
            </a:endParaRPr>
          </a:p>
        </p:txBody>
      </p: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>
            <a:off x="1828800" y="3651718"/>
            <a:ext cx="720436" cy="68922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767176" y="5003727"/>
            <a:ext cx="790719" cy="82428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182707" y="4026278"/>
            <a:ext cx="217112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7030A0"/>
                </a:solidFill>
              </a:rPr>
              <a:t>75%   +</a:t>
            </a:r>
            <a:endParaRPr lang="en-GB" sz="5400" b="1" dirty="0">
              <a:solidFill>
                <a:srgbClr val="7030A0"/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594473" y="1982122"/>
            <a:ext cx="1142281" cy="980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7030A0"/>
                </a:solidFill>
              </a:rPr>
              <a:t>5%</a:t>
            </a:r>
            <a:endParaRPr lang="en-GB" sz="5400" b="1" dirty="0">
              <a:solidFill>
                <a:srgbClr val="7030A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909035" y="2847174"/>
            <a:ext cx="813234" cy="54914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491345" y="2837162"/>
            <a:ext cx="814297" cy="407827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8412" y="242853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Divide by 10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09035" y="2458203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Divide by 2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9031359" y="2652508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7030A0"/>
                </a:solidFill>
              </a:rPr>
              <a:t>2</a:t>
            </a:r>
            <a:r>
              <a:rPr lang="en-GB" sz="5400" b="1" dirty="0" smtClean="0">
                <a:solidFill>
                  <a:srgbClr val="7030A0"/>
                </a:solidFill>
              </a:rPr>
              <a:t>0%</a:t>
            </a:r>
            <a:endParaRPr lang="en-GB" sz="5400" b="1" dirty="0">
              <a:solidFill>
                <a:srgbClr val="7030A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155132" y="3198169"/>
            <a:ext cx="876227" cy="227674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13645" y="2783324"/>
            <a:ext cx="63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x2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9621694" y="5509101"/>
            <a:ext cx="1158586" cy="1039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rgbClr val="7030A0"/>
                </a:solidFill>
              </a:rPr>
              <a:t>2</a:t>
            </a:r>
            <a:r>
              <a:rPr lang="en-GB" sz="5400" b="1" dirty="0" smtClean="0">
                <a:solidFill>
                  <a:srgbClr val="7030A0"/>
                </a:solidFill>
              </a:rPr>
              <a:t>%</a:t>
            </a:r>
            <a:endParaRPr lang="en-GB" sz="5400" b="1" dirty="0">
              <a:solidFill>
                <a:srgbClr val="7030A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488255" y="6028963"/>
            <a:ext cx="1025200" cy="1219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747722" y="5560443"/>
            <a:ext cx="63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7030A0"/>
                </a:solidFill>
              </a:rPr>
              <a:t>x2</a:t>
            </a:r>
            <a:endParaRPr lang="en-GB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69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59" y="156401"/>
            <a:ext cx="11693236" cy="1742502"/>
          </a:xfrm>
        </p:spPr>
        <p:txBody>
          <a:bodyPr>
            <a:noAutofit/>
          </a:bodyPr>
          <a:lstStyle/>
          <a:p>
            <a:r>
              <a:rPr lang="en-GB" sz="2400" b="1" u="sng" dirty="0" smtClean="0">
                <a:solidFill>
                  <a:srgbClr val="00B050"/>
                </a:solidFill>
              </a:rPr>
              <a:t>Method B – find 1% &amp; multiply as needed</a:t>
            </a:r>
            <a:r>
              <a:rPr lang="en-GB" sz="2400" b="1" dirty="0" smtClean="0">
                <a:solidFill>
                  <a:srgbClr val="00B050"/>
                </a:solidFill>
              </a:rPr>
              <a:t/>
            </a:r>
            <a:br>
              <a:rPr lang="en-GB" sz="2400" b="1" dirty="0" smtClean="0">
                <a:solidFill>
                  <a:srgbClr val="00B050"/>
                </a:solidFill>
              </a:rPr>
            </a:br>
            <a:r>
              <a:rPr lang="en-GB" sz="2400" b="1" dirty="0">
                <a:solidFill>
                  <a:srgbClr val="00B050"/>
                </a:solidFill>
              </a:rPr>
              <a:t/>
            </a:r>
            <a:br>
              <a:rPr lang="en-GB" sz="2400" b="1" dirty="0">
                <a:solidFill>
                  <a:srgbClr val="00B050"/>
                </a:solidFill>
              </a:rPr>
            </a:br>
            <a:r>
              <a:rPr lang="en-GB" sz="2400" b="1" dirty="0" smtClean="0">
                <a:solidFill>
                  <a:srgbClr val="00B050"/>
                </a:solidFill>
              </a:rPr>
              <a:t>Some people find remembering how to get to all the ‘chunks’ of percentages difficult.</a:t>
            </a:r>
            <a:br>
              <a:rPr lang="en-GB" sz="2400" b="1" dirty="0" smtClean="0">
                <a:solidFill>
                  <a:srgbClr val="00B050"/>
                </a:solidFill>
              </a:rPr>
            </a:br>
            <a:r>
              <a:rPr lang="en-GB" sz="2400" b="1" dirty="0" smtClean="0">
                <a:solidFill>
                  <a:srgbClr val="00B050"/>
                </a:solidFill>
              </a:rPr>
              <a:t>Instead we could just find what 1% is by dividing by 100 and then multiplying that answer by whatever the percentage we’re after is</a:t>
            </a:r>
            <a:r>
              <a:rPr lang="en-GB" sz="3200" dirty="0" smtClean="0">
                <a:solidFill>
                  <a:srgbClr val="00B050"/>
                </a:solidFill>
              </a:rPr>
              <a:t>.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738255" y="4340946"/>
            <a:ext cx="21705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B050"/>
                </a:solidFill>
              </a:rPr>
              <a:t>100%</a:t>
            </a:r>
            <a:endParaRPr lang="en-GB" sz="5400" b="1" dirty="0">
              <a:solidFill>
                <a:srgbClr val="00B05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326909" y="3902364"/>
            <a:ext cx="759690" cy="75723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39345" y="5359327"/>
            <a:ext cx="840509" cy="54270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4091709" y="3902364"/>
            <a:ext cx="692727" cy="71120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013201" y="5359327"/>
            <a:ext cx="706581" cy="542709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2549236" y="2988936"/>
            <a:ext cx="1542473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1">
                    <a:lumMod val="65000"/>
                  </a:schemeClr>
                </a:solidFill>
              </a:rPr>
              <a:t>5</a:t>
            </a:r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549236" y="5359327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25%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706754" y="2905811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10%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7383896" y="5366182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B050"/>
                </a:solidFill>
              </a:rPr>
              <a:t>1%</a:t>
            </a:r>
            <a:endParaRPr lang="en-GB" sz="5400" b="1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28558" y="408024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Divide by 10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25629" y="5621306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00B050"/>
                </a:solidFill>
              </a:rPr>
              <a:t>Divide by 100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67331" y="3578950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Divide by 2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3206" y="5169016"/>
            <a:ext cx="19800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Divide by 4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8" name="Straight Arrow Connector 17"/>
          <p:cNvCxnSpPr>
            <a:stCxn id="10" idx="1"/>
          </p:cNvCxnSpPr>
          <p:nvPr/>
        </p:nvCxnSpPr>
        <p:spPr>
          <a:xfrm flipH="1">
            <a:off x="1828800" y="3651718"/>
            <a:ext cx="720436" cy="68922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1767176" y="5003727"/>
            <a:ext cx="790719" cy="824280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182707" y="4026278"/>
            <a:ext cx="2171121" cy="132556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75%   +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628442" y="1982122"/>
            <a:ext cx="1142281" cy="9804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5%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5909035" y="2847174"/>
            <a:ext cx="813234" cy="549148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491345" y="2837162"/>
            <a:ext cx="814297" cy="407827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78412" y="2428530"/>
            <a:ext cx="198004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Divide by 10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909035" y="2458203"/>
            <a:ext cx="19800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Divide by 2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9031359" y="2652508"/>
            <a:ext cx="15424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en-GB" sz="5400" b="1" dirty="0" smtClean="0">
                <a:solidFill>
                  <a:schemeClr val="bg1">
                    <a:lumMod val="65000"/>
                  </a:schemeClr>
                </a:solidFill>
              </a:rPr>
              <a:t>0%</a:t>
            </a:r>
            <a:endParaRPr lang="en-GB" sz="5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8155132" y="3198169"/>
            <a:ext cx="876227" cy="227674"/>
          </a:xfrm>
          <a:prstGeom prst="straightConnector1">
            <a:avLst/>
          </a:prstGeom>
          <a:ln w="28575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13645" y="2783324"/>
            <a:ext cx="63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x2</a:t>
            </a:r>
            <a:endParaRPr lang="en-GB" sz="2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9763053" y="5478284"/>
            <a:ext cx="1158586" cy="10397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b="1" dirty="0" smtClean="0">
                <a:solidFill>
                  <a:srgbClr val="00B050"/>
                </a:solidFill>
              </a:rPr>
              <a:t>?%</a:t>
            </a:r>
            <a:endParaRPr lang="en-GB" sz="5400" b="1" dirty="0">
              <a:solidFill>
                <a:srgbClr val="00B05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8488255" y="6028963"/>
            <a:ext cx="1025200" cy="12195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747722" y="5560443"/>
            <a:ext cx="6308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x</a:t>
            </a:r>
            <a:r>
              <a:rPr lang="en-GB" sz="2400" b="1" dirty="0" smtClean="0">
                <a:solidFill>
                  <a:srgbClr val="00B050"/>
                </a:solidFill>
              </a:rPr>
              <a:t>?</a:t>
            </a:r>
            <a:endParaRPr lang="en-GB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7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Use whichever method you find the most appropriate to calculate these: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7527" y="2239111"/>
            <a:ext cx="55141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GB" sz="4000" dirty="0" smtClean="0"/>
              <a:t> </a:t>
            </a:r>
            <a:r>
              <a:rPr lang="en-GB" sz="4000" dirty="0"/>
              <a:t>8</a:t>
            </a:r>
            <a:r>
              <a:rPr lang="en-GB" sz="4000" dirty="0" smtClean="0"/>
              <a:t>% </a:t>
            </a:r>
            <a:r>
              <a:rPr lang="en-GB" sz="4000" dirty="0" smtClean="0"/>
              <a:t>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</a:p>
          <a:p>
            <a:pPr marL="342900" indent="-342900">
              <a:buAutoNum type="alphaUcParenR"/>
            </a:pPr>
            <a:endParaRPr lang="en-GB" sz="4000" dirty="0"/>
          </a:p>
          <a:p>
            <a:pPr marL="342900" indent="-342900">
              <a:buAutoNum type="alphaUcParenR"/>
            </a:pPr>
            <a:r>
              <a:rPr lang="en-GB" sz="4000" dirty="0" smtClean="0"/>
              <a:t> 24% 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</a:p>
          <a:p>
            <a:pPr marL="342900" indent="-342900">
              <a:buAutoNum type="alphaUcParenR"/>
            </a:pPr>
            <a:endParaRPr lang="en-GB" sz="4000" dirty="0"/>
          </a:p>
          <a:p>
            <a:pPr marL="342900" indent="-342900">
              <a:buAutoNum type="alphaUcParenR"/>
            </a:pPr>
            <a:r>
              <a:rPr lang="en-GB" sz="4000" dirty="0" smtClean="0"/>
              <a:t> 45% 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6889574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Use whichever method you find the most appropriate to calculate these: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7527" y="2239111"/>
            <a:ext cx="551410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en-GB" sz="4000" dirty="0" smtClean="0"/>
              <a:t> </a:t>
            </a:r>
            <a:r>
              <a:rPr lang="en-GB" sz="4000" dirty="0"/>
              <a:t>8</a:t>
            </a:r>
            <a:r>
              <a:rPr lang="en-GB" sz="4000" dirty="0" smtClean="0"/>
              <a:t>% </a:t>
            </a:r>
            <a:r>
              <a:rPr lang="en-GB" sz="4000" dirty="0" smtClean="0"/>
              <a:t>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  <a:r>
              <a:rPr lang="en-GB" sz="4000" dirty="0" smtClean="0">
                <a:solidFill>
                  <a:srgbClr val="0070C0"/>
                </a:solidFill>
              </a:rPr>
              <a:t>20</a:t>
            </a:r>
            <a:endParaRPr lang="en-GB" sz="4000" dirty="0" smtClean="0">
              <a:solidFill>
                <a:srgbClr val="0070C0"/>
              </a:solidFill>
            </a:endParaRPr>
          </a:p>
          <a:p>
            <a:pPr marL="342900" indent="-342900">
              <a:buAutoNum type="alphaUcParenR"/>
            </a:pPr>
            <a:endParaRPr lang="en-GB" sz="4000" dirty="0"/>
          </a:p>
          <a:p>
            <a:pPr marL="342900" indent="-342900">
              <a:buAutoNum type="alphaUcParenR"/>
            </a:pPr>
            <a:r>
              <a:rPr lang="en-GB" sz="4000" dirty="0" smtClean="0"/>
              <a:t> 24% 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  <a:r>
              <a:rPr lang="en-GB" sz="4000" dirty="0" smtClean="0">
                <a:solidFill>
                  <a:srgbClr val="0070C0"/>
                </a:solidFill>
              </a:rPr>
              <a:t>60</a:t>
            </a:r>
            <a:endParaRPr lang="en-GB" sz="4000" dirty="0" smtClean="0">
              <a:solidFill>
                <a:srgbClr val="0070C0"/>
              </a:solidFill>
            </a:endParaRPr>
          </a:p>
          <a:p>
            <a:pPr marL="342900" indent="-342900">
              <a:buAutoNum type="alphaUcParenR"/>
            </a:pPr>
            <a:endParaRPr lang="en-GB" sz="4000" dirty="0"/>
          </a:p>
          <a:p>
            <a:pPr marL="342900" indent="-342900">
              <a:buAutoNum type="alphaUcParenR"/>
            </a:pPr>
            <a:r>
              <a:rPr lang="en-GB" sz="4000" dirty="0" smtClean="0"/>
              <a:t> 45% of </a:t>
            </a:r>
            <a:r>
              <a:rPr lang="en-GB" sz="4000" dirty="0" smtClean="0"/>
              <a:t>250 </a:t>
            </a:r>
            <a:r>
              <a:rPr lang="en-GB" sz="4000" dirty="0" smtClean="0"/>
              <a:t>= </a:t>
            </a:r>
            <a:r>
              <a:rPr lang="en-GB" sz="4000" dirty="0" smtClean="0">
                <a:solidFill>
                  <a:srgbClr val="0070C0"/>
                </a:solidFill>
              </a:rPr>
              <a:t>112.5</a:t>
            </a:r>
            <a:endParaRPr lang="en-GB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780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709" y="868218"/>
            <a:ext cx="11120581" cy="4710546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Now start your diagnostic tasks.</a:t>
            </a:r>
          </a:p>
          <a:p>
            <a:endParaRPr lang="en-GB" sz="3200" dirty="0"/>
          </a:p>
          <a:p>
            <a:r>
              <a:rPr lang="en-GB" sz="3200" dirty="0" smtClean="0"/>
              <a:t>When you are done with your diagnostic tasks, the page numbers for your Power Maths work are:</a:t>
            </a:r>
          </a:p>
          <a:p>
            <a:pPr>
              <a:buFontTx/>
              <a:buChar char="-"/>
            </a:pPr>
            <a:r>
              <a:rPr lang="en-GB" sz="3200" dirty="0" smtClean="0"/>
              <a:t>Y5s </a:t>
            </a:r>
            <a:r>
              <a:rPr lang="en-GB" sz="3200" dirty="0" smtClean="0">
                <a:sym typeface="Wingdings" panose="05000000000000000000" pitchFamily="2" charset="2"/>
              </a:rPr>
              <a:t> </a:t>
            </a:r>
            <a:r>
              <a:rPr lang="en-GB" sz="3200" dirty="0" smtClean="0">
                <a:sym typeface="Wingdings" panose="05000000000000000000" pitchFamily="2" charset="2"/>
              </a:rPr>
              <a:t>p.139 </a:t>
            </a:r>
            <a:r>
              <a:rPr lang="en-GB" sz="3200" dirty="0" smtClean="0">
                <a:sym typeface="Wingdings" panose="05000000000000000000" pitchFamily="2" charset="2"/>
              </a:rPr>
              <a:t>(book 5B)</a:t>
            </a:r>
          </a:p>
          <a:p>
            <a:pPr>
              <a:buFontTx/>
              <a:buChar char="-"/>
            </a:pPr>
            <a:r>
              <a:rPr lang="en-GB" sz="3200" dirty="0">
                <a:sym typeface="Wingdings" panose="05000000000000000000" pitchFamily="2" charset="2"/>
              </a:rPr>
              <a:t>Y6s  </a:t>
            </a:r>
            <a:r>
              <a:rPr lang="en-GB" sz="3200" dirty="0" smtClean="0">
                <a:sym typeface="Wingdings" panose="05000000000000000000" pitchFamily="2" charset="2"/>
              </a:rPr>
              <a:t>p.44 </a:t>
            </a:r>
            <a:r>
              <a:rPr lang="en-GB" sz="3200" dirty="0">
                <a:sym typeface="Wingdings" panose="05000000000000000000" pitchFamily="2" charset="2"/>
              </a:rPr>
              <a:t>(book 6B</a:t>
            </a:r>
            <a:r>
              <a:rPr lang="en-GB" sz="32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 smtClean="0"/>
              <a:t>Gold work is on the front bench as usual when you are ready for it.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37376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6400"/>
            <a:ext cx="10515600" cy="1995055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English </a:t>
            </a:r>
            <a:br>
              <a:rPr lang="en-GB" b="1" dirty="0" smtClean="0">
                <a:solidFill>
                  <a:srgbClr val="C00000"/>
                </a:solidFill>
              </a:rPr>
            </a:br>
            <a:r>
              <a:rPr lang="en-GB" sz="3200" b="1" dirty="0" smtClean="0">
                <a:solidFill>
                  <a:srgbClr val="C00000"/>
                </a:solidFill>
              </a:rPr>
              <a:t>Have your English books out for reference but write the following in your Outcome books.</a:t>
            </a:r>
            <a:r>
              <a:rPr lang="en-GB" b="1" dirty="0" smtClean="0">
                <a:solidFill>
                  <a:srgbClr val="C00000"/>
                </a:solidFill>
              </a:rPr>
              <a:t/>
            </a:r>
            <a:br>
              <a:rPr lang="en-GB" b="1" dirty="0" smtClean="0">
                <a:solidFill>
                  <a:srgbClr val="C00000"/>
                </a:solidFill>
              </a:rPr>
            </a:b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58498"/>
            <a:ext cx="10515600" cy="261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 smtClean="0"/>
              <a:t>Wednesday 2</a:t>
            </a:r>
            <a:r>
              <a:rPr lang="en-GB" sz="4000" u="sng" baseline="30000" dirty="0" smtClean="0"/>
              <a:t>nd</a:t>
            </a:r>
            <a:r>
              <a:rPr lang="en-GB" sz="4000" u="sng" dirty="0" smtClean="0"/>
              <a:t> February 2022</a:t>
            </a:r>
          </a:p>
          <a:p>
            <a:pPr marL="0" indent="0">
              <a:buNone/>
            </a:pPr>
            <a:endParaRPr lang="en-GB" sz="4000" u="sng" dirty="0"/>
          </a:p>
          <a:p>
            <a:pPr marL="0" indent="0">
              <a:buNone/>
            </a:pPr>
            <a:r>
              <a:rPr lang="en-GB" sz="4000" u="sng" dirty="0" smtClean="0"/>
              <a:t>LO: to </a:t>
            </a:r>
            <a:r>
              <a:rPr lang="en-GB" sz="4000" u="sng" dirty="0" smtClean="0"/>
              <a:t>write an adventure story</a:t>
            </a:r>
            <a:endParaRPr lang="en-GB" sz="4000" u="sng" dirty="0"/>
          </a:p>
        </p:txBody>
      </p:sp>
    </p:spTree>
    <p:extLst>
      <p:ext uri="{BB962C8B-B14F-4D97-AF65-F5344CB8AC3E}">
        <p14:creationId xmlns:p14="http://schemas.microsoft.com/office/powerpoint/2010/main" val="2909348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Reading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24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b="1" dirty="0" smtClean="0"/>
              <a:t>Today you will continue to silently read whilst staff hear certain people read 1:1.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472392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2" y="360218"/>
            <a:ext cx="10515600" cy="6216073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Today, you will write your adventure story in your Outcome book.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u="sng" dirty="0" smtClean="0"/>
              <a:t>Things to help you: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 WAGOLL</a:t>
            </a:r>
            <a:br>
              <a:rPr lang="en-GB" dirty="0" smtClean="0"/>
            </a:br>
            <a:r>
              <a:rPr lang="en-GB" dirty="0" smtClean="0"/>
              <a:t>- Your word bank</a:t>
            </a:r>
            <a:br>
              <a:rPr lang="en-GB" dirty="0" smtClean="0"/>
            </a:br>
            <a:r>
              <a:rPr lang="en-GB" dirty="0" smtClean="0"/>
              <a:t>- Your drafted sentences</a:t>
            </a:r>
            <a:br>
              <a:rPr lang="en-GB" dirty="0" smtClean="0"/>
            </a:br>
            <a:r>
              <a:rPr lang="en-GB" dirty="0" smtClean="0"/>
              <a:t>- Dictionaries </a:t>
            </a:r>
            <a:br>
              <a:rPr lang="en-GB" dirty="0" smtClean="0"/>
            </a:br>
            <a:r>
              <a:rPr lang="en-GB" dirty="0" smtClean="0"/>
              <a:t>- Thesauruses</a:t>
            </a:r>
            <a:br>
              <a:rPr lang="en-GB" dirty="0" smtClean="0"/>
            </a:br>
            <a:r>
              <a:rPr lang="en-GB" dirty="0" smtClean="0"/>
              <a:t>- Each other</a:t>
            </a:r>
            <a:br>
              <a:rPr lang="en-GB" dirty="0" smtClean="0"/>
            </a:b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069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C00000"/>
                </a:solidFill>
              </a:rPr>
              <a:t>PE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26170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u="sng" dirty="0" smtClean="0"/>
              <a:t>Basketball</a:t>
            </a:r>
            <a:endParaRPr lang="en-GB" sz="4000" u="sng" dirty="0" smtClean="0"/>
          </a:p>
          <a:p>
            <a:pPr marL="0" indent="0">
              <a:buNone/>
            </a:pPr>
            <a:r>
              <a:rPr lang="en-GB" sz="4000" dirty="0" smtClean="0"/>
              <a:t>Focus for this week: positions and marking/ finding space.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51270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7" y="189634"/>
            <a:ext cx="10515600" cy="13255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solidFill>
                  <a:srgbClr val="C00000"/>
                </a:solidFill>
              </a:rPr>
              <a:t>Weekly tests</a:t>
            </a:r>
            <a:endParaRPr lang="en-GB" sz="54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Arithmetic tests (30 </a:t>
            </a:r>
            <a:r>
              <a:rPr lang="en-GB" sz="4400" dirty="0" err="1" smtClean="0"/>
              <a:t>mins</a:t>
            </a:r>
            <a:r>
              <a:rPr lang="en-GB" sz="4400" dirty="0" smtClean="0"/>
              <a:t> in test conditions)</a:t>
            </a:r>
          </a:p>
          <a:p>
            <a:r>
              <a:rPr lang="en-GB" sz="4400" dirty="0" smtClean="0"/>
              <a:t>Spellings</a:t>
            </a:r>
          </a:p>
          <a:p>
            <a:r>
              <a:rPr lang="en-GB" sz="4400" dirty="0" smtClean="0"/>
              <a:t>Times-tables</a:t>
            </a:r>
          </a:p>
          <a:p>
            <a:endParaRPr lang="en-GB" sz="4400" dirty="0"/>
          </a:p>
          <a:p>
            <a:pPr marL="0" indent="0">
              <a:buNone/>
            </a:pPr>
            <a:r>
              <a:rPr lang="en-GB" sz="3600" dirty="0" smtClean="0"/>
              <a:t>(See the separate documents for worksheets/ questions to read out.)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864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 smtClean="0">
                <a:solidFill>
                  <a:srgbClr val="C00000"/>
                </a:solidFill>
              </a:rPr>
              <a:t>Maths</a:t>
            </a:r>
            <a:endParaRPr lang="en-GB" sz="60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5989"/>
            <a:ext cx="10515600" cy="2672484"/>
          </a:xfrm>
        </p:spPr>
        <p:txBody>
          <a:bodyPr>
            <a:normAutofit/>
          </a:bodyPr>
          <a:lstStyle/>
          <a:p>
            <a:r>
              <a:rPr lang="en-GB" sz="3600" dirty="0" smtClean="0"/>
              <a:t>Stick your diagnostic task sheet into your maths book and write the date.</a:t>
            </a:r>
          </a:p>
          <a:p>
            <a:endParaRPr lang="en-GB" sz="3600" dirty="0"/>
          </a:p>
          <a:p>
            <a:r>
              <a:rPr lang="en-GB" sz="3600" dirty="0" smtClean="0"/>
              <a:t>Have a whiteboard and whiteboard pen at the ready.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79684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673" y="1200727"/>
            <a:ext cx="10515600" cy="4147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Today, we will again be looking at…</a:t>
            </a: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Y5s</a:t>
            </a:r>
            <a:r>
              <a:rPr lang="en-GB" dirty="0" smtClean="0"/>
              <a:t>: writing fractions as decimal numbers.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Y6s</a:t>
            </a:r>
            <a:r>
              <a:rPr lang="en-GB" dirty="0" smtClean="0"/>
              <a:t>: calculating percentages.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Just like yesterday, we’ll all look at decimal numbers before Y6s look further at calculating percentages.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7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073" y="1382638"/>
            <a:ext cx="10515600" cy="1763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Yesterday, we were looking at converting between decimal numbers and fractions.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20437" y="3075709"/>
            <a:ext cx="11914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u="sng" dirty="0" smtClean="0"/>
              <a:t>1</a:t>
            </a:r>
          </a:p>
          <a:p>
            <a:pPr algn="ctr"/>
            <a:r>
              <a:rPr lang="en-GB" sz="5400" dirty="0" smtClean="0"/>
              <a:t>10</a:t>
            </a:r>
            <a:endParaRPr lang="en-GB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985818" y="3343564"/>
            <a:ext cx="1791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0.1</a:t>
            </a:r>
            <a:endParaRPr lang="en-GB" sz="5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315856" y="4183766"/>
            <a:ext cx="129309" cy="10255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2873" y="5320145"/>
            <a:ext cx="314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We have 1 in the tenths column.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6364" y="2869518"/>
            <a:ext cx="5509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C000"/>
                </a:solidFill>
              </a:rPr>
              <a:t>TH   H    T   O  .  </a:t>
            </a:r>
            <a:r>
              <a:rPr lang="en-GB" sz="2400" dirty="0" smtClean="0">
                <a:solidFill>
                  <a:srgbClr val="FFC000"/>
                </a:solidFill>
              </a:rPr>
              <a:t>1/10   1/100   1/1000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012873" y="3001817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78073" y="3001818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53745" y="3001819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455891" y="3032520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411855" y="3032520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20873" y="2954011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33046" y="3260436"/>
            <a:ext cx="17918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0 . 1</a:t>
            </a:r>
            <a:endParaRPr lang="en-GB" sz="5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5413664" y="4411682"/>
            <a:ext cx="2086264" cy="12963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198" y="282186"/>
            <a:ext cx="46828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b="1" dirty="0" smtClean="0">
                <a:solidFill>
                  <a:srgbClr val="C00000"/>
                </a:solidFill>
              </a:rPr>
              <a:t>Decimal numbers</a:t>
            </a:r>
            <a:endParaRPr lang="en-GB" sz="4800" b="1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8035" y="447213"/>
            <a:ext cx="383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(Prior knowledge)</a:t>
            </a:r>
            <a:endParaRPr lang="en-GB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82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21797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Today, we’ll be looking at converting fractions into decimal numbers where the fractions are often a little more awkward.</a:t>
            </a:r>
          </a:p>
          <a:p>
            <a:pPr marL="0" indent="0">
              <a:buNone/>
            </a:pPr>
            <a:endParaRPr lang="en-GB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For example:</a:t>
            </a:r>
            <a:endParaRPr lang="en-GB" b="1" dirty="0" smtClean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7018" y="3011161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1</a:t>
            </a:r>
            <a:endParaRPr lang="en-GB" sz="4800" u="sng" dirty="0" smtClean="0"/>
          </a:p>
          <a:p>
            <a:pPr algn="ctr"/>
            <a:r>
              <a:rPr lang="en-GB" sz="4800" dirty="0"/>
              <a:t>4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1579421" y="3195780"/>
            <a:ext cx="5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419931" y="3011161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25</a:t>
            </a:r>
            <a:endParaRPr lang="en-GB" sz="4800" dirty="0"/>
          </a:p>
          <a:p>
            <a:pPr algn="ctr"/>
            <a:r>
              <a:rPr lang="en-GB" sz="4800" dirty="0" smtClean="0"/>
              <a:t>100</a:t>
            </a:r>
            <a:endParaRPr lang="en-GB" sz="4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30768" y="3795991"/>
            <a:ext cx="10621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054777" y="3195780"/>
            <a:ext cx="3565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0.25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2" name="Curved Up Arrow 11"/>
          <p:cNvSpPr/>
          <p:nvPr/>
        </p:nvSpPr>
        <p:spPr>
          <a:xfrm>
            <a:off x="1099128" y="4479636"/>
            <a:ext cx="143164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flipV="1">
            <a:off x="1099128" y="2876641"/>
            <a:ext cx="1431640" cy="3699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84221" y="4899606"/>
            <a:ext cx="221670" cy="37435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020623" y="5352188"/>
            <a:ext cx="514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We want to change the denominator into either a 10, 100 or 1000 (the same as the place value columns).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05532" y="4345578"/>
            <a:ext cx="70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x 25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3" y="2481943"/>
            <a:ext cx="701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x 25</a:t>
            </a:r>
            <a:endParaRPr lang="en-GB" sz="2000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6165277" y="2491180"/>
            <a:ext cx="4613" cy="40824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08255" y="2910113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4</a:t>
            </a:r>
            <a:endParaRPr lang="en-GB" sz="4800" u="sng" dirty="0" smtClean="0"/>
          </a:p>
          <a:p>
            <a:pPr algn="ctr"/>
            <a:r>
              <a:rPr lang="en-GB" sz="4800" dirty="0" smtClean="0"/>
              <a:t>20</a:t>
            </a:r>
            <a:endParaRPr lang="en-GB" sz="4800" dirty="0"/>
          </a:p>
        </p:txBody>
      </p:sp>
      <p:sp>
        <p:nvSpPr>
          <p:cNvPr id="25" name="TextBox 24"/>
          <p:cNvSpPr txBox="1"/>
          <p:nvPr/>
        </p:nvSpPr>
        <p:spPr>
          <a:xfrm>
            <a:off x="7430658" y="3094732"/>
            <a:ext cx="591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8271168" y="2910113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/>
              <a:t>2</a:t>
            </a:r>
            <a:endParaRPr lang="en-GB" sz="4800" dirty="0"/>
          </a:p>
          <a:p>
            <a:pPr algn="ctr"/>
            <a:r>
              <a:rPr lang="en-GB" sz="4800" dirty="0" smtClean="0"/>
              <a:t>10</a:t>
            </a:r>
            <a:endParaRPr lang="en-GB" sz="48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8382005" y="3694943"/>
            <a:ext cx="10621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06014" y="3094732"/>
            <a:ext cx="2027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0.2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9" name="Curved Up Arrow 28"/>
          <p:cNvSpPr/>
          <p:nvPr/>
        </p:nvSpPr>
        <p:spPr>
          <a:xfrm>
            <a:off x="6950365" y="4378588"/>
            <a:ext cx="1431640" cy="304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Curved Up Arrow 29"/>
          <p:cNvSpPr/>
          <p:nvPr/>
        </p:nvSpPr>
        <p:spPr>
          <a:xfrm flipV="1">
            <a:off x="6950365" y="2775593"/>
            <a:ext cx="1431640" cy="36991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735458" y="4798558"/>
            <a:ext cx="221670" cy="374358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871860" y="5251140"/>
            <a:ext cx="51446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We want to change the denominator into either a 10, 100 or 1000 (the same as the place value columns).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80386" y="4048794"/>
            <a:ext cx="146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Divide by 2</a:t>
            </a: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80386" y="2409987"/>
            <a:ext cx="14639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0070C0"/>
                </a:solidFill>
              </a:rPr>
              <a:t>Divide by 2</a:t>
            </a:r>
            <a:endParaRPr lang="en-GB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6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745" y="348572"/>
            <a:ext cx="10515600" cy="6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convert these fractions to decimal numbers: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1417" y="1570182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/>
              <a:t>4</a:t>
            </a:r>
          </a:p>
          <a:p>
            <a:pPr algn="ctr"/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71417" y="3920837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7</a:t>
            </a:r>
            <a:endParaRPr lang="en-GB" sz="4800" u="sng" dirty="0" smtClean="0"/>
          </a:p>
          <a:p>
            <a:pPr algn="ctr"/>
            <a:r>
              <a:rPr lang="en-GB" sz="4800" dirty="0" smtClean="0"/>
              <a:t>25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396838" y="4244002"/>
            <a:ext cx="68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96838" y="1801090"/>
            <a:ext cx="614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225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06400"/>
            <a:ext cx="10515600" cy="69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On your whiteboards, convert these fractions to decimal numbers: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71417" y="1570182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/>
              <a:t>4</a:t>
            </a:r>
          </a:p>
          <a:p>
            <a:pPr algn="ctr"/>
            <a:r>
              <a:rPr lang="en-GB" sz="4800" dirty="0" smtClean="0"/>
              <a:t>5</a:t>
            </a:r>
            <a:endParaRPr lang="en-GB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4387274" y="1801090"/>
            <a:ext cx="254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=</a:t>
            </a:r>
            <a:r>
              <a:rPr lang="en-GB" sz="5400" dirty="0" smtClean="0"/>
              <a:t> </a:t>
            </a:r>
            <a:r>
              <a:rPr lang="en-GB" sz="5400" dirty="0" smtClean="0">
                <a:solidFill>
                  <a:srgbClr val="0070C0"/>
                </a:solidFill>
              </a:rPr>
              <a:t>0.8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1417" y="3920837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/>
              <a:t>7</a:t>
            </a:r>
            <a:endParaRPr lang="en-GB" sz="4800" u="sng" dirty="0" smtClean="0"/>
          </a:p>
          <a:p>
            <a:pPr algn="ctr"/>
            <a:r>
              <a:rPr lang="en-GB" sz="4800" dirty="0" smtClean="0"/>
              <a:t>25</a:t>
            </a:r>
            <a:endParaRPr lang="en-GB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2396838" y="4244002"/>
            <a:ext cx="683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396838" y="1801090"/>
            <a:ext cx="6142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927926" y="1570182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>
                <a:solidFill>
                  <a:srgbClr val="0070C0"/>
                </a:solidFill>
              </a:rPr>
              <a:t>8</a:t>
            </a:r>
            <a:endParaRPr lang="en-GB" sz="4800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4800" dirty="0" smtClean="0">
                <a:solidFill>
                  <a:srgbClr val="0070C0"/>
                </a:solidFill>
              </a:rPr>
              <a:t>10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64874" y="3920837"/>
            <a:ext cx="11730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u="sng" dirty="0" smtClean="0">
                <a:solidFill>
                  <a:srgbClr val="0070C0"/>
                </a:solidFill>
              </a:rPr>
              <a:t>28</a:t>
            </a:r>
            <a:endParaRPr lang="en-GB" sz="4800" u="sng" dirty="0" smtClean="0">
              <a:solidFill>
                <a:srgbClr val="0070C0"/>
              </a:solidFill>
            </a:endParaRPr>
          </a:p>
          <a:p>
            <a:pPr algn="ctr"/>
            <a:r>
              <a:rPr lang="en-GB" sz="4800" dirty="0" smtClean="0">
                <a:solidFill>
                  <a:srgbClr val="0070C0"/>
                </a:solidFill>
              </a:rPr>
              <a:t>100</a:t>
            </a:r>
            <a:endParaRPr lang="en-GB" sz="48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87274" y="4244002"/>
            <a:ext cx="2549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0070C0"/>
                </a:solidFill>
              </a:rPr>
              <a:t>=</a:t>
            </a:r>
            <a:r>
              <a:rPr lang="en-GB" sz="5400" dirty="0" smtClean="0"/>
              <a:t> </a:t>
            </a:r>
            <a:r>
              <a:rPr lang="en-GB" sz="5400" dirty="0" smtClean="0">
                <a:solidFill>
                  <a:srgbClr val="0070C0"/>
                </a:solidFill>
              </a:rPr>
              <a:t>0.28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265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443345"/>
            <a:ext cx="10515600" cy="2475346"/>
          </a:xfrm>
        </p:spPr>
        <p:txBody>
          <a:bodyPr/>
          <a:lstStyle/>
          <a:p>
            <a:r>
              <a:rPr lang="en-GB" dirty="0" smtClean="0"/>
              <a:t>We can also use the same idea to convert mixed number fractions into decimal numbers.</a:t>
            </a:r>
          </a:p>
          <a:p>
            <a:endParaRPr lang="en-GB" dirty="0"/>
          </a:p>
          <a:p>
            <a:r>
              <a:rPr lang="en-GB" dirty="0" smtClean="0"/>
              <a:t>For example: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98239" y="2942211"/>
            <a:ext cx="14501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1</a:t>
            </a:r>
            <a:endParaRPr lang="en-GB" sz="5400" dirty="0" smtClean="0"/>
          </a:p>
          <a:p>
            <a:pPr algn="ctr"/>
            <a:r>
              <a:rPr lang="en-GB" sz="5400" dirty="0" smtClean="0"/>
              <a:t>10</a:t>
            </a:r>
            <a:endParaRPr lang="en-GB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985818" y="3343564"/>
            <a:ext cx="2068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= </a:t>
            </a:r>
            <a:r>
              <a:rPr lang="en-GB" sz="5400" dirty="0" smtClean="0"/>
              <a:t>2.1</a:t>
            </a:r>
            <a:endParaRPr lang="en-GB" sz="54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900546" y="4207286"/>
            <a:ext cx="129309" cy="102554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45472" y="5394036"/>
            <a:ext cx="36806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0070C0"/>
                </a:solidFill>
              </a:rPr>
              <a:t>We have </a:t>
            </a:r>
            <a:r>
              <a:rPr lang="en-GB" sz="3200" dirty="0" smtClean="0">
                <a:solidFill>
                  <a:srgbClr val="0070C0"/>
                </a:solidFill>
              </a:rPr>
              <a:t>2 wholes (ones) &amp; 1 tenth.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26364" y="2869518"/>
            <a:ext cx="55094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C000"/>
                </a:solidFill>
              </a:rPr>
              <a:t>TH   H    T   O  .  </a:t>
            </a:r>
            <a:r>
              <a:rPr lang="en-GB" sz="2400" dirty="0" smtClean="0">
                <a:solidFill>
                  <a:srgbClr val="FFC000"/>
                </a:solidFill>
              </a:rPr>
              <a:t>1/10   1/100   1/1000</a:t>
            </a:r>
            <a:endParaRPr lang="en-GB" sz="2400" dirty="0">
              <a:solidFill>
                <a:srgbClr val="FFC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6012873" y="3001817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978073" y="3001818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453745" y="3001819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8455891" y="3032520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411855" y="3032520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520873" y="2954011"/>
            <a:ext cx="0" cy="12650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933046" y="3260436"/>
            <a:ext cx="3102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/>
              <a:t>2</a:t>
            </a:r>
            <a:r>
              <a:rPr lang="en-GB" sz="5400" dirty="0" smtClean="0"/>
              <a:t> </a:t>
            </a:r>
            <a:r>
              <a:rPr lang="en-GB" sz="5400" dirty="0" smtClean="0"/>
              <a:t>. </a:t>
            </a:r>
            <a:r>
              <a:rPr lang="en-GB" sz="5400" dirty="0" smtClean="0"/>
              <a:t>1</a:t>
            </a:r>
            <a:endParaRPr lang="en-GB" sz="5400" dirty="0"/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3602182" y="4668248"/>
            <a:ext cx="3241963" cy="1058297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1265382" y="3819374"/>
            <a:ext cx="72043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46545" y="3260436"/>
            <a:ext cx="6188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2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2190342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722</Words>
  <Application>Microsoft Office PowerPoint</Application>
  <PresentationFormat>Widescreen</PresentationFormat>
  <Paragraphs>192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Theme</vt:lpstr>
      <vt:lpstr>Morning maths</vt:lpstr>
      <vt:lpstr>Reading</vt:lpstr>
      <vt:lpstr>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 the past few of lessons, we have looked at how to calculate percentages of amounts.   There are 2 main methods that we could use to calculate these percentages…</vt:lpstr>
      <vt:lpstr>Method A – using known ‘chunks of percentages</vt:lpstr>
      <vt:lpstr>Method B – find 1% &amp; multiply as needed  Some people find remembering how to get to all the ‘chunks’ of percentages difficult. Instead we could just find what 1% is by dividing by 100 and then multiplying that answer by whatever the percentage we’re after is.</vt:lpstr>
      <vt:lpstr>Use whichever method you find the most appropriate to calculate these:</vt:lpstr>
      <vt:lpstr>Use whichever method you find the most appropriate to calculate these:</vt:lpstr>
      <vt:lpstr>PowerPoint Presentation</vt:lpstr>
      <vt:lpstr>English  Have your English books out for reference but write the following in your Outcome books. </vt:lpstr>
      <vt:lpstr>Today, you will write your adventure story in your Outcome book.  Things to help you: - The WAGOLL - Your word bank - Your drafted sentences - Dictionaries  - Thesauruses - Each other </vt:lpstr>
      <vt:lpstr>PE</vt:lpstr>
      <vt:lpstr>Weekly tests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Morning maths</dc:title>
  <dc:creator>Neil Charlton</dc:creator>
  <cp:lastModifiedBy>Neil Charlton</cp:lastModifiedBy>
  <cp:revision>52</cp:revision>
  <dcterms:created xsi:type="dcterms:W3CDTF">2022-01-26T20:09:40Z</dcterms:created>
  <dcterms:modified xsi:type="dcterms:W3CDTF">2022-02-01T16:34:01Z</dcterms:modified>
</cp:coreProperties>
</file>