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1" r:id="rId3"/>
    <p:sldId id="273" r:id="rId4"/>
    <p:sldId id="272" r:id="rId5"/>
    <p:sldId id="264" r:id="rId6"/>
    <p:sldId id="265" r:id="rId7"/>
    <p:sldId id="266" r:id="rId8"/>
    <p:sldId id="256" r:id="rId9"/>
    <p:sldId id="257" r:id="rId10"/>
    <p:sldId id="258" r:id="rId11"/>
    <p:sldId id="259" r:id="rId12"/>
    <p:sldId id="260" r:id="rId13"/>
    <p:sldId id="261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>
      <p:cViewPr varScale="1">
        <p:scale>
          <a:sx n="99" d="100"/>
          <a:sy n="99" d="100"/>
        </p:scale>
        <p:origin x="14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EE1F-B682-47C3-A697-FED71984AC3B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E856-380E-44D6-9848-F5AEAAB98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14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EE1F-B682-47C3-A697-FED71984AC3B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E856-380E-44D6-9848-F5AEAAB98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94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EE1F-B682-47C3-A697-FED71984AC3B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E856-380E-44D6-9848-F5AEAAB98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30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EE1F-B682-47C3-A697-FED71984AC3B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E856-380E-44D6-9848-F5AEAAB98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0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EE1F-B682-47C3-A697-FED71984AC3B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E856-380E-44D6-9848-F5AEAAB98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38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EE1F-B682-47C3-A697-FED71984AC3B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E856-380E-44D6-9848-F5AEAAB98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42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EE1F-B682-47C3-A697-FED71984AC3B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E856-380E-44D6-9848-F5AEAAB98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6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EE1F-B682-47C3-A697-FED71984AC3B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E856-380E-44D6-9848-F5AEAAB98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0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EE1F-B682-47C3-A697-FED71984AC3B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E856-380E-44D6-9848-F5AEAAB98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6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EE1F-B682-47C3-A697-FED71984AC3B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E856-380E-44D6-9848-F5AEAAB98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20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EE1F-B682-47C3-A697-FED71984AC3B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E856-380E-44D6-9848-F5AEAAB98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29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0EE1F-B682-47C3-A697-FED71984AC3B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E856-380E-44D6-9848-F5AEAAB98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06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Grammar Workshop</a:t>
            </a:r>
            <a:br>
              <a:rPr lang="en-GB" dirty="0"/>
            </a:br>
            <a:r>
              <a:rPr lang="en-GB" dirty="0"/>
              <a:t>Monday 5</a:t>
            </a:r>
            <a:r>
              <a:rPr lang="en-GB" baseline="30000" dirty="0"/>
              <a:t>th</a:t>
            </a:r>
            <a:r>
              <a:rPr lang="en-GB" dirty="0"/>
              <a:t> December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" t="23192" r="66698" b="36635"/>
          <a:stretch/>
        </p:blipFill>
        <p:spPr bwMode="auto">
          <a:xfrm>
            <a:off x="323527" y="3284984"/>
            <a:ext cx="3191869" cy="27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2" t="36462" r="36303" b="6532"/>
          <a:stretch/>
        </p:blipFill>
        <p:spPr bwMode="auto">
          <a:xfrm>
            <a:off x="6017853" y="3010644"/>
            <a:ext cx="271185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efletcher\Documents\E FLETCHER\school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56184"/>
            <a:ext cx="2147855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88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7" t="17460" r="30064" b="6669"/>
          <a:stretch/>
        </p:blipFill>
        <p:spPr bwMode="auto">
          <a:xfrm>
            <a:off x="251520" y="260648"/>
            <a:ext cx="848949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efletcher\Documents\E FLETCHER\school 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9"/>
          <a:stretch/>
        </p:blipFill>
        <p:spPr bwMode="auto">
          <a:xfrm>
            <a:off x="7452320" y="5373216"/>
            <a:ext cx="1459436" cy="12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2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3" t="16644" r="29433" b="6665"/>
          <a:stretch/>
        </p:blipFill>
        <p:spPr bwMode="auto">
          <a:xfrm>
            <a:off x="395536" y="332656"/>
            <a:ext cx="8496944" cy="624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efletcher\Documents\E FLETCHER\school 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9"/>
          <a:stretch/>
        </p:blipFill>
        <p:spPr bwMode="auto">
          <a:xfrm>
            <a:off x="7452320" y="5373216"/>
            <a:ext cx="1459436" cy="12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17262" r="29962" b="6224"/>
          <a:stretch/>
        </p:blipFill>
        <p:spPr bwMode="auto">
          <a:xfrm>
            <a:off x="323528" y="208531"/>
            <a:ext cx="8496944" cy="63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efletcher\Documents\E FLETCHER\school 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9"/>
          <a:stretch/>
        </p:blipFill>
        <p:spPr bwMode="auto">
          <a:xfrm>
            <a:off x="7452320" y="5373216"/>
            <a:ext cx="1459436" cy="12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470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5" t="19613" r="30072" b="5656"/>
          <a:stretch/>
        </p:blipFill>
        <p:spPr bwMode="auto">
          <a:xfrm>
            <a:off x="251520" y="404664"/>
            <a:ext cx="8712968" cy="627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efletcher\Documents\E FLETCHER\school 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9"/>
          <a:stretch/>
        </p:blipFill>
        <p:spPr bwMode="auto">
          <a:xfrm>
            <a:off x="7452320" y="5373216"/>
            <a:ext cx="1459436" cy="12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923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16667" r="19622" b="5271"/>
          <a:stretch/>
        </p:blipFill>
        <p:spPr bwMode="auto">
          <a:xfrm>
            <a:off x="467545" y="966033"/>
            <a:ext cx="8143432" cy="469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efletcher\Documents\E FLETCHER\school 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9"/>
          <a:stretch/>
        </p:blipFill>
        <p:spPr bwMode="auto">
          <a:xfrm>
            <a:off x="7452320" y="5373216"/>
            <a:ext cx="1459436" cy="12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99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How can you help at home?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Learn with your child, talk about homework and investigate new terminology together</a:t>
            </a:r>
          </a:p>
          <a:p>
            <a:r>
              <a:rPr lang="en-GB" dirty="0"/>
              <a:t>Grammar glossary available at home to assist with homework and revision (see school website)</a:t>
            </a:r>
          </a:p>
          <a:p>
            <a:r>
              <a:rPr lang="en-GB" dirty="0"/>
              <a:t>Use the year group spelling lists at home</a:t>
            </a:r>
          </a:p>
          <a:p>
            <a:r>
              <a:rPr lang="en-GB" dirty="0"/>
              <a:t>Daily reading – question your children and encourage them to identify grammar conventions within the text</a:t>
            </a:r>
          </a:p>
          <a:p>
            <a:endParaRPr lang="en-GB" dirty="0"/>
          </a:p>
        </p:txBody>
      </p:sp>
      <p:pic>
        <p:nvPicPr>
          <p:cNvPr id="4" name="Picture 3" descr="C:\Users\efletcher\Documents\E FLETCHER\school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9"/>
          <a:stretch/>
        </p:blipFill>
        <p:spPr bwMode="auto">
          <a:xfrm>
            <a:off x="7452320" y="5373216"/>
            <a:ext cx="1459436" cy="12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35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Helpful books…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4" t="24811" r="50812" b="17857"/>
          <a:stretch/>
        </p:blipFill>
        <p:spPr bwMode="auto">
          <a:xfrm>
            <a:off x="539552" y="1179247"/>
            <a:ext cx="3185886" cy="419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efletcher\Documents\E FLETCHER\school 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9"/>
          <a:stretch/>
        </p:blipFill>
        <p:spPr bwMode="auto">
          <a:xfrm>
            <a:off x="7452320" y="5373216"/>
            <a:ext cx="1459436" cy="12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2880320" cy="370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868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School360</a:t>
            </a:r>
          </a:p>
          <a:p>
            <a:r>
              <a:rPr lang="en-GB" dirty="0"/>
              <a:t> BBC </a:t>
            </a:r>
            <a:r>
              <a:rPr lang="en-GB" dirty="0" err="1"/>
              <a:t>Bitesize</a:t>
            </a:r>
            <a:r>
              <a:rPr lang="en-GB" dirty="0"/>
              <a:t>-</a:t>
            </a:r>
          </a:p>
          <a:p>
            <a:r>
              <a:rPr lang="en-GB" dirty="0"/>
              <a:t>http://www.bbc.co.uk/bitesize/ks2/english/spelling_grammar/</a:t>
            </a:r>
          </a:p>
          <a:p>
            <a:r>
              <a:rPr lang="en-GB" dirty="0"/>
              <a:t>http://www.bbc.co.uk/bitesize/ks1/literacy/</a:t>
            </a:r>
          </a:p>
          <a:p>
            <a:r>
              <a:rPr lang="en-GB" dirty="0"/>
              <a:t>http://www.topmarks.co.uk/english-games/7-11-years/spelling-and-grammar</a:t>
            </a:r>
          </a:p>
          <a:p>
            <a:r>
              <a:rPr lang="en-GB" dirty="0"/>
              <a:t>Fun English games - </a:t>
            </a:r>
          </a:p>
          <a:p>
            <a:r>
              <a:rPr lang="en-GB" dirty="0"/>
              <a:t>http://www.funenglishgames.com/grammargames.html</a:t>
            </a:r>
          </a:p>
          <a:p>
            <a:r>
              <a:rPr lang="en-GB" dirty="0"/>
              <a:t>http://learnenglishkids.britishcouncil.org/en/grammar-vocabulary</a:t>
            </a:r>
          </a:p>
          <a:p>
            <a:r>
              <a:rPr lang="en-GB" dirty="0"/>
              <a:t>http://www.grammar-monster.com/</a:t>
            </a:r>
          </a:p>
          <a:p>
            <a:r>
              <a:rPr lang="en-GB" dirty="0"/>
              <a:t>http://www.bbc.co.uk/skillswise/topic-group/word-grammar</a:t>
            </a:r>
          </a:p>
          <a:p>
            <a:r>
              <a:rPr lang="en-GB" dirty="0"/>
              <a:t>https://www.oxfordowl.co.uk/for-home/reading-site/expert-help/grammar-punctuation-and-spelling-made-easy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C:\Users\efletcher\Documents\E FLETCHER\school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9"/>
          <a:stretch/>
        </p:blipFill>
        <p:spPr bwMode="auto">
          <a:xfrm>
            <a:off x="7452320" y="5373216"/>
            <a:ext cx="1459436" cy="12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1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English and the 2014 Curriculum </a:t>
            </a:r>
          </a:p>
          <a:p>
            <a:r>
              <a:rPr lang="en-GB" dirty="0"/>
              <a:t>How we teach </a:t>
            </a:r>
            <a:r>
              <a:rPr lang="en-GB" dirty="0" err="1"/>
              <a:t>SPaG</a:t>
            </a:r>
            <a:r>
              <a:rPr lang="en-GB" dirty="0"/>
              <a:t> </a:t>
            </a:r>
          </a:p>
          <a:p>
            <a:r>
              <a:rPr lang="en-GB" dirty="0"/>
              <a:t>Sample questions from the 2016 </a:t>
            </a:r>
            <a:r>
              <a:rPr lang="en-GB" dirty="0" err="1"/>
              <a:t>SPaG</a:t>
            </a:r>
            <a:r>
              <a:rPr lang="en-GB" dirty="0"/>
              <a:t> test </a:t>
            </a:r>
          </a:p>
          <a:p>
            <a:r>
              <a:rPr lang="en-GB" dirty="0"/>
              <a:t>How to help your children at home </a:t>
            </a:r>
          </a:p>
          <a:p>
            <a:r>
              <a:rPr lang="en-GB" dirty="0"/>
              <a:t>Glossary of terms</a:t>
            </a:r>
          </a:p>
        </p:txBody>
      </p:sp>
      <p:pic>
        <p:nvPicPr>
          <p:cNvPr id="5" name="Picture 4" descr="C:\Users\efletcher\Documents\E FLETCHER\school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9"/>
          <a:stretch/>
        </p:blipFill>
        <p:spPr bwMode="auto">
          <a:xfrm>
            <a:off x="7452320" y="5373216"/>
            <a:ext cx="1459436" cy="12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4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today…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expanded noun phrases</a:t>
            </a:r>
          </a:p>
          <a:p>
            <a:r>
              <a:rPr lang="en-GB" dirty="0"/>
              <a:t>contracted forms</a:t>
            </a:r>
          </a:p>
          <a:p>
            <a:r>
              <a:rPr lang="en-GB" dirty="0"/>
              <a:t>fronted adverbials</a:t>
            </a:r>
          </a:p>
          <a:p>
            <a:r>
              <a:rPr lang="en-GB" dirty="0"/>
              <a:t>connectives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67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What is SPAG?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Spelling, Punctuation &amp; Grammar</a:t>
            </a:r>
          </a:p>
          <a:p>
            <a:r>
              <a:rPr lang="en-GB" dirty="0"/>
              <a:t>Heightened focus in the new literacy curriculum</a:t>
            </a:r>
          </a:p>
          <a:p>
            <a:r>
              <a:rPr lang="en-GB" dirty="0"/>
              <a:t>Specific skills are taught within Literacy lessons to improve the knowledge and understanding of our pupils</a:t>
            </a:r>
          </a:p>
          <a:p>
            <a:r>
              <a:rPr lang="en-GB" dirty="0"/>
              <a:t>Has been tested in KS2 since 2013 and began in KS1 in 2016. </a:t>
            </a:r>
          </a:p>
          <a:p>
            <a:endParaRPr lang="en-GB" dirty="0"/>
          </a:p>
        </p:txBody>
      </p:sp>
      <p:pic>
        <p:nvPicPr>
          <p:cNvPr id="5" name="Picture 4" descr="C:\Users\efletcher\Documents\E FLETCHER\school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9"/>
          <a:stretch/>
        </p:blipFill>
        <p:spPr bwMode="auto">
          <a:xfrm>
            <a:off x="7452320" y="5373216"/>
            <a:ext cx="1459436" cy="12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35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teach SPAG</a:t>
            </a:r>
          </a:p>
        </p:txBody>
      </p:sp>
      <p:pic>
        <p:nvPicPr>
          <p:cNvPr id="6" name="Picture 5" descr="C:\Users\efletcher\Documents\E FLETCHER\school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9"/>
          <a:stretch/>
        </p:blipFill>
        <p:spPr bwMode="auto">
          <a:xfrm>
            <a:off x="7452320" y="5373216"/>
            <a:ext cx="1459436" cy="12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54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Tests in Y2 and 6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The SPAG test includes questions that assess the following elements of the English curriculum:</a:t>
            </a:r>
          </a:p>
          <a:p>
            <a:r>
              <a:rPr lang="en-GB" dirty="0"/>
              <a:t>Sentence grammar through both identifying and writing sentences that are grammatically correct</a:t>
            </a:r>
          </a:p>
          <a:p>
            <a:r>
              <a:rPr lang="en-GB" dirty="0"/>
              <a:t>Punctuation through identifying and writing sentences that are correctly punctuated</a:t>
            </a:r>
          </a:p>
          <a:p>
            <a:r>
              <a:rPr lang="en-GB" dirty="0"/>
              <a:t>Vocabulary through identifying and writing sentences in which a word is used correctly</a:t>
            </a:r>
          </a:p>
          <a:p>
            <a:r>
              <a:rPr lang="en-GB" dirty="0"/>
              <a:t>Spelling(Lists for Year 1&amp;2, Year 3&amp;4 and Year 5&amp;6)</a:t>
            </a:r>
          </a:p>
          <a:p>
            <a:endParaRPr lang="en-GB" dirty="0"/>
          </a:p>
        </p:txBody>
      </p:sp>
      <p:pic>
        <p:nvPicPr>
          <p:cNvPr id="6" name="Picture 5" descr="C:\Users\efletcher\Documents\E FLETCHER\school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9"/>
          <a:stretch/>
        </p:blipFill>
        <p:spPr bwMode="auto">
          <a:xfrm>
            <a:off x="7452320" y="5373216"/>
            <a:ext cx="1459436" cy="12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8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KS2 SPAG Test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test is made of two parts:</a:t>
            </a:r>
          </a:p>
          <a:p>
            <a:r>
              <a:rPr lang="en-GB" dirty="0"/>
              <a:t>1) 45 minute test with 50 questions based on Punctuation and Grammar</a:t>
            </a:r>
          </a:p>
          <a:p>
            <a:r>
              <a:rPr lang="en-GB" dirty="0"/>
              <a:t>2) A spelling test of 20 spellings (usually lasts around 15-20 minutes) </a:t>
            </a:r>
          </a:p>
          <a:p>
            <a:endParaRPr lang="en-GB" dirty="0"/>
          </a:p>
          <a:p>
            <a:r>
              <a:rPr lang="en-GB" dirty="0"/>
              <a:t>Questions include writing short responses, ticking correct answers, circling answers or adding in missing punctuation to a sentence. </a:t>
            </a:r>
          </a:p>
        </p:txBody>
      </p:sp>
      <p:pic>
        <p:nvPicPr>
          <p:cNvPr id="6" name="Picture 5" descr="C:\Users\efletcher\Documents\E FLETCHER\school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9"/>
          <a:stretch/>
        </p:blipFill>
        <p:spPr bwMode="auto">
          <a:xfrm>
            <a:off x="7452320" y="5373216"/>
            <a:ext cx="1459436" cy="12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497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18628" r="31196" b="8116"/>
          <a:stretch/>
        </p:blipFill>
        <p:spPr bwMode="auto">
          <a:xfrm>
            <a:off x="611560" y="404664"/>
            <a:ext cx="807895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efletcher\Documents\E FLETCHER\school 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9"/>
          <a:stretch/>
        </p:blipFill>
        <p:spPr bwMode="auto">
          <a:xfrm>
            <a:off x="7452320" y="5373216"/>
            <a:ext cx="1459436" cy="12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58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t="17659" r="30230" b="6471"/>
          <a:stretch/>
        </p:blipFill>
        <p:spPr bwMode="auto">
          <a:xfrm>
            <a:off x="475400" y="188640"/>
            <a:ext cx="8208912" cy="608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efletcher\Documents\E FLETCHER\school 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9"/>
          <a:stretch/>
        </p:blipFill>
        <p:spPr bwMode="auto">
          <a:xfrm>
            <a:off x="7452320" y="5373216"/>
            <a:ext cx="1459436" cy="12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707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413</Words>
  <Application>Microsoft Macintosh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Grammar Workshop Monday 5th December </vt:lpstr>
      <vt:lpstr>Agenda</vt:lpstr>
      <vt:lpstr>Grammar today…</vt:lpstr>
      <vt:lpstr>What is SPAG?  </vt:lpstr>
      <vt:lpstr>How we teach SPAG</vt:lpstr>
      <vt:lpstr>Tests in Y2 and 6 </vt:lpstr>
      <vt:lpstr>KS2 SPAG Test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How can you help at home?  </vt:lpstr>
      <vt:lpstr>Helpful books…</vt:lpstr>
      <vt:lpstr>Useful websites</vt:lpstr>
    </vt:vector>
  </TitlesOfParts>
  <Company>Whittingham CEPS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Fletcher</dc:creator>
  <cp:lastModifiedBy>stuart athey</cp:lastModifiedBy>
  <cp:revision>11</cp:revision>
  <dcterms:created xsi:type="dcterms:W3CDTF">2016-12-01T17:05:17Z</dcterms:created>
  <dcterms:modified xsi:type="dcterms:W3CDTF">2020-08-27T10:16:10Z</dcterms:modified>
</cp:coreProperties>
</file>