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0"/>
  </p:notesMasterIdLst>
  <p:handoutMasterIdLst>
    <p:handoutMasterId r:id="rId31"/>
  </p:handoutMasterIdLst>
  <p:sldIdLst>
    <p:sldId id="276" r:id="rId2"/>
    <p:sldId id="258" r:id="rId3"/>
    <p:sldId id="317" r:id="rId4"/>
    <p:sldId id="263" r:id="rId5"/>
    <p:sldId id="264" r:id="rId6"/>
    <p:sldId id="291" r:id="rId7"/>
    <p:sldId id="293" r:id="rId8"/>
    <p:sldId id="292" r:id="rId9"/>
    <p:sldId id="294" r:id="rId10"/>
    <p:sldId id="295" r:id="rId11"/>
    <p:sldId id="296" r:id="rId12"/>
    <p:sldId id="297" r:id="rId13"/>
    <p:sldId id="298" r:id="rId14"/>
    <p:sldId id="300" r:id="rId15"/>
    <p:sldId id="302" r:id="rId16"/>
    <p:sldId id="303" r:id="rId17"/>
    <p:sldId id="304" r:id="rId18"/>
    <p:sldId id="318" r:id="rId19"/>
    <p:sldId id="305" r:id="rId20"/>
    <p:sldId id="319" r:id="rId21"/>
    <p:sldId id="307" r:id="rId22"/>
    <p:sldId id="308" r:id="rId23"/>
    <p:sldId id="309" r:id="rId24"/>
    <p:sldId id="310" r:id="rId25"/>
    <p:sldId id="311" r:id="rId26"/>
    <p:sldId id="312" r:id="rId27"/>
    <p:sldId id="283" r:id="rId28"/>
    <p:sldId id="267" r:id="rId29"/>
  </p:sldIdLst>
  <p:sldSz cx="9144000" cy="6858000" type="screen4x3"/>
  <p:notesSz cx="6858000" cy="9144000"/>
  <p:embeddedFontLst>
    <p:embeddedFont>
      <p:font typeface="Calibri" panose="020F0502020204030204" pitchFamily="34" charset="0"/>
      <p:regular r:id="rId32"/>
      <p:bold r:id="rId33"/>
      <p:italic r:id="rId34"/>
      <p:boldItalic r:id="rId35"/>
    </p:embeddedFont>
    <p:embeddedFont>
      <p:font typeface="Roboto" panose="020B0604020202020204" charset="0"/>
      <p:regular r:id="rId36"/>
      <p:bold r:id="rId37"/>
      <p:italic r:id="rId38"/>
      <p:boldItalic r:id="rId39"/>
    </p:embeddedFont>
    <p:embeddedFont>
      <p:font typeface="Twinkl" pitchFamily="2" charset="0"/>
      <p:regular r:id="rId40"/>
      <p:bold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63" userDrawn="1">
          <p15:clr>
            <a:srgbClr val="A4A3A4"/>
          </p15:clr>
        </p15:guide>
        <p15:guide id="5" orient="horz" pos="3974" userDrawn="1">
          <p15:clr>
            <a:srgbClr val="A4A3A4"/>
          </p15:clr>
        </p15:guide>
        <p15:guide id="6" pos="5397" userDrawn="1">
          <p15:clr>
            <a:srgbClr val="A4A3A4"/>
          </p15:clr>
        </p15:guide>
        <p15:guide id="7" orient="horz" pos="346" userDrawn="1">
          <p15:clr>
            <a:srgbClr val="A4A3A4"/>
          </p15:clr>
        </p15:guide>
        <p15:guide id="8" pos="476" userDrawn="1">
          <p15:clr>
            <a:srgbClr val="A4A3A4"/>
          </p15:clr>
        </p15:guide>
        <p15:guide id="9" orient="horz" pos="459" userDrawn="1">
          <p15:clr>
            <a:srgbClr val="A4A3A4"/>
          </p15:clr>
        </p15:guide>
        <p15:guide id="10" orient="horz" pos="3861"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B1E5"/>
    <a:srgbClr val="00A8E7"/>
    <a:srgbClr val="0076B0"/>
    <a:srgbClr val="01407D"/>
    <a:srgbClr val="FFFFFF"/>
    <a:srgbClr val="E6226A"/>
    <a:srgbClr val="32B3A2"/>
    <a:srgbClr val="18A0DB"/>
    <a:srgbClr val="DE1E5A"/>
    <a:srgbClr val="BC01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63" d="100"/>
          <a:sy n="63" d="100"/>
        </p:scale>
        <p:origin x="1404" y="44"/>
      </p:cViewPr>
      <p:guideLst>
        <p:guide orient="horz" pos="2160"/>
        <p:guide pos="2880"/>
        <p:guide pos="363"/>
        <p:guide orient="horz" pos="3974"/>
        <p:guide pos="5397"/>
        <p:guide orient="horz" pos="346"/>
        <p:guide pos="476"/>
        <p:guide orient="horz" pos="459"/>
        <p:guide orient="horz" pos="3861"/>
        <p:guide pos="5284"/>
      </p:guideLst>
    </p:cSldViewPr>
  </p:slideViewPr>
  <p:notesTextViewPr>
    <p:cViewPr>
      <p:scale>
        <a:sx n="3" d="2"/>
        <a:sy n="3" d="2"/>
      </p:scale>
      <p:origin x="0" y="0"/>
    </p:cViewPr>
  </p:notesTextViewPr>
  <p:notesViewPr>
    <p:cSldViewPr snapToGrid="0" showGuides="1">
      <p:cViewPr varScale="1">
        <p:scale>
          <a:sx n="68" d="100"/>
          <a:sy n="68" d="100"/>
        </p:scale>
        <p:origin x="1290"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01/02/2021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01/02/2021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s://www.twinkl.co.uk/resources/planit-history-primary-teaching-resources/planit-history-primary-teaching-resources-ks1/planit-history-primary-teaching-resources-ks1-great-explorers"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twinkl.co.uk/resources/planit-history-primary-teaching-resources/planit-history-primary-teaching-resources-ks1/planit-history-primary-teaching-resources-ks1-great-explorers" TargetMode="External"/><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twinkl.co.uk/resources/planit-history-primary-teaching-resources/planit-history-primary-teaching-resources-ks1/planit-history-primary-teaching-resources-ks1-great-explorers" TargetMode="External"/><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twinkl.co.uk/resources/planit-history-primary-teaching-resources/planit-history-primary-teaching-resources-ks1/planit-history-primary-teaching-resources-ks1-great-explorers" TargetMode="External"/><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resources/planit-history-primary-teaching-resources/planit-history-primary-teaching-resources-ks1/planit-history-primary-teaching-resources-ks1-great-explorer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140424" y="6021978"/>
            <a:ext cx="1022169" cy="680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userDrawn="1"/>
        </p:nvSpPr>
        <p:spPr bwMode="auto">
          <a:xfrm>
            <a:off x="457198" y="2930434"/>
            <a:ext cx="8220076" cy="3465604"/>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457200" y="438151"/>
            <a:ext cx="8220074" cy="2267631"/>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Twinkl" panose="02000603050000020003" pitchFamily="50" charset="0"/>
                <a:ea typeface="+mj-ea"/>
                <a:cs typeface="+mj-cs"/>
              </a:defRPr>
            </a:lvl1pPr>
          </a:lstStyle>
          <a:p>
            <a:r>
              <a:rPr lang="en-US" sz="3600" b="1" dirty="0">
                <a:latin typeface="+mj-lt"/>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Twinkl" panose="02000603050000020003" pitchFamily="50" charset="0"/>
                <a:ea typeface="+mj-ea"/>
                <a:cs typeface="+mj-cs"/>
              </a:defRPr>
            </a:lvl1pPr>
          </a:lstStyle>
          <a:p>
            <a:r>
              <a:rPr lang="en-US" sz="3600" b="1" dirty="0">
                <a:latin typeface="+mj-lt"/>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vl3pPr>
              <a:defRPr/>
            </a:lvl3pPr>
          </a:lstStyle>
          <a:p>
            <a:pPr lvl="0"/>
            <a:r>
              <a:rPr lang="en-US"/>
              <a:t>Click to edit Master text styles</a:t>
            </a:r>
          </a:p>
          <a:p>
            <a:pPr lvl="1"/>
            <a:r>
              <a:rPr lang="en-US"/>
              <a:t>Second level</a:t>
            </a:r>
          </a:p>
          <a:p>
            <a:pPr lvl="2"/>
            <a:r>
              <a:rPr lang="en-US"/>
              <a:t>Third level</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anose="02000503030000020003" pitchFamily="50" charset="0"/>
                <a:ea typeface="Twinkl"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anose="02000503030000020003" pitchFamily="50" charset="0"/>
                <a:ea typeface="Twinkl"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anose="02000503030000020003" pitchFamily="50" charset="0"/>
                <a:ea typeface="Twinkl"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anose="02000503030000020003" pitchFamily="50" charset="0"/>
                <a:ea typeface="Twinkl"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anose="02000503030000020003" pitchFamily="50" charset="0"/>
                <a:ea typeface="Twinkl"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
        <p:nvSpPr>
          <p:cNvPr id="13" name="Rectangle 12">
            <a:hlinkClick r:id="rId3"/>
            <a:extLst>
              <a:ext uri="{FF2B5EF4-FFF2-40B4-BE49-F238E27FC236}">
                <a16:creationId xmlns:a16="http://schemas.microsoft.com/office/drawing/2014/main" id="{A5E9C9CD-F26D-48D7-9C50-093FD707DC0F}"/>
              </a:ext>
            </a:extLst>
          </p:cNvPr>
          <p:cNvSpPr/>
          <p:nvPr userDrawn="1"/>
        </p:nvSpPr>
        <p:spPr>
          <a:xfrm>
            <a:off x="8569234" y="6648994"/>
            <a:ext cx="574766" cy="209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57523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userDrawn="1"/>
        </p:nvSpPr>
        <p:spPr bwMode="auto">
          <a:xfrm>
            <a:off x="457199"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2" charset="0"/>
              </a:rPr>
              <a:t> </a:t>
            </a:r>
          </a:p>
        </p:txBody>
      </p:sp>
      <p:sp>
        <p:nvSpPr>
          <p:cNvPr id="3" name="Rectangle 2">
            <a:hlinkClick r:id="rId3"/>
            <a:extLst>
              <a:ext uri="{FF2B5EF4-FFF2-40B4-BE49-F238E27FC236}">
                <a16:creationId xmlns:a16="http://schemas.microsoft.com/office/drawing/2014/main" id="{3C89095B-1564-4AB2-889B-28EA09A31DD4}"/>
              </a:ext>
            </a:extLst>
          </p:cNvPr>
          <p:cNvSpPr/>
          <p:nvPr userDrawn="1"/>
        </p:nvSpPr>
        <p:spPr>
          <a:xfrm>
            <a:off x="8569234" y="6648994"/>
            <a:ext cx="574766" cy="209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71759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ank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a:extLst>
              <a:ext uri="{FF2B5EF4-FFF2-40B4-BE49-F238E27FC236}">
                <a16:creationId xmlns:a16="http://schemas.microsoft.com/office/drawing/2014/main" id="{56C486E9-FE69-4237-BF1A-789BB7025123}"/>
              </a:ext>
            </a:extLst>
          </p:cNvPr>
          <p:cNvSpPr/>
          <p:nvPr userDrawn="1"/>
        </p:nvSpPr>
        <p:spPr>
          <a:xfrm>
            <a:off x="8569234" y="6648994"/>
            <a:ext cx="574766" cy="209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5219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a:extLst>
              <a:ext uri="{FF2B5EF4-FFF2-40B4-BE49-F238E27FC236}">
                <a16:creationId xmlns:a16="http://schemas.microsoft.com/office/drawing/2014/main" id="{132282B9-78E5-4799-A1BD-FA020A732E97}"/>
              </a:ext>
            </a:extLst>
          </p:cNvPr>
          <p:cNvSpPr/>
          <p:nvPr userDrawn="1"/>
        </p:nvSpPr>
        <p:spPr>
          <a:xfrm>
            <a:off x="140424" y="6021978"/>
            <a:ext cx="1022169" cy="680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9" r:id="rId3"/>
    <p:sldLayoutId id="2147483670"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28.tiff"/><Relationship Id="rId4" Type="http://schemas.openxmlformats.org/officeDocument/2006/relationships/image" Target="../media/image11.png"/><Relationship Id="rId9" Type="http://schemas.openxmlformats.org/officeDocument/2006/relationships/image" Target="../media/image17.tiff"/></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29.tiff"/></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8.png"/><Relationship Id="rId4" Type="http://schemas.openxmlformats.org/officeDocument/2006/relationships/image" Target="../media/image11.png"/><Relationship Id="rId9" Type="http://schemas.openxmlformats.org/officeDocument/2006/relationships/image" Target="../media/image30.tiff"/></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32.tiff"/><Relationship Id="rId4" Type="http://schemas.openxmlformats.org/officeDocument/2006/relationships/image" Target="../media/image11.png"/><Relationship Id="rId9" Type="http://schemas.openxmlformats.org/officeDocument/2006/relationships/image" Target="../media/image31.tiff"/></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34.tiff"/><Relationship Id="rId4" Type="http://schemas.openxmlformats.org/officeDocument/2006/relationships/image" Target="../media/image11.png"/><Relationship Id="rId9" Type="http://schemas.openxmlformats.org/officeDocument/2006/relationships/image" Target="../media/image33.tiff"/></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36.tiff"/><Relationship Id="rId4" Type="http://schemas.openxmlformats.org/officeDocument/2006/relationships/image" Target="../media/image11.png"/><Relationship Id="rId9" Type="http://schemas.openxmlformats.org/officeDocument/2006/relationships/image" Target="../media/image35.tiff"/></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39.tiff"/><Relationship Id="rId5" Type="http://schemas.openxmlformats.org/officeDocument/2006/relationships/image" Target="../media/image12.png"/><Relationship Id="rId10" Type="http://schemas.openxmlformats.org/officeDocument/2006/relationships/image" Target="../media/image38.tiff"/><Relationship Id="rId4" Type="http://schemas.openxmlformats.org/officeDocument/2006/relationships/image" Target="../media/image11.png"/><Relationship Id="rId9" Type="http://schemas.openxmlformats.org/officeDocument/2006/relationships/image" Target="../media/image37.tiff"/></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41.tiff"/><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33.tiff"/><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39.tiff"/><Relationship Id="rId5" Type="http://schemas.openxmlformats.org/officeDocument/2006/relationships/image" Target="../media/image12.png"/><Relationship Id="rId15" Type="http://schemas.openxmlformats.org/officeDocument/2006/relationships/image" Target="../media/image43.tiff"/><Relationship Id="rId10" Type="http://schemas.openxmlformats.org/officeDocument/2006/relationships/image" Target="../media/image38.tiff"/><Relationship Id="rId4" Type="http://schemas.openxmlformats.org/officeDocument/2006/relationships/image" Target="../media/image11.png"/><Relationship Id="rId9" Type="http://schemas.openxmlformats.org/officeDocument/2006/relationships/image" Target="../media/image40.tiff"/><Relationship Id="rId14" Type="http://schemas.openxmlformats.org/officeDocument/2006/relationships/image" Target="../media/image42.tiff"/></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40.tiff"/><Relationship Id="rId4" Type="http://schemas.openxmlformats.org/officeDocument/2006/relationships/image" Target="../media/image11.png"/><Relationship Id="rId9" Type="http://schemas.openxmlformats.org/officeDocument/2006/relationships/image" Target="../media/image44.tiff"/></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45.tiff"/><Relationship Id="rId4" Type="http://schemas.openxmlformats.org/officeDocument/2006/relationships/image" Target="../media/image11.png"/><Relationship Id="rId9" Type="http://schemas.openxmlformats.org/officeDocument/2006/relationships/image" Target="../media/image41.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48.tiff"/><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47.tiff"/><Relationship Id="rId5" Type="http://schemas.openxmlformats.org/officeDocument/2006/relationships/image" Target="../media/image12.png"/><Relationship Id="rId10" Type="http://schemas.openxmlformats.org/officeDocument/2006/relationships/image" Target="../media/image8.png"/><Relationship Id="rId4" Type="http://schemas.openxmlformats.org/officeDocument/2006/relationships/image" Target="../media/image11.png"/><Relationship Id="rId9" Type="http://schemas.openxmlformats.org/officeDocument/2006/relationships/image" Target="../media/image46.tiff"/></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8.png"/><Relationship Id="rId5" Type="http://schemas.openxmlformats.org/officeDocument/2006/relationships/image" Target="../media/image12.png"/><Relationship Id="rId10" Type="http://schemas.openxmlformats.org/officeDocument/2006/relationships/image" Target="../media/image50.tiff"/><Relationship Id="rId4" Type="http://schemas.openxmlformats.org/officeDocument/2006/relationships/image" Target="../media/image11.png"/><Relationship Id="rId9" Type="http://schemas.openxmlformats.org/officeDocument/2006/relationships/image" Target="../media/image49.tiff"/></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32.tiff"/></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2.tiff"/><Relationship Id="rId7" Type="http://schemas.openxmlformats.org/officeDocument/2006/relationships/image" Target="../media/image12.png"/><Relationship Id="rId2" Type="http://schemas.openxmlformats.org/officeDocument/2006/relationships/image" Target="../media/image51.tiff"/><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53.tiff"/><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54.tiff"/></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53.tiff"/><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2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8.png"/><Relationship Id="rId4" Type="http://schemas.openxmlformats.org/officeDocument/2006/relationships/image" Target="../media/image11.png"/><Relationship Id="rId9" Type="http://schemas.openxmlformats.org/officeDocument/2006/relationships/image" Target="../media/image32.tiff"/></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tiff"/></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7.tiff"/></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8.tiff"/><Relationship Id="rId4" Type="http://schemas.openxmlformats.org/officeDocument/2006/relationships/image" Target="../media/image11.png"/><Relationship Id="rId9" Type="http://schemas.openxmlformats.org/officeDocument/2006/relationships/image" Target="../media/image17.tiff"/></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3.tiff"/><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22.tiff"/><Relationship Id="rId2" Type="http://schemas.openxmlformats.org/officeDocument/2006/relationships/image" Target="../media/image9.png"/><Relationship Id="rId16" Type="http://schemas.openxmlformats.org/officeDocument/2006/relationships/image" Target="../media/image26.tiff"/><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21.tiff"/><Relationship Id="rId5" Type="http://schemas.openxmlformats.org/officeDocument/2006/relationships/image" Target="../media/image12.png"/><Relationship Id="rId15" Type="http://schemas.openxmlformats.org/officeDocument/2006/relationships/image" Target="../media/image25.tiff"/><Relationship Id="rId10" Type="http://schemas.openxmlformats.org/officeDocument/2006/relationships/image" Target="../media/image20.tiff"/><Relationship Id="rId4" Type="http://schemas.openxmlformats.org/officeDocument/2006/relationships/image" Target="../media/image11.png"/><Relationship Id="rId9" Type="http://schemas.openxmlformats.org/officeDocument/2006/relationships/image" Target="../media/image19.tiff"/><Relationship Id="rId14" Type="http://schemas.openxmlformats.org/officeDocument/2006/relationships/image" Target="../media/image24.tiff"/></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2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17924"/>
            <a:ext cx="9143999" cy="6881348"/>
          </a:xfrm>
          <a:prstGeom prst="rect">
            <a:avLst/>
          </a:prstGeom>
        </p:spPr>
      </p:pic>
      <p:sp>
        <p:nvSpPr>
          <p:cNvPr id="7" name="TextBox 6"/>
          <p:cNvSpPr txBox="1"/>
          <p:nvPr/>
        </p:nvSpPr>
        <p:spPr>
          <a:xfrm>
            <a:off x="2071076" y="6384006"/>
            <a:ext cx="4994031" cy="369332"/>
          </a:xfrm>
          <a:prstGeom prst="rect">
            <a:avLst/>
          </a:prstGeom>
          <a:noFill/>
        </p:spPr>
        <p:txBody>
          <a:bodyPr wrap="square" rtlCol="0" anchor="ctr">
            <a:spAutoFit/>
          </a:bodyPr>
          <a:lstStyle/>
          <a:p>
            <a:pPr algn="ctr"/>
            <a:r>
              <a:rPr lang="en-GB" dirty="0">
                <a:solidFill>
                  <a:schemeClr val="bg1"/>
                </a:solidFill>
                <a:latin typeface="Roboto" panose="02000000000000000000" pitchFamily="2" charset="0"/>
              </a:rPr>
              <a:t>Year One</a:t>
            </a:r>
          </a:p>
        </p:txBody>
      </p:sp>
      <p:sp>
        <p:nvSpPr>
          <p:cNvPr id="4" name="Rectangle 3"/>
          <p:cNvSpPr/>
          <p:nvPr/>
        </p:nvSpPr>
        <p:spPr>
          <a:xfrm>
            <a:off x="0" y="6251423"/>
            <a:ext cx="9144000" cy="612000"/>
          </a:xfrm>
          <a:prstGeom prst="rect">
            <a:avLst/>
          </a:prstGeom>
          <a:solidFill>
            <a:srgbClr val="E62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inkl" pitchFamily="2" charset="0"/>
            </a:endParaRPr>
          </a:p>
        </p:txBody>
      </p:sp>
      <p:cxnSp>
        <p:nvCxnSpPr>
          <p:cNvPr id="6" name="Straight Connector 5"/>
          <p:cNvCxnSpPr/>
          <p:nvPr/>
        </p:nvCxnSpPr>
        <p:spPr>
          <a:xfrm>
            <a:off x="0" y="6251423"/>
            <a:ext cx="926123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857089" y="6464797"/>
            <a:ext cx="3422002" cy="207749"/>
          </a:xfrm>
          <a:prstGeom prst="rect">
            <a:avLst/>
          </a:prstGeom>
          <a:noFill/>
        </p:spPr>
        <p:txBody>
          <a:bodyPr wrap="square" lIns="0" tIns="0" rIns="0" bIns="0" rtlCol="0" anchor="ctr" anchorCtr="1">
            <a:noAutofit/>
          </a:bodyPr>
          <a:lstStyle/>
          <a:p>
            <a:r>
              <a:rPr lang="en-GB" sz="800" dirty="0">
                <a:solidFill>
                  <a:schemeClr val="bg1"/>
                </a:solidFill>
                <a:latin typeface="Roboto" panose="02000000000000000000" pitchFamily="2" charset="0"/>
                <a:cs typeface="Arial" panose="020B0604020202020204" pitchFamily="34" charset="0"/>
              </a:rPr>
              <a:t>History | Significant Explorers | Felicity Aston | Lesson 4</a:t>
            </a:r>
          </a:p>
        </p:txBody>
      </p:sp>
      <p:sp>
        <p:nvSpPr>
          <p:cNvPr id="17" name="Text Placeholder 16"/>
          <p:cNvSpPr>
            <a:spLocks noGrp="1"/>
          </p:cNvSpPr>
          <p:nvPr>
            <p:ph type="body" sz="quarter" idx="4294967295"/>
          </p:nvPr>
        </p:nvSpPr>
        <p:spPr>
          <a:xfrm>
            <a:off x="1654969" y="3048333"/>
            <a:ext cx="5834062" cy="543989"/>
          </a:xfrm>
        </p:spPr>
        <p:txBody>
          <a:bodyPr anchor="ctr">
            <a:noAutofit/>
          </a:bodyPr>
          <a:lstStyle/>
          <a:p>
            <a:pPr marL="0" indent="0" algn="ctr">
              <a:buNone/>
            </a:pPr>
            <a:r>
              <a:rPr lang="en-GB" sz="2800" dirty="0">
                <a:solidFill>
                  <a:schemeClr val="bg1"/>
                </a:solidFill>
                <a:latin typeface="Roboto" panose="02000000000000000000" pitchFamily="2" charset="0"/>
                <a:cs typeface="Arial" panose="020B0604020202020204" pitchFamily="34" charset="0"/>
              </a:rPr>
              <a:t>Significant Explorers</a:t>
            </a:r>
          </a:p>
        </p:txBody>
      </p:sp>
      <p:sp>
        <p:nvSpPr>
          <p:cNvPr id="18" name="Title 17"/>
          <p:cNvSpPr>
            <a:spLocks noGrp="1"/>
          </p:cNvSpPr>
          <p:nvPr>
            <p:ph type="title" idx="4294967295"/>
          </p:nvPr>
        </p:nvSpPr>
        <p:spPr>
          <a:xfrm>
            <a:off x="539750" y="2359034"/>
            <a:ext cx="8064500" cy="655294"/>
          </a:xfrm>
        </p:spPr>
        <p:txBody>
          <a:bodyPr>
            <a:noAutofit/>
          </a:bodyPr>
          <a:lstStyle/>
          <a:p>
            <a:r>
              <a:rPr lang="en-GB" sz="4800" dirty="0">
                <a:solidFill>
                  <a:schemeClr val="bg1"/>
                </a:solidFill>
                <a:latin typeface="Roboto" panose="02000000000000000000" pitchFamily="2" charset="0"/>
                <a:cs typeface="Arial" panose="020B0604020202020204" pitchFamily="34" charset="0"/>
              </a:rPr>
              <a:t>History</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4823" y="982608"/>
            <a:ext cx="1614353" cy="1071343"/>
          </a:xfrm>
          <a:prstGeom prst="rect">
            <a:avLst/>
          </a:prstGeom>
        </p:spPr>
      </p:pic>
    </p:spTree>
    <p:extLst>
      <p:ext uri="{BB962C8B-B14F-4D97-AF65-F5344CB8AC3E}">
        <p14:creationId xmlns:p14="http://schemas.microsoft.com/office/powerpoint/2010/main" val="655612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lour Block">
            <a:extLst>
              <a:ext uri="{FF2B5EF4-FFF2-40B4-BE49-F238E27FC236}">
                <a16:creationId xmlns:a16="http://schemas.microsoft.com/office/drawing/2014/main" id="{A19EA91A-5509-4C04-B4FF-2BC1D7B63A50}"/>
              </a:ext>
            </a:extLst>
          </p:cNvPr>
          <p:cNvSpPr/>
          <p:nvPr/>
        </p:nvSpPr>
        <p:spPr>
          <a:xfrm>
            <a:off x="442142" y="3428999"/>
            <a:ext cx="8259714" cy="2097157"/>
          </a:xfrm>
          <a:prstGeom prst="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5650" y="1513946"/>
            <a:ext cx="7632700" cy="1107996"/>
          </a:xfrm>
          <a:prstGeom prst="rect">
            <a:avLst/>
          </a:prstGeom>
        </p:spPr>
        <p:txBody>
          <a:bodyPr wrap="square" lIns="0" tIns="0" rIns="0" bIns="0">
            <a:spAutoFit/>
          </a:bodyPr>
          <a:lstStyle/>
          <a:p>
            <a:pPr algn="ctr"/>
            <a:r>
              <a:rPr lang="en-GB" dirty="0"/>
              <a:t>Just like Matthew Henson, Felicity Aston has explored the Arctic.</a:t>
            </a:r>
          </a:p>
          <a:p>
            <a:pPr algn="ctr"/>
            <a:endParaRPr lang="en-GB" dirty="0"/>
          </a:p>
          <a:p>
            <a:pPr algn="ctr"/>
            <a:r>
              <a:rPr lang="en-GB" dirty="0"/>
              <a:t>However, she is most famous for her expeditions in the Antarctic, near to the South Pole.</a:t>
            </a:r>
          </a:p>
        </p:txBody>
      </p:sp>
      <p:sp>
        <p:nvSpPr>
          <p:cNvPr id="12" name="Rectangle 11"/>
          <p:cNvSpPr/>
          <p:nvPr/>
        </p:nvSpPr>
        <p:spPr>
          <a:xfrm>
            <a:off x="755650" y="765175"/>
            <a:ext cx="7632699" cy="584775"/>
          </a:xfrm>
          <a:prstGeom prst="rect">
            <a:avLst/>
          </a:prstGeom>
        </p:spPr>
        <p:txBody>
          <a:bodyPr wrap="square">
            <a:spAutoFit/>
          </a:bodyPr>
          <a:lstStyle/>
          <a:p>
            <a:pPr algn="ctr"/>
            <a:r>
              <a:rPr lang="en-GB" sz="3200" b="1" dirty="0">
                <a:latin typeface="+mj-lt"/>
              </a:rPr>
              <a:t>Felicity Aston</a:t>
            </a:r>
          </a:p>
        </p:txBody>
      </p:sp>
      <p:grpSp>
        <p:nvGrpSpPr>
          <p:cNvPr id="18" name="ICONS"/>
          <p:cNvGrpSpPr/>
          <p:nvPr/>
        </p:nvGrpSpPr>
        <p:grpSpPr>
          <a:xfrm>
            <a:off x="7480751" y="621486"/>
            <a:ext cx="1238498" cy="864000"/>
            <a:chOff x="7480751" y="621486"/>
            <a:chExt cx="1238498" cy="864000"/>
          </a:xfrm>
        </p:grpSpPr>
        <p:pic>
          <p:nvPicPr>
            <p:cNvPr id="24" name="Assessment" hidden="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22" name="Mental and Oral Starter" hidden="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8200" y="621686"/>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Group Work"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9" name="Talking Partners"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7" name="Pairs" hidden="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5" name="Individual Work" hidden="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4" name="Whole Clas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80751" y="621486"/>
              <a:ext cx="1238498" cy="864000"/>
            </a:xfrm>
            <a:prstGeom prst="rect">
              <a:avLst/>
            </a:prstGeom>
          </p:spPr>
        </p:pic>
      </p:grpSp>
      <p:sp>
        <p:nvSpPr>
          <p:cNvPr id="13" name="South pole Text">
            <a:extLst>
              <a:ext uri="{FF2B5EF4-FFF2-40B4-BE49-F238E27FC236}">
                <a16:creationId xmlns:a16="http://schemas.microsoft.com/office/drawing/2014/main" id="{A2542D49-E696-4564-B540-BF5979323232}"/>
              </a:ext>
            </a:extLst>
          </p:cNvPr>
          <p:cNvSpPr/>
          <p:nvPr/>
        </p:nvSpPr>
        <p:spPr>
          <a:xfrm>
            <a:off x="3689199" y="5705705"/>
            <a:ext cx="2480501" cy="547779"/>
          </a:xfrm>
          <a:prstGeom prst="round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South Pole, Antarctic</a:t>
            </a:r>
          </a:p>
        </p:txBody>
      </p:sp>
      <p:pic>
        <p:nvPicPr>
          <p:cNvPr id="16" name="Earth">
            <a:extLst>
              <a:ext uri="{FF2B5EF4-FFF2-40B4-BE49-F238E27FC236}">
                <a16:creationId xmlns:a16="http://schemas.microsoft.com/office/drawing/2014/main" id="{E9236B4B-D71B-4BE2-A7F7-6646628CA6D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46154" y="2525882"/>
            <a:ext cx="3295203" cy="3295203"/>
          </a:xfrm>
          <a:prstGeom prst="rect">
            <a:avLst/>
          </a:prstGeom>
        </p:spPr>
      </p:pic>
      <p:cxnSp>
        <p:nvCxnSpPr>
          <p:cNvPr id="21" name="Connector: Elbow 20">
            <a:extLst>
              <a:ext uri="{FF2B5EF4-FFF2-40B4-BE49-F238E27FC236}">
                <a16:creationId xmlns:a16="http://schemas.microsoft.com/office/drawing/2014/main" id="{CFB5662B-505D-4C1F-9713-8745FAE284B8}"/>
              </a:ext>
            </a:extLst>
          </p:cNvPr>
          <p:cNvCxnSpPr>
            <a:cxnSpLocks/>
          </p:cNvCxnSpPr>
          <p:nvPr/>
        </p:nvCxnSpPr>
        <p:spPr>
          <a:xfrm flipV="1">
            <a:off x="5144586" y="5825468"/>
            <a:ext cx="1649562" cy="395185"/>
          </a:xfrm>
          <a:prstGeom prst="bentConnector3">
            <a:avLst>
              <a:gd name="adj1" fmla="val 99848"/>
            </a:avLst>
          </a:prstGeom>
          <a:ln w="38100">
            <a:solidFill>
              <a:srgbClr val="00649C"/>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42E8CC82-F823-433B-9B8B-AF6E98E7D26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19614"/>
          <a:stretch/>
        </p:blipFill>
        <p:spPr>
          <a:xfrm>
            <a:off x="767076" y="2785938"/>
            <a:ext cx="3431632" cy="2740218"/>
          </a:xfrm>
          <a:prstGeom prst="rect">
            <a:avLst/>
          </a:prstGeom>
        </p:spPr>
      </p:pic>
    </p:spTree>
    <p:extLst>
      <p:ext uri="{BB962C8B-B14F-4D97-AF65-F5344CB8AC3E}">
        <p14:creationId xmlns:p14="http://schemas.microsoft.com/office/powerpoint/2010/main" val="351127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1000"/>
                                        <p:tgtEl>
                                          <p:spTgt spid="8">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1000"/>
                                        <p:tgtEl>
                                          <p:spTgt spid="13"/>
                                        </p:tgtEl>
                                      </p:cBhvr>
                                    </p:animEffect>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lour Block">
            <a:extLst>
              <a:ext uri="{FF2B5EF4-FFF2-40B4-BE49-F238E27FC236}">
                <a16:creationId xmlns:a16="http://schemas.microsoft.com/office/drawing/2014/main" id="{945B2BEB-8EB3-4E79-AA4D-BD2DBE210FF1}"/>
              </a:ext>
            </a:extLst>
          </p:cNvPr>
          <p:cNvSpPr/>
          <p:nvPr/>
        </p:nvSpPr>
        <p:spPr>
          <a:xfrm>
            <a:off x="442142" y="3985146"/>
            <a:ext cx="8259714" cy="1622904"/>
          </a:xfrm>
          <a:prstGeom prst="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5650" y="1513946"/>
            <a:ext cx="7632700" cy="1384995"/>
          </a:xfrm>
          <a:prstGeom prst="rect">
            <a:avLst/>
          </a:prstGeom>
        </p:spPr>
        <p:txBody>
          <a:bodyPr wrap="square" lIns="0" tIns="0" rIns="0" bIns="0">
            <a:spAutoFit/>
          </a:bodyPr>
          <a:lstStyle/>
          <a:p>
            <a:pPr algn="ctr"/>
            <a:r>
              <a:rPr lang="en-GB" dirty="0"/>
              <a:t>Felicity is probably best known for her expedition in 2012, where she became the first woman to ski across Antarctica on her own.</a:t>
            </a:r>
          </a:p>
          <a:p>
            <a:pPr algn="ctr"/>
            <a:endParaRPr lang="en-GB" dirty="0"/>
          </a:p>
          <a:p>
            <a:pPr algn="ctr"/>
            <a:r>
              <a:rPr lang="en-GB" dirty="0"/>
              <a:t>Some people had travelled across Antarctica before with help from machines or by using kites to pull them along.</a:t>
            </a:r>
          </a:p>
        </p:txBody>
      </p:sp>
      <p:sp>
        <p:nvSpPr>
          <p:cNvPr id="12" name="Rectangle 11"/>
          <p:cNvSpPr/>
          <p:nvPr/>
        </p:nvSpPr>
        <p:spPr>
          <a:xfrm>
            <a:off x="755650" y="765175"/>
            <a:ext cx="7632699" cy="584775"/>
          </a:xfrm>
          <a:prstGeom prst="rect">
            <a:avLst/>
          </a:prstGeom>
        </p:spPr>
        <p:txBody>
          <a:bodyPr wrap="square">
            <a:spAutoFit/>
          </a:bodyPr>
          <a:lstStyle/>
          <a:p>
            <a:pPr algn="ctr"/>
            <a:r>
              <a:rPr lang="en-GB" sz="3200" b="1" dirty="0">
                <a:latin typeface="+mj-lt"/>
              </a:rPr>
              <a:t>Felicity Aston</a:t>
            </a:r>
          </a:p>
        </p:txBody>
      </p:sp>
      <p:grpSp>
        <p:nvGrpSpPr>
          <p:cNvPr id="18" name="ICONS"/>
          <p:cNvGrpSpPr/>
          <p:nvPr/>
        </p:nvGrpSpPr>
        <p:grpSpPr>
          <a:xfrm>
            <a:off x="7480751" y="621486"/>
            <a:ext cx="1238498" cy="864000"/>
            <a:chOff x="7480751" y="621486"/>
            <a:chExt cx="1238498" cy="864000"/>
          </a:xfrm>
        </p:grpSpPr>
        <p:pic>
          <p:nvPicPr>
            <p:cNvPr id="24" name="Assessment" hidden="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22" name="Mental and Oral Starter" hidden="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8200" y="621686"/>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Group Work"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9" name="Talking Partners"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7" name="Pairs" hidden="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5" name="Individual Work" hidden="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4" name="Whole Clas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80751" y="621486"/>
              <a:ext cx="1238498" cy="864000"/>
            </a:xfrm>
            <a:prstGeom prst="rect">
              <a:avLst/>
            </a:prstGeom>
          </p:spPr>
        </p:pic>
      </p:grpSp>
      <p:pic>
        <p:nvPicPr>
          <p:cNvPr id="4" name="Picture 3">
            <a:extLst>
              <a:ext uri="{FF2B5EF4-FFF2-40B4-BE49-F238E27FC236}">
                <a16:creationId xmlns:a16="http://schemas.microsoft.com/office/drawing/2014/main" id="{9F43064C-74F7-4C5A-AF48-0F0EC67E911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64878" y="3052362"/>
            <a:ext cx="3614243" cy="2555687"/>
          </a:xfrm>
          <a:prstGeom prst="rect">
            <a:avLst/>
          </a:prstGeom>
        </p:spPr>
      </p:pic>
      <p:sp>
        <p:nvSpPr>
          <p:cNvPr id="25" name="TextBox 24">
            <a:extLst>
              <a:ext uri="{FF2B5EF4-FFF2-40B4-BE49-F238E27FC236}">
                <a16:creationId xmlns:a16="http://schemas.microsoft.com/office/drawing/2014/main" id="{BD79E9E1-EF73-4B06-9373-C298FD273468}"/>
              </a:ext>
            </a:extLst>
          </p:cNvPr>
          <p:cNvSpPr txBox="1"/>
          <p:nvPr/>
        </p:nvSpPr>
        <p:spPr>
          <a:xfrm>
            <a:off x="755651" y="5651724"/>
            <a:ext cx="7632698" cy="646331"/>
          </a:xfrm>
          <a:prstGeom prst="rect">
            <a:avLst/>
          </a:prstGeom>
          <a:noFill/>
        </p:spPr>
        <p:txBody>
          <a:bodyPr wrap="square">
            <a:spAutoFit/>
          </a:bodyPr>
          <a:lstStyle/>
          <a:p>
            <a:pPr algn="ctr"/>
            <a:r>
              <a:rPr lang="en-GB" dirty="0"/>
              <a:t>Felicity, however, was the first person to ever do this alone by just using her own strength on skis.</a:t>
            </a:r>
          </a:p>
        </p:txBody>
      </p:sp>
    </p:spTree>
    <p:extLst>
      <p:ext uri="{BB962C8B-B14F-4D97-AF65-F5344CB8AC3E}">
        <p14:creationId xmlns:p14="http://schemas.microsoft.com/office/powerpoint/2010/main" val="162128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10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lour Block">
            <a:extLst>
              <a:ext uri="{FF2B5EF4-FFF2-40B4-BE49-F238E27FC236}">
                <a16:creationId xmlns:a16="http://schemas.microsoft.com/office/drawing/2014/main" id="{E9034A14-2B3D-4EA3-B677-DADB0E2AC25E}"/>
              </a:ext>
            </a:extLst>
          </p:cNvPr>
          <p:cNvSpPr/>
          <p:nvPr/>
        </p:nvSpPr>
        <p:spPr>
          <a:xfrm>
            <a:off x="442142" y="4605972"/>
            <a:ext cx="8259714" cy="864000"/>
          </a:xfrm>
          <a:prstGeom prst="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5650" y="1513946"/>
            <a:ext cx="7632700" cy="1938992"/>
          </a:xfrm>
          <a:prstGeom prst="rect">
            <a:avLst/>
          </a:prstGeom>
        </p:spPr>
        <p:txBody>
          <a:bodyPr wrap="square" lIns="0" tIns="0" rIns="0" bIns="0">
            <a:spAutoFit/>
          </a:bodyPr>
          <a:lstStyle/>
          <a:p>
            <a:pPr algn="ctr"/>
            <a:r>
              <a:rPr lang="en-GB" dirty="0"/>
              <a:t>Felicity walked for 1744km over the snow.</a:t>
            </a:r>
          </a:p>
          <a:p>
            <a:pPr algn="ctr"/>
            <a:endParaRPr lang="en-GB" dirty="0"/>
          </a:p>
          <a:p>
            <a:pPr algn="ctr"/>
            <a:r>
              <a:rPr lang="en-GB" dirty="0"/>
              <a:t>This distance is over 1000 miles and even further than if you walked from the very top of Scotland all the way down to the furthest point in the south of England (which is only 970km).</a:t>
            </a:r>
          </a:p>
          <a:p>
            <a:pPr algn="ctr"/>
            <a:endParaRPr lang="en-GB" dirty="0"/>
          </a:p>
          <a:p>
            <a:pPr algn="ctr"/>
            <a:r>
              <a:rPr lang="en-GB" dirty="0"/>
              <a:t>It took her 59 days. She was completely alone.</a:t>
            </a:r>
          </a:p>
        </p:txBody>
      </p:sp>
      <p:sp>
        <p:nvSpPr>
          <p:cNvPr id="12" name="Rectangle 11"/>
          <p:cNvSpPr/>
          <p:nvPr/>
        </p:nvSpPr>
        <p:spPr>
          <a:xfrm>
            <a:off x="755650" y="765175"/>
            <a:ext cx="7632699" cy="584775"/>
          </a:xfrm>
          <a:prstGeom prst="rect">
            <a:avLst/>
          </a:prstGeom>
        </p:spPr>
        <p:txBody>
          <a:bodyPr wrap="square">
            <a:spAutoFit/>
          </a:bodyPr>
          <a:lstStyle/>
          <a:p>
            <a:pPr algn="ctr"/>
            <a:r>
              <a:rPr lang="en-GB" sz="3200" b="1" dirty="0">
                <a:latin typeface="+mj-lt"/>
              </a:rPr>
              <a:t>Felicity Aston</a:t>
            </a:r>
          </a:p>
        </p:txBody>
      </p:sp>
      <p:grpSp>
        <p:nvGrpSpPr>
          <p:cNvPr id="18" name="ICONS"/>
          <p:cNvGrpSpPr/>
          <p:nvPr/>
        </p:nvGrpSpPr>
        <p:grpSpPr>
          <a:xfrm>
            <a:off x="7480751" y="621486"/>
            <a:ext cx="1238498" cy="864000"/>
            <a:chOff x="7480751" y="621486"/>
            <a:chExt cx="1238498" cy="864000"/>
          </a:xfrm>
        </p:grpSpPr>
        <p:pic>
          <p:nvPicPr>
            <p:cNvPr id="24" name="Assessment" hidden="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22" name="Mental and Oral Starter" hidden="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8200" y="621686"/>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Group Work"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9" name="Talking Partners"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7" name="Pairs" hidden="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5" name="Individual Work" hidden="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4" name="Whole Clas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80751" y="621486"/>
              <a:ext cx="1238498" cy="864000"/>
            </a:xfrm>
            <a:prstGeom prst="rect">
              <a:avLst/>
            </a:prstGeom>
          </p:spPr>
        </p:pic>
      </p:grpSp>
      <p:pic>
        <p:nvPicPr>
          <p:cNvPr id="16" name="Picture 15">
            <a:extLst>
              <a:ext uri="{FF2B5EF4-FFF2-40B4-BE49-F238E27FC236}">
                <a16:creationId xmlns:a16="http://schemas.microsoft.com/office/drawing/2014/main" id="{4B2FAE7F-B885-4C77-908F-BDC927A322A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3130" y="3521553"/>
            <a:ext cx="2755448" cy="1948419"/>
          </a:xfrm>
          <a:prstGeom prst="rect">
            <a:avLst/>
          </a:prstGeom>
        </p:spPr>
      </p:pic>
      <p:sp>
        <p:nvSpPr>
          <p:cNvPr id="21" name="TextBox 20">
            <a:extLst>
              <a:ext uri="{FF2B5EF4-FFF2-40B4-BE49-F238E27FC236}">
                <a16:creationId xmlns:a16="http://schemas.microsoft.com/office/drawing/2014/main" id="{0A06BF33-31E5-4CC0-8236-1E5EC1CF22A8}"/>
              </a:ext>
            </a:extLst>
          </p:cNvPr>
          <p:cNvSpPr txBox="1"/>
          <p:nvPr/>
        </p:nvSpPr>
        <p:spPr>
          <a:xfrm>
            <a:off x="3511098" y="3824105"/>
            <a:ext cx="4718502" cy="646331"/>
          </a:xfrm>
          <a:prstGeom prst="rect">
            <a:avLst/>
          </a:prstGeom>
          <a:noFill/>
        </p:spPr>
        <p:txBody>
          <a:bodyPr wrap="square">
            <a:spAutoFit/>
          </a:bodyPr>
          <a:lstStyle/>
          <a:p>
            <a:r>
              <a:rPr lang="en-GB" dirty="0"/>
              <a:t>She pulled a sledge along with all the things she needed.</a:t>
            </a:r>
          </a:p>
        </p:txBody>
      </p:sp>
      <p:sp>
        <p:nvSpPr>
          <p:cNvPr id="23" name="TextBox 22">
            <a:extLst>
              <a:ext uri="{FF2B5EF4-FFF2-40B4-BE49-F238E27FC236}">
                <a16:creationId xmlns:a16="http://schemas.microsoft.com/office/drawing/2014/main" id="{7C3CB1D1-C20D-4754-A04C-F2527A4EF315}"/>
              </a:ext>
            </a:extLst>
          </p:cNvPr>
          <p:cNvSpPr txBox="1"/>
          <p:nvPr/>
        </p:nvSpPr>
        <p:spPr>
          <a:xfrm>
            <a:off x="3511098" y="4714807"/>
            <a:ext cx="4613216" cy="646331"/>
          </a:xfrm>
          <a:prstGeom prst="rect">
            <a:avLst/>
          </a:prstGeom>
          <a:noFill/>
        </p:spPr>
        <p:txBody>
          <a:bodyPr wrap="square">
            <a:spAutoFit/>
          </a:bodyPr>
          <a:lstStyle/>
          <a:p>
            <a:r>
              <a:rPr lang="en-GB" b="1" dirty="0">
                <a:solidFill>
                  <a:schemeClr val="bg1"/>
                </a:solidFill>
              </a:rPr>
              <a:t>Felicity Aston has a place in the Guinness World Records for her achievement.</a:t>
            </a:r>
          </a:p>
        </p:txBody>
      </p:sp>
      <p:sp>
        <p:nvSpPr>
          <p:cNvPr id="25" name="Quizzy Question Box">
            <a:extLst>
              <a:ext uri="{FF2B5EF4-FFF2-40B4-BE49-F238E27FC236}">
                <a16:creationId xmlns:a16="http://schemas.microsoft.com/office/drawing/2014/main" id="{E87D14DB-6C85-4767-80F8-DC7CBF965002}"/>
              </a:ext>
            </a:extLst>
          </p:cNvPr>
          <p:cNvSpPr/>
          <p:nvPr/>
        </p:nvSpPr>
        <p:spPr>
          <a:xfrm>
            <a:off x="682625" y="5565609"/>
            <a:ext cx="7805254" cy="71492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0000"/>
                </a:solidFill>
              </a:rPr>
              <a:t>Can you name a significant thing Felicity Aston has done?</a:t>
            </a:r>
            <a:endParaRPr lang="en-GB" dirty="0">
              <a:solidFill>
                <a:schemeClr val="tx1"/>
              </a:solidFill>
            </a:endParaRPr>
          </a:p>
        </p:txBody>
      </p:sp>
      <p:pic>
        <p:nvPicPr>
          <p:cNvPr id="26" name="Quizzy Icon">
            <a:extLst>
              <a:ext uri="{FF2B5EF4-FFF2-40B4-BE49-F238E27FC236}">
                <a16:creationId xmlns:a16="http://schemas.microsoft.com/office/drawing/2014/main" id="{B3202625-D0E0-408D-835D-DC5F1EEA3F0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78916" y="5612790"/>
            <a:ext cx="610893" cy="610893"/>
          </a:xfrm>
          <a:prstGeom prst="rect">
            <a:avLst/>
          </a:prstGeom>
        </p:spPr>
      </p:pic>
      <p:sp>
        <p:nvSpPr>
          <p:cNvPr id="27" name="Quizzy Cross">
            <a:extLst>
              <a:ext uri="{FF2B5EF4-FFF2-40B4-BE49-F238E27FC236}">
                <a16:creationId xmlns:a16="http://schemas.microsoft.com/office/drawing/2014/main" id="{FAB0E3A1-777B-4D55-A496-6C7916C0AEE0}"/>
              </a:ext>
            </a:extLst>
          </p:cNvPr>
          <p:cNvSpPr/>
          <p:nvPr/>
        </p:nvSpPr>
        <p:spPr bwMode="auto">
          <a:xfrm flipH="1">
            <a:off x="682625" y="5565609"/>
            <a:ext cx="314325" cy="253750"/>
          </a:xfrm>
          <a:prstGeom prst="round1Rect">
            <a:avLst>
              <a:gd name="adj" fmla="val 4899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t>X</a:t>
            </a:r>
          </a:p>
        </p:txBody>
      </p:sp>
    </p:spTree>
    <p:extLst>
      <p:ext uri="{BB962C8B-B14F-4D97-AF65-F5344CB8AC3E}">
        <p14:creationId xmlns:p14="http://schemas.microsoft.com/office/powerpoint/2010/main" val="268490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10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1000"/>
                                        <p:tgtEl>
                                          <p:spTgt spid="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26"/>
                    </p:tgtEl>
                  </p:cond>
                </p:stCondLst>
                <p:endSync evt="end" delay="0">
                  <p:rtn val="all"/>
                </p:endSync>
                <p:childTnLst>
                  <p:par>
                    <p:cTn id="38" fill="hold">
                      <p:stCondLst>
                        <p:cond delay="0"/>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1000"/>
                                        <p:tgtEl>
                                          <p:spTgt spid="27"/>
                                        </p:tgtEl>
                                      </p:cBhvr>
                                    </p:animEffect>
                                  </p:childTnLst>
                                </p:cTn>
                              </p:par>
                            </p:childTnLst>
                          </p:cTn>
                        </p:par>
                      </p:childTnLst>
                    </p:cTn>
                  </p:par>
                </p:childTnLst>
              </p:cTn>
              <p:nextCondLst>
                <p:cond evt="onClick" delay="0">
                  <p:tgtEl>
                    <p:spTgt spid="26"/>
                  </p:tgtEl>
                </p:cond>
              </p:nextCondLst>
            </p:seq>
            <p:seq concurrent="1" nextAc="seek">
              <p:cTn id="46" restart="whenNotActive" fill="hold" evtFilter="cancelBubble" nodeType="interactiveSeq">
                <p:stCondLst>
                  <p:cond evt="onClick" delay="0">
                    <p:tgtEl>
                      <p:spTgt spid="2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1000"/>
                                        <p:tgtEl>
                                          <p:spTgt spid="25"/>
                                        </p:tgtEl>
                                      </p:cBhvr>
                                    </p:animEffect>
                                    <p:set>
                                      <p:cBhvr>
                                        <p:cTn id="51" dur="1" fill="hold">
                                          <p:stCondLst>
                                            <p:cond delay="999"/>
                                          </p:stCondLst>
                                        </p:cTn>
                                        <p:tgtEl>
                                          <p:spTgt spid="25"/>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1000"/>
                                        <p:tgtEl>
                                          <p:spTgt spid="27"/>
                                        </p:tgtEl>
                                      </p:cBhvr>
                                    </p:animEffect>
                                    <p:set>
                                      <p:cBhvr>
                                        <p:cTn id="54" dur="1" fill="hold">
                                          <p:stCondLst>
                                            <p:cond delay="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13" grpId="0" animBg="1"/>
      <p:bldP spid="21" grpId="0"/>
      <p:bldP spid="23" grpId="0"/>
      <p:bldP spid="25" grpId="0" animBg="1"/>
      <p:bldP spid="25" grpId="1" animBg="1"/>
      <p:bldP spid="27" grpId="0" animBg="1"/>
      <p:bldP spid="2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lour Block">
            <a:extLst>
              <a:ext uri="{FF2B5EF4-FFF2-40B4-BE49-F238E27FC236}">
                <a16:creationId xmlns:a16="http://schemas.microsoft.com/office/drawing/2014/main" id="{BC9B2A84-990C-4B7C-806C-12A2DC8C6A25}"/>
              </a:ext>
            </a:extLst>
          </p:cNvPr>
          <p:cNvSpPr/>
          <p:nvPr/>
        </p:nvSpPr>
        <p:spPr>
          <a:xfrm>
            <a:off x="442142" y="2310576"/>
            <a:ext cx="8259714" cy="1251087"/>
          </a:xfrm>
          <a:prstGeom prst="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967547" y="765175"/>
            <a:ext cx="7208906" cy="1077218"/>
          </a:xfrm>
          <a:prstGeom prst="rect">
            <a:avLst/>
          </a:prstGeom>
        </p:spPr>
        <p:txBody>
          <a:bodyPr wrap="square">
            <a:spAutoFit/>
          </a:bodyPr>
          <a:lstStyle/>
          <a:p>
            <a:pPr algn="ctr"/>
            <a:r>
              <a:rPr lang="en-GB" sz="3200" b="1" dirty="0">
                <a:latin typeface="+mj-lt"/>
              </a:rPr>
              <a:t>How Do We Know about Explorations?</a:t>
            </a:r>
          </a:p>
        </p:txBody>
      </p:sp>
      <p:grpSp>
        <p:nvGrpSpPr>
          <p:cNvPr id="18" name="ICONS"/>
          <p:cNvGrpSpPr/>
          <p:nvPr/>
        </p:nvGrpSpPr>
        <p:grpSpPr>
          <a:xfrm>
            <a:off x="7480751" y="621486"/>
            <a:ext cx="1238498" cy="864000"/>
            <a:chOff x="7480751" y="621486"/>
            <a:chExt cx="1238498" cy="864000"/>
          </a:xfrm>
        </p:grpSpPr>
        <p:pic>
          <p:nvPicPr>
            <p:cNvPr id="24" name="Assessment" hidden="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22" name="Mental and Oral Starter" hidden="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8200" y="621686"/>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Group Work"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9" name="Talking Partner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7" name="Pairs" hidden="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5" name="Individual Work" hidden="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4" name="Whole Class" hidden="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80751" y="621486"/>
              <a:ext cx="1238498" cy="864000"/>
            </a:xfrm>
            <a:prstGeom prst="rect">
              <a:avLst/>
            </a:prstGeom>
          </p:spPr>
        </p:pic>
      </p:grpSp>
      <p:pic>
        <p:nvPicPr>
          <p:cNvPr id="16" name="Picture 15">
            <a:extLst>
              <a:ext uri="{FF2B5EF4-FFF2-40B4-BE49-F238E27FC236}">
                <a16:creationId xmlns:a16="http://schemas.microsoft.com/office/drawing/2014/main" id="{26D16226-1C35-478C-9A9F-6BD0706D8C4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31516"/>
          <a:stretch/>
        </p:blipFill>
        <p:spPr>
          <a:xfrm>
            <a:off x="256611" y="1590265"/>
            <a:ext cx="3525287" cy="1971398"/>
          </a:xfrm>
          <a:prstGeom prst="rect">
            <a:avLst/>
          </a:prstGeom>
        </p:spPr>
      </p:pic>
      <p:pic>
        <p:nvPicPr>
          <p:cNvPr id="21" name="Picture 20">
            <a:extLst>
              <a:ext uri="{FF2B5EF4-FFF2-40B4-BE49-F238E27FC236}">
                <a16:creationId xmlns:a16="http://schemas.microsoft.com/office/drawing/2014/main" id="{E714B79A-AE7B-4C98-A8E6-E4A366E081E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19614"/>
          <a:stretch/>
        </p:blipFill>
        <p:spPr>
          <a:xfrm>
            <a:off x="6044932" y="1590265"/>
            <a:ext cx="2468823" cy="1971398"/>
          </a:xfrm>
          <a:prstGeom prst="rect">
            <a:avLst/>
          </a:prstGeom>
        </p:spPr>
      </p:pic>
      <p:sp>
        <p:nvSpPr>
          <p:cNvPr id="8" name="Rectangle 7"/>
          <p:cNvSpPr/>
          <p:nvPr/>
        </p:nvSpPr>
        <p:spPr>
          <a:xfrm>
            <a:off x="1115825" y="3727056"/>
            <a:ext cx="6912350" cy="2492990"/>
          </a:xfrm>
          <a:prstGeom prst="rect">
            <a:avLst/>
          </a:prstGeom>
        </p:spPr>
        <p:txBody>
          <a:bodyPr wrap="square" lIns="0" tIns="0" rIns="0" bIns="0">
            <a:spAutoFit/>
          </a:bodyPr>
          <a:lstStyle/>
          <a:p>
            <a:pPr algn="ctr"/>
            <a:r>
              <a:rPr lang="en-GB" dirty="0"/>
              <a:t>Over a hundred years later, Felicity Aston travelled across Antarctica in 2012.</a:t>
            </a:r>
          </a:p>
          <a:p>
            <a:pPr algn="ctr"/>
            <a:endParaRPr lang="en-GB" dirty="0"/>
          </a:p>
          <a:p>
            <a:pPr algn="ctr"/>
            <a:r>
              <a:rPr lang="en-GB" dirty="0"/>
              <a:t>These were both significant explorations.</a:t>
            </a:r>
          </a:p>
          <a:p>
            <a:pPr algn="ctr"/>
            <a:endParaRPr lang="en-GB" dirty="0"/>
          </a:p>
          <a:p>
            <a:pPr algn="ctr"/>
            <a:r>
              <a:rPr lang="en-GB" dirty="0"/>
              <a:t>How can we find out information about these explorations?</a:t>
            </a:r>
          </a:p>
          <a:p>
            <a:pPr algn="ctr"/>
            <a:endParaRPr lang="en-GB" dirty="0"/>
          </a:p>
          <a:p>
            <a:pPr algn="ctr"/>
            <a:r>
              <a:rPr lang="en-GB" b="1" dirty="0"/>
              <a:t>Tell your partner about some of the ways you think you could find out about these.</a:t>
            </a:r>
          </a:p>
        </p:txBody>
      </p:sp>
      <p:sp>
        <p:nvSpPr>
          <p:cNvPr id="23" name="TextBox 22">
            <a:extLst>
              <a:ext uri="{FF2B5EF4-FFF2-40B4-BE49-F238E27FC236}">
                <a16:creationId xmlns:a16="http://schemas.microsoft.com/office/drawing/2014/main" id="{F695E5FF-F07D-470B-A19B-39275BFFD880}"/>
              </a:ext>
            </a:extLst>
          </p:cNvPr>
          <p:cNvSpPr txBox="1"/>
          <p:nvPr/>
        </p:nvSpPr>
        <p:spPr>
          <a:xfrm>
            <a:off x="2899062" y="2474454"/>
            <a:ext cx="3345875" cy="923330"/>
          </a:xfrm>
          <a:prstGeom prst="rect">
            <a:avLst/>
          </a:prstGeom>
          <a:noFill/>
        </p:spPr>
        <p:txBody>
          <a:bodyPr wrap="square">
            <a:spAutoFit/>
          </a:bodyPr>
          <a:lstStyle/>
          <a:p>
            <a:pPr algn="ctr"/>
            <a:r>
              <a:rPr lang="en-GB" b="1" dirty="0">
                <a:solidFill>
                  <a:schemeClr val="bg1"/>
                </a:solidFill>
              </a:rPr>
              <a:t>Matthew Henson’s famous expedition to the North Pole was in 1909.</a:t>
            </a:r>
          </a:p>
        </p:txBody>
      </p:sp>
    </p:spTree>
    <p:extLst>
      <p:ext uri="{BB962C8B-B14F-4D97-AF65-F5344CB8AC3E}">
        <p14:creationId xmlns:p14="http://schemas.microsoft.com/office/powerpoint/2010/main" val="396539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1000"/>
                                        <p:tgtEl>
                                          <p:spTgt spid="8">
                                            <p:txEl>
                                              <p:pRg st="0" end="0"/>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fade">
                                      <p:cBhvr>
                                        <p:cTn id="29" dur="1000"/>
                                        <p:tgtEl>
                                          <p:spTgt spid="8">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
                                            <p:txEl>
                                              <p:pRg st="4" end="4"/>
                                            </p:txEl>
                                          </p:spTgt>
                                        </p:tgtEl>
                                        <p:attrNameLst>
                                          <p:attrName>style.visibility</p:attrName>
                                        </p:attrNameLst>
                                      </p:cBhvr>
                                      <p:to>
                                        <p:strVal val="visible"/>
                                      </p:to>
                                    </p:set>
                                    <p:animEffect transition="in" filter="fade">
                                      <p:cBhvr>
                                        <p:cTn id="34" dur="1000"/>
                                        <p:tgtEl>
                                          <p:spTgt spid="8">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
                                            <p:txEl>
                                              <p:pRg st="6" end="6"/>
                                            </p:txEl>
                                          </p:spTgt>
                                        </p:tgtEl>
                                        <p:attrNameLst>
                                          <p:attrName>style.visibility</p:attrName>
                                        </p:attrNameLst>
                                      </p:cBhvr>
                                      <p:to>
                                        <p:strVal val="visible"/>
                                      </p:to>
                                    </p:set>
                                    <p:animEffect transition="in" filter="fade">
                                      <p:cBhvr>
                                        <p:cTn id="39"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lour Block">
            <a:extLst>
              <a:ext uri="{FF2B5EF4-FFF2-40B4-BE49-F238E27FC236}">
                <a16:creationId xmlns:a16="http://schemas.microsoft.com/office/drawing/2014/main" id="{8616DF84-0DB3-45C9-AA81-634AF5D8EC8F}"/>
              </a:ext>
            </a:extLst>
          </p:cNvPr>
          <p:cNvSpPr/>
          <p:nvPr/>
        </p:nvSpPr>
        <p:spPr>
          <a:xfrm>
            <a:off x="442142" y="2247551"/>
            <a:ext cx="8259714" cy="1171508"/>
          </a:xfrm>
          <a:prstGeom prst="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olour Block">
            <a:extLst>
              <a:ext uri="{FF2B5EF4-FFF2-40B4-BE49-F238E27FC236}">
                <a16:creationId xmlns:a16="http://schemas.microsoft.com/office/drawing/2014/main" id="{F02ADFB4-0F61-4DBD-A703-B63E2BF15651}"/>
              </a:ext>
            </a:extLst>
          </p:cNvPr>
          <p:cNvSpPr/>
          <p:nvPr/>
        </p:nvSpPr>
        <p:spPr>
          <a:xfrm>
            <a:off x="442142" y="4439472"/>
            <a:ext cx="8259714" cy="1287466"/>
          </a:xfrm>
          <a:prstGeom prst="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5650" y="1513946"/>
            <a:ext cx="7632700" cy="553998"/>
          </a:xfrm>
          <a:prstGeom prst="rect">
            <a:avLst/>
          </a:prstGeom>
        </p:spPr>
        <p:txBody>
          <a:bodyPr wrap="square" lIns="0" tIns="0" rIns="0" bIns="0">
            <a:spAutoFit/>
          </a:bodyPr>
          <a:lstStyle/>
          <a:p>
            <a:pPr algn="ctr"/>
            <a:r>
              <a:rPr lang="en-GB" dirty="0"/>
              <a:t>Felicity Aston’s exploration across Antarctica was difficult to do.</a:t>
            </a:r>
          </a:p>
          <a:p>
            <a:pPr algn="ctr"/>
            <a:r>
              <a:rPr lang="en-GB" b="1" dirty="0"/>
              <a:t>Why do you think it was difficult?</a:t>
            </a:r>
          </a:p>
        </p:txBody>
      </p:sp>
      <p:sp>
        <p:nvSpPr>
          <p:cNvPr id="12" name="Rectangle 11"/>
          <p:cNvSpPr/>
          <p:nvPr/>
        </p:nvSpPr>
        <p:spPr>
          <a:xfrm>
            <a:off x="755650" y="765175"/>
            <a:ext cx="7632699" cy="584775"/>
          </a:xfrm>
          <a:prstGeom prst="rect">
            <a:avLst/>
          </a:prstGeom>
        </p:spPr>
        <p:txBody>
          <a:bodyPr wrap="square">
            <a:spAutoFit/>
          </a:bodyPr>
          <a:lstStyle/>
          <a:p>
            <a:pPr algn="ctr"/>
            <a:r>
              <a:rPr lang="en-GB" sz="3200" b="1" dirty="0">
                <a:latin typeface="+mj-lt"/>
              </a:rPr>
              <a:t>Journey across Antarctica</a:t>
            </a:r>
          </a:p>
        </p:txBody>
      </p:sp>
      <p:grpSp>
        <p:nvGrpSpPr>
          <p:cNvPr id="18" name="ICONS"/>
          <p:cNvGrpSpPr/>
          <p:nvPr/>
        </p:nvGrpSpPr>
        <p:grpSpPr>
          <a:xfrm>
            <a:off x="7480751" y="621486"/>
            <a:ext cx="1238498" cy="864000"/>
            <a:chOff x="7480751" y="621486"/>
            <a:chExt cx="1238498" cy="864000"/>
          </a:xfrm>
        </p:grpSpPr>
        <p:pic>
          <p:nvPicPr>
            <p:cNvPr id="24" name="Assessment" hidden="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22" name="Mental and Oral Starter" hidden="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8200" y="621686"/>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Group Work"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9" name="Talking Partners"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7" name="Pairs" hidden="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5" name="Individual Work" hidden="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4" name="Whole Clas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80751" y="621486"/>
              <a:ext cx="1238498" cy="864000"/>
            </a:xfrm>
            <a:prstGeom prst="rect">
              <a:avLst/>
            </a:prstGeom>
          </p:spPr>
        </p:pic>
      </p:grpSp>
      <p:pic>
        <p:nvPicPr>
          <p:cNvPr id="4" name="Picture 3">
            <a:extLst>
              <a:ext uri="{FF2B5EF4-FFF2-40B4-BE49-F238E27FC236}">
                <a16:creationId xmlns:a16="http://schemas.microsoft.com/office/drawing/2014/main" id="{0727CFD8-FB15-40F3-85E4-810C66B5325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43993" y="4490623"/>
            <a:ext cx="3274988" cy="1185165"/>
          </a:xfrm>
          <a:prstGeom prst="rect">
            <a:avLst/>
          </a:prstGeom>
        </p:spPr>
      </p:pic>
      <p:sp>
        <p:nvSpPr>
          <p:cNvPr id="21" name="TextBox 20">
            <a:extLst>
              <a:ext uri="{FF2B5EF4-FFF2-40B4-BE49-F238E27FC236}">
                <a16:creationId xmlns:a16="http://schemas.microsoft.com/office/drawing/2014/main" id="{2C40FE99-8213-41FB-8F61-50C9075D1542}"/>
              </a:ext>
            </a:extLst>
          </p:cNvPr>
          <p:cNvSpPr txBox="1"/>
          <p:nvPr/>
        </p:nvSpPr>
        <p:spPr>
          <a:xfrm>
            <a:off x="656154" y="4621540"/>
            <a:ext cx="4870001" cy="923330"/>
          </a:xfrm>
          <a:prstGeom prst="rect">
            <a:avLst/>
          </a:prstGeom>
          <a:noFill/>
        </p:spPr>
        <p:txBody>
          <a:bodyPr wrap="square">
            <a:spAutoFit/>
          </a:bodyPr>
          <a:lstStyle/>
          <a:p>
            <a:r>
              <a:rPr lang="en-GB" b="1" dirty="0">
                <a:solidFill>
                  <a:schemeClr val="bg1"/>
                </a:solidFill>
              </a:rPr>
              <a:t>Felicity Aston found it especially hard to get out of the warmth of the tent each morning and to face the next tough day walking.</a:t>
            </a:r>
          </a:p>
        </p:txBody>
      </p:sp>
      <p:sp>
        <p:nvSpPr>
          <p:cNvPr id="23" name="TextBox 22">
            <a:extLst>
              <a:ext uri="{FF2B5EF4-FFF2-40B4-BE49-F238E27FC236}">
                <a16:creationId xmlns:a16="http://schemas.microsoft.com/office/drawing/2014/main" id="{7D15E7C4-A30A-4370-AD5B-0D54A8C6BDBC}"/>
              </a:ext>
            </a:extLst>
          </p:cNvPr>
          <p:cNvSpPr txBox="1"/>
          <p:nvPr/>
        </p:nvSpPr>
        <p:spPr>
          <a:xfrm>
            <a:off x="1590399" y="5857855"/>
            <a:ext cx="5963202" cy="369332"/>
          </a:xfrm>
          <a:prstGeom prst="rect">
            <a:avLst/>
          </a:prstGeom>
          <a:noFill/>
        </p:spPr>
        <p:txBody>
          <a:bodyPr wrap="square">
            <a:spAutoFit/>
          </a:bodyPr>
          <a:lstStyle/>
          <a:p>
            <a:r>
              <a:rPr lang="en-GB" dirty="0"/>
              <a:t>It was very difficult spending all that time totally alone.</a:t>
            </a:r>
          </a:p>
        </p:txBody>
      </p:sp>
      <p:sp>
        <p:nvSpPr>
          <p:cNvPr id="27" name="TextBox 26">
            <a:extLst>
              <a:ext uri="{FF2B5EF4-FFF2-40B4-BE49-F238E27FC236}">
                <a16:creationId xmlns:a16="http://schemas.microsoft.com/office/drawing/2014/main" id="{D731A7C7-013A-4E05-A07F-7CA40C0C4479}"/>
              </a:ext>
            </a:extLst>
          </p:cNvPr>
          <p:cNvSpPr txBox="1"/>
          <p:nvPr/>
        </p:nvSpPr>
        <p:spPr>
          <a:xfrm>
            <a:off x="1044927" y="2368344"/>
            <a:ext cx="5141567" cy="923330"/>
          </a:xfrm>
          <a:prstGeom prst="rect">
            <a:avLst/>
          </a:prstGeom>
          <a:noFill/>
        </p:spPr>
        <p:txBody>
          <a:bodyPr wrap="square">
            <a:spAutoFit/>
          </a:bodyPr>
          <a:lstStyle/>
          <a:p>
            <a:r>
              <a:rPr lang="en-GB" b="1" dirty="0">
                <a:solidFill>
                  <a:schemeClr val="bg1"/>
                </a:solidFill>
              </a:rPr>
              <a:t>It was hard work skiing all that way.</a:t>
            </a:r>
          </a:p>
          <a:p>
            <a:endParaRPr lang="en-GB" b="1" dirty="0">
              <a:solidFill>
                <a:schemeClr val="bg1"/>
              </a:solidFill>
            </a:endParaRPr>
          </a:p>
          <a:p>
            <a:r>
              <a:rPr lang="en-GB" b="1" dirty="0">
                <a:solidFill>
                  <a:schemeClr val="bg1"/>
                </a:solidFill>
              </a:rPr>
              <a:t>It was hard dealing with the icy cold weather.</a:t>
            </a:r>
          </a:p>
        </p:txBody>
      </p:sp>
      <p:sp>
        <p:nvSpPr>
          <p:cNvPr id="28" name="TextBox 27">
            <a:extLst>
              <a:ext uri="{FF2B5EF4-FFF2-40B4-BE49-F238E27FC236}">
                <a16:creationId xmlns:a16="http://schemas.microsoft.com/office/drawing/2014/main" id="{B99AA8E9-CE2A-4FEA-9699-39316ABA40B8}"/>
              </a:ext>
            </a:extLst>
          </p:cNvPr>
          <p:cNvSpPr txBox="1"/>
          <p:nvPr/>
        </p:nvSpPr>
        <p:spPr>
          <a:xfrm>
            <a:off x="1265721" y="3601127"/>
            <a:ext cx="6612558" cy="646331"/>
          </a:xfrm>
          <a:prstGeom prst="rect">
            <a:avLst/>
          </a:prstGeom>
          <a:noFill/>
        </p:spPr>
        <p:txBody>
          <a:bodyPr wrap="square">
            <a:spAutoFit/>
          </a:bodyPr>
          <a:lstStyle/>
          <a:p>
            <a:pPr algn="ctr"/>
            <a:r>
              <a:rPr lang="en-GB" dirty="0"/>
              <a:t>It was hard to find the strength to keep going and not to give up and go home.</a:t>
            </a:r>
          </a:p>
        </p:txBody>
      </p:sp>
      <p:pic>
        <p:nvPicPr>
          <p:cNvPr id="29" name="Picture 28">
            <a:extLst>
              <a:ext uri="{FF2B5EF4-FFF2-40B4-BE49-F238E27FC236}">
                <a16:creationId xmlns:a16="http://schemas.microsoft.com/office/drawing/2014/main" id="{905EABAD-7591-43EC-B9BA-91F38831E3E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75770" y="1963368"/>
            <a:ext cx="2058632" cy="1455691"/>
          </a:xfrm>
          <a:prstGeom prst="rect">
            <a:avLst/>
          </a:prstGeom>
        </p:spPr>
      </p:pic>
    </p:spTree>
    <p:extLst>
      <p:ext uri="{BB962C8B-B14F-4D97-AF65-F5344CB8AC3E}">
        <p14:creationId xmlns:p14="http://schemas.microsoft.com/office/powerpoint/2010/main" val="150266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1000"/>
                                        <p:tgtEl>
                                          <p:spTgt spid="26"/>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7">
                                            <p:txEl>
                                              <p:pRg st="0" end="0"/>
                                            </p:txEl>
                                          </p:spTgt>
                                        </p:tgtEl>
                                        <p:attrNameLst>
                                          <p:attrName>style.visibility</p:attrName>
                                        </p:attrNameLst>
                                      </p:cBhvr>
                                      <p:to>
                                        <p:strVal val="visible"/>
                                      </p:to>
                                    </p:set>
                                    <p:animEffect transition="in" filter="fade">
                                      <p:cBhvr>
                                        <p:cTn id="16" dur="1000"/>
                                        <p:tgtEl>
                                          <p:spTgt spid="2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7">
                                            <p:txEl>
                                              <p:pRg st="2" end="2"/>
                                            </p:txEl>
                                          </p:spTgt>
                                        </p:tgtEl>
                                        <p:attrNameLst>
                                          <p:attrName>style.visibility</p:attrName>
                                        </p:attrNameLst>
                                      </p:cBhvr>
                                      <p:to>
                                        <p:strVal val="visible"/>
                                      </p:to>
                                    </p:set>
                                    <p:animEffect transition="in" filter="fade">
                                      <p:cBhvr>
                                        <p:cTn id="25" dur="1000"/>
                                        <p:tgtEl>
                                          <p:spTgt spid="27">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1000"/>
                                        <p:tgtEl>
                                          <p:spTgt spid="13"/>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childTnLst>
                                </p:cTn>
                              </p:par>
                            </p:childTnLst>
                          </p:cTn>
                        </p:par>
                        <p:par>
                          <p:cTn id="40" fill="hold">
                            <p:stCondLst>
                              <p:cond delay="2000"/>
                            </p:stCondLst>
                            <p:childTnLst>
                              <p:par>
                                <p:cTn id="41" presetID="10" presetClass="entr" presetSubtype="0"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3" grpId="0" animBg="1"/>
      <p:bldP spid="21" grpId="0"/>
      <p:bldP spid="23"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lour Block">
            <a:extLst>
              <a:ext uri="{FF2B5EF4-FFF2-40B4-BE49-F238E27FC236}">
                <a16:creationId xmlns:a16="http://schemas.microsoft.com/office/drawing/2014/main" id="{84214D8C-0959-4231-A77B-A6711F83C2DF}"/>
              </a:ext>
            </a:extLst>
          </p:cNvPr>
          <p:cNvSpPr/>
          <p:nvPr/>
        </p:nvSpPr>
        <p:spPr>
          <a:xfrm>
            <a:off x="442142" y="2447166"/>
            <a:ext cx="8259714" cy="2216129"/>
          </a:xfrm>
          <a:prstGeom prst="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olour Block">
            <a:extLst>
              <a:ext uri="{FF2B5EF4-FFF2-40B4-BE49-F238E27FC236}">
                <a16:creationId xmlns:a16="http://schemas.microsoft.com/office/drawing/2014/main" id="{5E68B6FF-B5E3-48C0-A8BD-B68F5DB1F57E}"/>
              </a:ext>
            </a:extLst>
          </p:cNvPr>
          <p:cNvSpPr/>
          <p:nvPr/>
        </p:nvSpPr>
        <p:spPr>
          <a:xfrm>
            <a:off x="442142" y="5194848"/>
            <a:ext cx="8259714" cy="882950"/>
          </a:xfrm>
          <a:prstGeom prst="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5650" y="1513946"/>
            <a:ext cx="7632700" cy="276999"/>
          </a:xfrm>
          <a:prstGeom prst="rect">
            <a:avLst/>
          </a:prstGeom>
        </p:spPr>
        <p:txBody>
          <a:bodyPr wrap="square" lIns="0" tIns="0" rIns="0" bIns="0">
            <a:spAutoFit/>
          </a:bodyPr>
          <a:lstStyle/>
          <a:p>
            <a:pPr algn="ctr"/>
            <a:r>
              <a:rPr lang="en-GB" b="1" dirty="0"/>
              <a:t>What special equipment do you think Felicity had to make it easier?</a:t>
            </a:r>
          </a:p>
        </p:txBody>
      </p:sp>
      <p:sp>
        <p:nvSpPr>
          <p:cNvPr id="12" name="Rectangle 11"/>
          <p:cNvSpPr/>
          <p:nvPr/>
        </p:nvSpPr>
        <p:spPr>
          <a:xfrm>
            <a:off x="755650" y="765175"/>
            <a:ext cx="7632699" cy="584775"/>
          </a:xfrm>
          <a:prstGeom prst="rect">
            <a:avLst/>
          </a:prstGeom>
        </p:spPr>
        <p:txBody>
          <a:bodyPr wrap="square">
            <a:spAutoFit/>
          </a:bodyPr>
          <a:lstStyle/>
          <a:p>
            <a:pPr algn="ctr"/>
            <a:r>
              <a:rPr lang="en-GB" sz="3200" b="1" dirty="0">
                <a:latin typeface="+mj-lt"/>
              </a:rPr>
              <a:t>Journey across Antarctica</a:t>
            </a:r>
          </a:p>
        </p:txBody>
      </p:sp>
      <p:grpSp>
        <p:nvGrpSpPr>
          <p:cNvPr id="18" name="ICONS"/>
          <p:cNvGrpSpPr/>
          <p:nvPr/>
        </p:nvGrpSpPr>
        <p:grpSpPr>
          <a:xfrm>
            <a:off x="7480751" y="621486"/>
            <a:ext cx="1238498" cy="864000"/>
            <a:chOff x="7480751" y="621486"/>
            <a:chExt cx="1238498" cy="864000"/>
          </a:xfrm>
        </p:grpSpPr>
        <p:pic>
          <p:nvPicPr>
            <p:cNvPr id="24" name="Assessment" hidden="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22" name="Mental and Oral Starter" hidden="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8200" y="621686"/>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Group Work"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9" name="Talking Partners"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7" name="Pairs" hidden="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5" name="Individual Work" hidden="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4" name="Whole Clas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80751" y="621486"/>
              <a:ext cx="1238498" cy="864000"/>
            </a:xfrm>
            <a:prstGeom prst="rect">
              <a:avLst/>
            </a:prstGeom>
          </p:spPr>
        </p:pic>
      </p:grpSp>
      <p:pic>
        <p:nvPicPr>
          <p:cNvPr id="4" name="Picture 3">
            <a:extLst>
              <a:ext uri="{FF2B5EF4-FFF2-40B4-BE49-F238E27FC236}">
                <a16:creationId xmlns:a16="http://schemas.microsoft.com/office/drawing/2014/main" id="{083106E5-E045-4BFF-81CC-A54B4D093ED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9390" y="4793135"/>
            <a:ext cx="2734217" cy="1201426"/>
          </a:xfrm>
          <a:prstGeom prst="rect">
            <a:avLst/>
          </a:prstGeom>
        </p:spPr>
      </p:pic>
      <p:sp>
        <p:nvSpPr>
          <p:cNvPr id="21" name="TextBox 20">
            <a:extLst>
              <a:ext uri="{FF2B5EF4-FFF2-40B4-BE49-F238E27FC236}">
                <a16:creationId xmlns:a16="http://schemas.microsoft.com/office/drawing/2014/main" id="{0DC927EF-2115-4A9A-A7EF-5B0AE0DD34D7}"/>
              </a:ext>
            </a:extLst>
          </p:cNvPr>
          <p:cNvSpPr txBox="1"/>
          <p:nvPr/>
        </p:nvSpPr>
        <p:spPr>
          <a:xfrm>
            <a:off x="3803374" y="5319516"/>
            <a:ext cx="4584975" cy="646331"/>
          </a:xfrm>
          <a:prstGeom prst="rect">
            <a:avLst/>
          </a:prstGeom>
          <a:noFill/>
        </p:spPr>
        <p:txBody>
          <a:bodyPr wrap="square">
            <a:spAutoFit/>
          </a:bodyPr>
          <a:lstStyle/>
          <a:p>
            <a:r>
              <a:rPr lang="en-GB" b="1" dirty="0">
                <a:solidFill>
                  <a:schemeClr val="bg1"/>
                </a:solidFill>
              </a:rPr>
              <a:t>She wore snow goggles to protect her eyes from the sun.</a:t>
            </a:r>
          </a:p>
        </p:txBody>
      </p:sp>
      <p:sp>
        <p:nvSpPr>
          <p:cNvPr id="25" name="TextBox 24">
            <a:extLst>
              <a:ext uri="{FF2B5EF4-FFF2-40B4-BE49-F238E27FC236}">
                <a16:creationId xmlns:a16="http://schemas.microsoft.com/office/drawing/2014/main" id="{E23A5C91-4914-4C56-9E3A-E02FAA33BA36}"/>
              </a:ext>
            </a:extLst>
          </p:cNvPr>
          <p:cNvSpPr txBox="1"/>
          <p:nvPr/>
        </p:nvSpPr>
        <p:spPr>
          <a:xfrm>
            <a:off x="642355" y="2705847"/>
            <a:ext cx="6593013" cy="1754326"/>
          </a:xfrm>
          <a:prstGeom prst="rect">
            <a:avLst/>
          </a:prstGeom>
          <a:noFill/>
        </p:spPr>
        <p:txBody>
          <a:bodyPr wrap="square">
            <a:spAutoFit/>
          </a:bodyPr>
          <a:lstStyle/>
          <a:p>
            <a:r>
              <a:rPr lang="en-GB" b="1" dirty="0">
                <a:solidFill>
                  <a:schemeClr val="bg1"/>
                </a:solidFill>
              </a:rPr>
              <a:t>Felicity had warm clothing specially designed and scientifically tested to deal with low temperatures and to be windproof and waterproof.</a:t>
            </a:r>
          </a:p>
          <a:p>
            <a:endParaRPr lang="en-GB" b="1" dirty="0">
              <a:solidFill>
                <a:schemeClr val="bg1"/>
              </a:solidFill>
            </a:endParaRPr>
          </a:p>
          <a:p>
            <a:r>
              <a:rPr lang="en-GB" b="1" dirty="0">
                <a:solidFill>
                  <a:schemeClr val="bg1"/>
                </a:solidFill>
              </a:rPr>
              <a:t>Felicity made sure all of her skin was covered up when she was outside of her tent. </a:t>
            </a:r>
          </a:p>
        </p:txBody>
      </p:sp>
      <p:pic>
        <p:nvPicPr>
          <p:cNvPr id="10" name="Picture 9">
            <a:extLst>
              <a:ext uri="{FF2B5EF4-FFF2-40B4-BE49-F238E27FC236}">
                <a16:creationId xmlns:a16="http://schemas.microsoft.com/office/drawing/2014/main" id="{41801D6B-E287-4C42-982A-B32D7770933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01627" y="1929888"/>
            <a:ext cx="1033989" cy="2650206"/>
          </a:xfrm>
          <a:prstGeom prst="rect">
            <a:avLst/>
          </a:prstGeom>
        </p:spPr>
      </p:pic>
    </p:spTree>
    <p:extLst>
      <p:ext uri="{BB962C8B-B14F-4D97-AF65-F5344CB8AC3E}">
        <p14:creationId xmlns:p14="http://schemas.microsoft.com/office/powerpoint/2010/main" val="326294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1000"/>
                                        <p:tgtEl>
                                          <p:spTgt spid="2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animEffect transition="in" filter="fade">
                                      <p:cBhvr>
                                        <p:cTn id="11" dur="1000"/>
                                        <p:tgtEl>
                                          <p:spTgt spid="25">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5">
                                            <p:txEl>
                                              <p:pRg st="2" end="2"/>
                                            </p:txEl>
                                          </p:spTgt>
                                        </p:tgtEl>
                                        <p:attrNameLst>
                                          <p:attrName>style.visibility</p:attrName>
                                        </p:attrNameLst>
                                      </p:cBhvr>
                                      <p:to>
                                        <p:strVal val="visible"/>
                                      </p:to>
                                    </p:set>
                                    <p:animEffect transition="in" filter="fade">
                                      <p:cBhvr>
                                        <p:cTn id="20" dur="1000"/>
                                        <p:tgtEl>
                                          <p:spTgt spid="2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1000"/>
                                        <p:tgtEl>
                                          <p:spTgt spid="13"/>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3" grpId="0" animBg="1"/>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lour Block">
            <a:extLst>
              <a:ext uri="{FF2B5EF4-FFF2-40B4-BE49-F238E27FC236}">
                <a16:creationId xmlns:a16="http://schemas.microsoft.com/office/drawing/2014/main" id="{B90DE6A7-4A30-4534-9148-5E20B8394303}"/>
              </a:ext>
            </a:extLst>
          </p:cNvPr>
          <p:cNvSpPr/>
          <p:nvPr/>
        </p:nvSpPr>
        <p:spPr>
          <a:xfrm>
            <a:off x="442142" y="4513206"/>
            <a:ext cx="8259714" cy="864001"/>
          </a:xfrm>
          <a:prstGeom prst="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Colour Block">
            <a:extLst>
              <a:ext uri="{FF2B5EF4-FFF2-40B4-BE49-F238E27FC236}">
                <a16:creationId xmlns:a16="http://schemas.microsoft.com/office/drawing/2014/main" id="{9FAC3642-DFCF-40AF-819B-E3882B3B8191}"/>
              </a:ext>
            </a:extLst>
          </p:cNvPr>
          <p:cNvSpPr/>
          <p:nvPr/>
        </p:nvSpPr>
        <p:spPr>
          <a:xfrm>
            <a:off x="442142" y="2421745"/>
            <a:ext cx="8259714" cy="1016155"/>
          </a:xfrm>
          <a:prstGeom prst="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493999" y="1513946"/>
            <a:ext cx="6156002" cy="553998"/>
          </a:xfrm>
          <a:prstGeom prst="rect">
            <a:avLst/>
          </a:prstGeom>
        </p:spPr>
        <p:txBody>
          <a:bodyPr wrap="square" lIns="0" tIns="0" rIns="0" bIns="0">
            <a:spAutoFit/>
          </a:bodyPr>
          <a:lstStyle/>
          <a:p>
            <a:pPr algn="ctr"/>
            <a:r>
              <a:rPr lang="en-GB" dirty="0"/>
              <a:t>Felicity Aston must have missed her family and friends and home comforts.</a:t>
            </a:r>
          </a:p>
        </p:txBody>
      </p:sp>
      <p:sp>
        <p:nvSpPr>
          <p:cNvPr id="12" name="Rectangle 11"/>
          <p:cNvSpPr/>
          <p:nvPr/>
        </p:nvSpPr>
        <p:spPr>
          <a:xfrm>
            <a:off x="755650" y="765175"/>
            <a:ext cx="7632699" cy="584775"/>
          </a:xfrm>
          <a:prstGeom prst="rect">
            <a:avLst/>
          </a:prstGeom>
        </p:spPr>
        <p:txBody>
          <a:bodyPr wrap="square">
            <a:spAutoFit/>
          </a:bodyPr>
          <a:lstStyle/>
          <a:p>
            <a:pPr algn="ctr"/>
            <a:r>
              <a:rPr lang="en-GB" sz="3200" b="1" dirty="0">
                <a:latin typeface="+mj-lt"/>
              </a:rPr>
              <a:t>Journey across Antarctica</a:t>
            </a:r>
          </a:p>
        </p:txBody>
      </p:sp>
      <p:grpSp>
        <p:nvGrpSpPr>
          <p:cNvPr id="18" name="ICONS"/>
          <p:cNvGrpSpPr/>
          <p:nvPr/>
        </p:nvGrpSpPr>
        <p:grpSpPr>
          <a:xfrm>
            <a:off x="7480751" y="621486"/>
            <a:ext cx="1238498" cy="864000"/>
            <a:chOff x="7480751" y="621486"/>
            <a:chExt cx="1238498" cy="864000"/>
          </a:xfrm>
        </p:grpSpPr>
        <p:pic>
          <p:nvPicPr>
            <p:cNvPr id="24" name="Assessment" hidden="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22" name="Mental and Oral Starter" hidden="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8200" y="621686"/>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Group Work"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9" name="Talking Partners"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7" name="Pairs" hidden="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5" name="Individual Work" hidden="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4" name="Whole Clas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80751" y="621486"/>
              <a:ext cx="1238498" cy="864000"/>
            </a:xfrm>
            <a:prstGeom prst="rect">
              <a:avLst/>
            </a:prstGeom>
          </p:spPr>
        </p:pic>
      </p:grpSp>
      <p:pic>
        <p:nvPicPr>
          <p:cNvPr id="16" name="Picture 15">
            <a:extLst>
              <a:ext uri="{FF2B5EF4-FFF2-40B4-BE49-F238E27FC236}">
                <a16:creationId xmlns:a16="http://schemas.microsoft.com/office/drawing/2014/main" id="{E1B81C20-2BCF-4E53-A2DD-EF02A50727B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3077" y="3776870"/>
            <a:ext cx="2263191" cy="1600337"/>
          </a:xfrm>
          <a:prstGeom prst="rect">
            <a:avLst/>
          </a:prstGeom>
        </p:spPr>
      </p:pic>
      <p:sp>
        <p:nvSpPr>
          <p:cNvPr id="21" name="TextBox 20">
            <a:extLst>
              <a:ext uri="{FF2B5EF4-FFF2-40B4-BE49-F238E27FC236}">
                <a16:creationId xmlns:a16="http://schemas.microsoft.com/office/drawing/2014/main" id="{5A4FF98A-1CA5-4539-83E3-6E4F7861FCCE}"/>
              </a:ext>
            </a:extLst>
          </p:cNvPr>
          <p:cNvSpPr txBox="1"/>
          <p:nvPr/>
        </p:nvSpPr>
        <p:spPr>
          <a:xfrm>
            <a:off x="755649" y="2606656"/>
            <a:ext cx="4461962" cy="646331"/>
          </a:xfrm>
          <a:prstGeom prst="rect">
            <a:avLst/>
          </a:prstGeom>
          <a:noFill/>
        </p:spPr>
        <p:txBody>
          <a:bodyPr wrap="square">
            <a:spAutoFit/>
          </a:bodyPr>
          <a:lstStyle/>
          <a:p>
            <a:r>
              <a:rPr lang="en-GB" b="1" dirty="0">
                <a:solidFill>
                  <a:schemeClr val="bg1"/>
                </a:solidFill>
              </a:rPr>
              <a:t>She slept in a sleeping bag designed to keep her as warm as possible.</a:t>
            </a:r>
          </a:p>
        </p:txBody>
      </p:sp>
      <p:sp>
        <p:nvSpPr>
          <p:cNvPr id="23" name="TextBox 22">
            <a:extLst>
              <a:ext uri="{FF2B5EF4-FFF2-40B4-BE49-F238E27FC236}">
                <a16:creationId xmlns:a16="http://schemas.microsoft.com/office/drawing/2014/main" id="{6D21B65E-B608-42C8-87A0-A508439555DF}"/>
              </a:ext>
            </a:extLst>
          </p:cNvPr>
          <p:cNvSpPr txBox="1"/>
          <p:nvPr/>
        </p:nvSpPr>
        <p:spPr>
          <a:xfrm>
            <a:off x="3352940" y="4622040"/>
            <a:ext cx="5035408" cy="646331"/>
          </a:xfrm>
          <a:prstGeom prst="rect">
            <a:avLst/>
          </a:prstGeom>
          <a:noFill/>
        </p:spPr>
        <p:txBody>
          <a:bodyPr wrap="square">
            <a:spAutoFit/>
          </a:bodyPr>
          <a:lstStyle/>
          <a:p>
            <a:r>
              <a:rPr lang="en-GB" b="1" dirty="0">
                <a:solidFill>
                  <a:schemeClr val="bg1"/>
                </a:solidFill>
              </a:rPr>
              <a:t>Felicity carried lots of the things she needed on her sledge.</a:t>
            </a:r>
          </a:p>
        </p:txBody>
      </p:sp>
      <p:sp>
        <p:nvSpPr>
          <p:cNvPr id="25" name="TextBox 24">
            <a:extLst>
              <a:ext uri="{FF2B5EF4-FFF2-40B4-BE49-F238E27FC236}">
                <a16:creationId xmlns:a16="http://schemas.microsoft.com/office/drawing/2014/main" id="{3C28FD26-DA7D-4C03-A457-114E843C9CD4}"/>
              </a:ext>
            </a:extLst>
          </p:cNvPr>
          <p:cNvSpPr txBox="1"/>
          <p:nvPr/>
        </p:nvSpPr>
        <p:spPr>
          <a:xfrm>
            <a:off x="755649" y="5651497"/>
            <a:ext cx="7632699" cy="369332"/>
          </a:xfrm>
          <a:prstGeom prst="rect">
            <a:avLst/>
          </a:prstGeom>
          <a:noFill/>
        </p:spPr>
        <p:txBody>
          <a:bodyPr wrap="square">
            <a:spAutoFit/>
          </a:bodyPr>
          <a:lstStyle/>
          <a:p>
            <a:pPr algn="ctr"/>
            <a:r>
              <a:rPr lang="en-GB" b="1" dirty="0"/>
              <a:t>What things do you think Felicity carried with her?</a:t>
            </a:r>
          </a:p>
        </p:txBody>
      </p:sp>
      <p:pic>
        <p:nvPicPr>
          <p:cNvPr id="7" name="Picture 6">
            <a:extLst>
              <a:ext uri="{FF2B5EF4-FFF2-40B4-BE49-F238E27FC236}">
                <a16:creationId xmlns:a16="http://schemas.microsoft.com/office/drawing/2014/main" id="{29848F30-03F5-4329-A5BF-59BB4E664E1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670961">
            <a:off x="6988867" y="2074157"/>
            <a:ext cx="1543532" cy="947393"/>
          </a:xfrm>
          <a:prstGeom prst="rect">
            <a:avLst/>
          </a:prstGeom>
        </p:spPr>
      </p:pic>
      <p:pic>
        <p:nvPicPr>
          <p:cNvPr id="10" name="Picture 9">
            <a:extLst>
              <a:ext uri="{FF2B5EF4-FFF2-40B4-BE49-F238E27FC236}">
                <a16:creationId xmlns:a16="http://schemas.microsoft.com/office/drawing/2014/main" id="{C9E9EFEC-D46C-44D9-B4A1-03C1FA86F38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11005">
            <a:off x="5098083" y="2735210"/>
            <a:ext cx="2638840" cy="854041"/>
          </a:xfrm>
          <a:prstGeom prst="rect">
            <a:avLst/>
          </a:prstGeom>
        </p:spPr>
      </p:pic>
    </p:spTree>
    <p:extLst>
      <p:ext uri="{BB962C8B-B14F-4D97-AF65-F5344CB8AC3E}">
        <p14:creationId xmlns:p14="http://schemas.microsoft.com/office/powerpoint/2010/main" val="197113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1000"/>
                                        <p:tgtEl>
                                          <p:spTgt spid="2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1000"/>
                                        <p:tgtEl>
                                          <p:spTgt spid="13"/>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6" grpId="0" animBg="1"/>
      <p:bldP spid="21" grpId="0"/>
      <p:bldP spid="23"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55650" y="1513946"/>
            <a:ext cx="7632700" cy="276999"/>
          </a:xfrm>
          <a:prstGeom prst="rect">
            <a:avLst/>
          </a:prstGeom>
        </p:spPr>
        <p:txBody>
          <a:bodyPr wrap="square" lIns="0" tIns="0" rIns="0" bIns="0">
            <a:spAutoFit/>
          </a:bodyPr>
          <a:lstStyle/>
          <a:p>
            <a:r>
              <a:rPr lang="en-GB" dirty="0"/>
              <a:t>Felicity carried many things on her sledge including:</a:t>
            </a:r>
          </a:p>
        </p:txBody>
      </p:sp>
      <p:sp>
        <p:nvSpPr>
          <p:cNvPr id="12" name="Rectangle 11"/>
          <p:cNvSpPr/>
          <p:nvPr/>
        </p:nvSpPr>
        <p:spPr>
          <a:xfrm>
            <a:off x="755650" y="765175"/>
            <a:ext cx="7632699" cy="584775"/>
          </a:xfrm>
          <a:prstGeom prst="rect">
            <a:avLst/>
          </a:prstGeom>
        </p:spPr>
        <p:txBody>
          <a:bodyPr wrap="square">
            <a:spAutoFit/>
          </a:bodyPr>
          <a:lstStyle/>
          <a:p>
            <a:pPr algn="ctr"/>
            <a:r>
              <a:rPr lang="en-GB" sz="3200" b="1" dirty="0">
                <a:latin typeface="+mj-lt"/>
              </a:rPr>
              <a:t>Journey across Antarctica</a:t>
            </a:r>
          </a:p>
        </p:txBody>
      </p:sp>
      <p:grpSp>
        <p:nvGrpSpPr>
          <p:cNvPr id="18" name="ICONS"/>
          <p:cNvGrpSpPr/>
          <p:nvPr/>
        </p:nvGrpSpPr>
        <p:grpSpPr>
          <a:xfrm>
            <a:off x="7480751" y="621486"/>
            <a:ext cx="1238498" cy="864000"/>
            <a:chOff x="7480751" y="621486"/>
            <a:chExt cx="1238498" cy="864000"/>
          </a:xfrm>
        </p:grpSpPr>
        <p:pic>
          <p:nvPicPr>
            <p:cNvPr id="24" name="Assessment" hidden="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22" name="Mental and Oral Starter" hidden="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8200" y="621686"/>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Group Work"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9" name="Talking Partners"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7" name="Pairs" hidden="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5" name="Individual Work" hidden="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4" name="Whole Clas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80751" y="621486"/>
              <a:ext cx="1238498" cy="864000"/>
            </a:xfrm>
            <a:prstGeom prst="rect">
              <a:avLst/>
            </a:prstGeom>
          </p:spPr>
        </p:pic>
      </p:grpSp>
      <p:sp>
        <p:nvSpPr>
          <p:cNvPr id="25" name="TextBox 24">
            <a:extLst>
              <a:ext uri="{FF2B5EF4-FFF2-40B4-BE49-F238E27FC236}">
                <a16:creationId xmlns:a16="http://schemas.microsoft.com/office/drawing/2014/main" id="{E0AF40E4-213B-4496-943D-A9FC4FF95B1D}"/>
              </a:ext>
            </a:extLst>
          </p:cNvPr>
          <p:cNvSpPr txBox="1"/>
          <p:nvPr/>
        </p:nvSpPr>
        <p:spPr>
          <a:xfrm>
            <a:off x="647648" y="2233732"/>
            <a:ext cx="3019397" cy="3416320"/>
          </a:xfrm>
          <a:prstGeom prst="rect">
            <a:avLst/>
          </a:prstGeom>
          <a:noFill/>
        </p:spPr>
        <p:txBody>
          <a:bodyPr wrap="square">
            <a:spAutoFit/>
          </a:bodyPr>
          <a:lstStyle/>
          <a:p>
            <a:pPr marL="285750" indent="-285750">
              <a:buFont typeface="Arial" panose="020B0604020202020204" pitchFamily="34" charset="0"/>
              <a:buChar char="•"/>
            </a:pPr>
            <a:r>
              <a:rPr lang="en-GB" dirty="0"/>
              <a:t>a tent</a:t>
            </a:r>
          </a:p>
          <a:p>
            <a:pPr marL="285750" indent="-285750">
              <a:buFont typeface="Arial" panose="020B0604020202020204" pitchFamily="34" charset="0"/>
              <a:buChar char="•"/>
            </a:pPr>
            <a:r>
              <a:rPr lang="en-GB" dirty="0"/>
              <a:t>a sleeping bag</a:t>
            </a:r>
          </a:p>
          <a:p>
            <a:pPr marL="285750" indent="-285750">
              <a:buFont typeface="Arial" panose="020B0604020202020204" pitchFamily="34" charset="0"/>
              <a:buChar char="•"/>
            </a:pPr>
            <a:r>
              <a:rPr lang="en-GB" dirty="0"/>
              <a:t>a sleeping mat</a:t>
            </a:r>
          </a:p>
          <a:p>
            <a:pPr marL="285750" indent="-285750">
              <a:buFont typeface="Arial" panose="020B0604020202020204" pitchFamily="34" charset="0"/>
              <a:buChar char="•"/>
            </a:pPr>
            <a:r>
              <a:rPr lang="en-GB" dirty="0"/>
              <a:t>a camping stove</a:t>
            </a:r>
          </a:p>
          <a:p>
            <a:pPr marL="285750" indent="-285750">
              <a:buFont typeface="Arial" panose="020B0604020202020204" pitchFamily="34" charset="0"/>
              <a:buChar char="•"/>
            </a:pPr>
            <a:r>
              <a:rPr lang="en-GB" dirty="0"/>
              <a:t>lighters to light the stove</a:t>
            </a:r>
          </a:p>
          <a:p>
            <a:pPr marL="285750" indent="-285750">
              <a:buFont typeface="Arial" panose="020B0604020202020204" pitchFamily="34" charset="0"/>
              <a:buChar char="•"/>
            </a:pPr>
            <a:r>
              <a:rPr lang="en-GB" dirty="0"/>
              <a:t>changes of clothes</a:t>
            </a:r>
          </a:p>
          <a:p>
            <a:pPr marL="285750" indent="-285750">
              <a:buFont typeface="Arial" panose="020B0604020202020204" pitchFamily="34" charset="0"/>
              <a:buChar char="•"/>
            </a:pPr>
            <a:r>
              <a:rPr lang="en-GB" dirty="0"/>
              <a:t>freeze-dried food</a:t>
            </a:r>
          </a:p>
          <a:p>
            <a:pPr marL="285750" indent="-285750">
              <a:buFont typeface="Arial" panose="020B0604020202020204" pitchFamily="34" charset="0"/>
              <a:buChar char="•"/>
            </a:pPr>
            <a:r>
              <a:rPr lang="en-GB" dirty="0"/>
              <a:t>drinking bottle</a:t>
            </a:r>
          </a:p>
          <a:p>
            <a:pPr marL="285750" indent="-285750">
              <a:buFont typeface="Arial" panose="020B0604020202020204" pitchFamily="34" charset="0"/>
              <a:buChar char="•"/>
            </a:pPr>
            <a:r>
              <a:rPr lang="en-GB" dirty="0"/>
              <a:t>satellite phones</a:t>
            </a:r>
          </a:p>
          <a:p>
            <a:pPr marL="285750" indent="-285750">
              <a:buFont typeface="Arial" panose="020B0604020202020204" pitchFamily="34" charset="0"/>
              <a:buChar char="•"/>
            </a:pPr>
            <a:r>
              <a:rPr lang="en-GB" dirty="0"/>
              <a:t>a mobile phone for taking photos</a:t>
            </a:r>
          </a:p>
          <a:p>
            <a:pPr marL="285750" indent="-285750">
              <a:buFont typeface="Arial" panose="020B0604020202020204" pitchFamily="34" charset="0"/>
              <a:buChar char="•"/>
            </a:pPr>
            <a:r>
              <a:rPr lang="en-GB" dirty="0"/>
              <a:t>GPS device</a:t>
            </a:r>
          </a:p>
        </p:txBody>
      </p:sp>
      <p:pic>
        <p:nvPicPr>
          <p:cNvPr id="9" name="Picture 8">
            <a:extLst>
              <a:ext uri="{FF2B5EF4-FFF2-40B4-BE49-F238E27FC236}">
                <a16:creationId xmlns:a16="http://schemas.microsoft.com/office/drawing/2014/main" id="{6196B38C-1C21-42D8-9323-6B929AC85D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49130" y="3245205"/>
            <a:ext cx="1830113" cy="1579945"/>
          </a:xfrm>
          <a:prstGeom prst="rect">
            <a:avLst/>
          </a:prstGeom>
        </p:spPr>
      </p:pic>
      <p:grpSp>
        <p:nvGrpSpPr>
          <p:cNvPr id="2" name="Group 1">
            <a:extLst>
              <a:ext uri="{FF2B5EF4-FFF2-40B4-BE49-F238E27FC236}">
                <a16:creationId xmlns:a16="http://schemas.microsoft.com/office/drawing/2014/main" id="{7C4967B4-898F-45A6-8196-AD30652A0C53}"/>
              </a:ext>
            </a:extLst>
          </p:cNvPr>
          <p:cNvGrpSpPr/>
          <p:nvPr/>
        </p:nvGrpSpPr>
        <p:grpSpPr>
          <a:xfrm>
            <a:off x="5575103" y="2399980"/>
            <a:ext cx="2550604" cy="1197679"/>
            <a:chOff x="5671167" y="1665150"/>
            <a:chExt cx="2740818" cy="1286997"/>
          </a:xfrm>
        </p:grpSpPr>
        <p:pic>
          <p:nvPicPr>
            <p:cNvPr id="26" name="Picture 25">
              <a:extLst>
                <a:ext uri="{FF2B5EF4-FFF2-40B4-BE49-F238E27FC236}">
                  <a16:creationId xmlns:a16="http://schemas.microsoft.com/office/drawing/2014/main" id="{058C7B20-56CC-4954-A12A-9781D4C4187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670961">
              <a:off x="7128385" y="1665150"/>
              <a:ext cx="1283600" cy="787851"/>
            </a:xfrm>
            <a:prstGeom prst="rect">
              <a:avLst/>
            </a:prstGeom>
          </p:spPr>
        </p:pic>
        <p:pic>
          <p:nvPicPr>
            <p:cNvPr id="27" name="Picture 26">
              <a:extLst>
                <a:ext uri="{FF2B5EF4-FFF2-40B4-BE49-F238E27FC236}">
                  <a16:creationId xmlns:a16="http://schemas.microsoft.com/office/drawing/2014/main" id="{829FB769-E358-425C-98C2-57693C15976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11005">
              <a:off x="5671167" y="2241927"/>
              <a:ext cx="2194458" cy="710220"/>
            </a:xfrm>
            <a:prstGeom prst="rect">
              <a:avLst/>
            </a:prstGeom>
          </p:spPr>
        </p:pic>
      </p:grpSp>
      <p:pic>
        <p:nvPicPr>
          <p:cNvPr id="28" name="Picture 27">
            <a:extLst>
              <a:ext uri="{FF2B5EF4-FFF2-40B4-BE49-F238E27FC236}">
                <a16:creationId xmlns:a16="http://schemas.microsoft.com/office/drawing/2014/main" id="{DE6508A1-CAF6-4E99-BEAE-D70B2F99070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336025" y="1909229"/>
            <a:ext cx="2708374" cy="980117"/>
          </a:xfrm>
          <a:prstGeom prst="rect">
            <a:avLst/>
          </a:prstGeom>
        </p:spPr>
      </p:pic>
      <p:pic>
        <p:nvPicPr>
          <p:cNvPr id="29" name="Picture 28">
            <a:extLst>
              <a:ext uri="{FF2B5EF4-FFF2-40B4-BE49-F238E27FC236}">
                <a16:creationId xmlns:a16="http://schemas.microsoft.com/office/drawing/2014/main" id="{1DDFC2EB-64CC-4980-87F8-3A1578A0ECF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40405" y="5025788"/>
            <a:ext cx="1349807" cy="896826"/>
          </a:xfrm>
          <a:prstGeom prst="rect">
            <a:avLst/>
          </a:prstGeom>
        </p:spPr>
      </p:pic>
      <p:pic>
        <p:nvPicPr>
          <p:cNvPr id="4" name="Picture 3">
            <a:extLst>
              <a:ext uri="{FF2B5EF4-FFF2-40B4-BE49-F238E27FC236}">
                <a16:creationId xmlns:a16="http://schemas.microsoft.com/office/drawing/2014/main" id="{68F64276-E86A-42CD-8970-499587EE53B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327150" y="4825150"/>
            <a:ext cx="1896377" cy="1209786"/>
          </a:xfrm>
          <a:prstGeom prst="rect">
            <a:avLst/>
          </a:prstGeom>
        </p:spPr>
      </p:pic>
      <p:pic>
        <p:nvPicPr>
          <p:cNvPr id="6" name="Picture 5">
            <a:extLst>
              <a:ext uri="{FF2B5EF4-FFF2-40B4-BE49-F238E27FC236}">
                <a16:creationId xmlns:a16="http://schemas.microsoft.com/office/drawing/2014/main" id="{E840ED91-8FB4-4F15-B276-79E672DA44F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491053" y="3615975"/>
            <a:ext cx="586553" cy="1759661"/>
          </a:xfrm>
          <a:prstGeom prst="rect">
            <a:avLst/>
          </a:prstGeom>
        </p:spPr>
      </p:pic>
    </p:spTree>
    <p:extLst>
      <p:ext uri="{BB962C8B-B14F-4D97-AF65-F5344CB8AC3E}">
        <p14:creationId xmlns:p14="http://schemas.microsoft.com/office/powerpoint/2010/main" val="40414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childTnLst>
                                </p:cTn>
                              </p:par>
                              <p:par>
                                <p:cTn id="25" presetID="10"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lour Block">
            <a:extLst>
              <a:ext uri="{FF2B5EF4-FFF2-40B4-BE49-F238E27FC236}">
                <a16:creationId xmlns:a16="http://schemas.microsoft.com/office/drawing/2014/main" id="{37F354DF-0657-4FFA-8517-01F756504B78}"/>
              </a:ext>
            </a:extLst>
          </p:cNvPr>
          <p:cNvSpPr/>
          <p:nvPr/>
        </p:nvSpPr>
        <p:spPr>
          <a:xfrm>
            <a:off x="442142" y="2137952"/>
            <a:ext cx="8259714" cy="1743294"/>
          </a:xfrm>
          <a:prstGeom prst="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olour Block">
            <a:extLst>
              <a:ext uri="{FF2B5EF4-FFF2-40B4-BE49-F238E27FC236}">
                <a16:creationId xmlns:a16="http://schemas.microsoft.com/office/drawing/2014/main" id="{959288A5-782D-408C-8D0A-A60592CBF437}"/>
              </a:ext>
            </a:extLst>
          </p:cNvPr>
          <p:cNvSpPr/>
          <p:nvPr/>
        </p:nvSpPr>
        <p:spPr>
          <a:xfrm>
            <a:off x="442142" y="4349531"/>
            <a:ext cx="8259714" cy="1743294"/>
          </a:xfrm>
          <a:prstGeom prst="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755650" y="765175"/>
            <a:ext cx="7632699" cy="584775"/>
          </a:xfrm>
          <a:prstGeom prst="rect">
            <a:avLst/>
          </a:prstGeom>
        </p:spPr>
        <p:txBody>
          <a:bodyPr wrap="square">
            <a:spAutoFit/>
          </a:bodyPr>
          <a:lstStyle/>
          <a:p>
            <a:pPr algn="ctr"/>
            <a:r>
              <a:rPr lang="en-GB" sz="3200" b="1" dirty="0">
                <a:latin typeface="+mj-lt"/>
              </a:rPr>
              <a:t>Journey across Antarctica</a:t>
            </a:r>
          </a:p>
        </p:txBody>
      </p:sp>
      <p:grpSp>
        <p:nvGrpSpPr>
          <p:cNvPr id="18" name="ICONS"/>
          <p:cNvGrpSpPr/>
          <p:nvPr/>
        </p:nvGrpSpPr>
        <p:grpSpPr>
          <a:xfrm>
            <a:off x="7480751" y="621486"/>
            <a:ext cx="1238498" cy="864000"/>
            <a:chOff x="7480751" y="621486"/>
            <a:chExt cx="1238498" cy="864000"/>
          </a:xfrm>
        </p:grpSpPr>
        <p:pic>
          <p:nvPicPr>
            <p:cNvPr id="24" name="Assessment" hidden="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22" name="Mental and Oral Starter" hidden="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8200" y="621686"/>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Group Work"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9" name="Talking Partners"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7" name="Pairs" hidden="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5" name="Individual Work" hidden="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4" name="Whole Clas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80751" y="621486"/>
              <a:ext cx="1238498" cy="864000"/>
            </a:xfrm>
            <a:prstGeom prst="rect">
              <a:avLst/>
            </a:prstGeom>
          </p:spPr>
        </p:pic>
      </p:grpSp>
      <p:pic>
        <p:nvPicPr>
          <p:cNvPr id="4" name="Picture 3">
            <a:extLst>
              <a:ext uri="{FF2B5EF4-FFF2-40B4-BE49-F238E27FC236}">
                <a16:creationId xmlns:a16="http://schemas.microsoft.com/office/drawing/2014/main" id="{5791B651-2609-4C43-B08A-CD48676B4C7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05997" y="4533712"/>
            <a:ext cx="3352522" cy="1249516"/>
          </a:xfrm>
          <a:prstGeom prst="rect">
            <a:avLst/>
          </a:prstGeom>
        </p:spPr>
      </p:pic>
      <p:sp>
        <p:nvSpPr>
          <p:cNvPr id="21" name="TextBox 20">
            <a:extLst>
              <a:ext uri="{FF2B5EF4-FFF2-40B4-BE49-F238E27FC236}">
                <a16:creationId xmlns:a16="http://schemas.microsoft.com/office/drawing/2014/main" id="{DB284EC9-D9E7-42DE-8C24-EEA90FC2FD09}"/>
              </a:ext>
            </a:extLst>
          </p:cNvPr>
          <p:cNvSpPr txBox="1"/>
          <p:nvPr/>
        </p:nvSpPr>
        <p:spPr>
          <a:xfrm>
            <a:off x="676139" y="4482514"/>
            <a:ext cx="4582866" cy="1477328"/>
          </a:xfrm>
          <a:prstGeom prst="rect">
            <a:avLst/>
          </a:prstGeom>
          <a:noFill/>
        </p:spPr>
        <p:txBody>
          <a:bodyPr wrap="square">
            <a:spAutoFit/>
          </a:bodyPr>
          <a:lstStyle/>
          <a:p>
            <a:r>
              <a:rPr lang="en-GB" b="1" dirty="0">
                <a:solidFill>
                  <a:schemeClr val="bg1"/>
                </a:solidFill>
              </a:rPr>
              <a:t>Matthew Henson and his fellow explorers did not have freeze-dried food like this. Instead, they had some high-energy food called pemmican (a mixture of dried meat, dried berries and fat).</a:t>
            </a:r>
          </a:p>
        </p:txBody>
      </p:sp>
      <p:sp>
        <p:nvSpPr>
          <p:cNvPr id="25" name="TextBox 24">
            <a:extLst>
              <a:ext uri="{FF2B5EF4-FFF2-40B4-BE49-F238E27FC236}">
                <a16:creationId xmlns:a16="http://schemas.microsoft.com/office/drawing/2014/main" id="{E0AF40E4-213B-4496-943D-A9FC4FF95B1D}"/>
              </a:ext>
            </a:extLst>
          </p:cNvPr>
          <p:cNvSpPr txBox="1"/>
          <p:nvPr/>
        </p:nvSpPr>
        <p:spPr>
          <a:xfrm>
            <a:off x="3749381" y="2270935"/>
            <a:ext cx="4638968" cy="1477328"/>
          </a:xfrm>
          <a:prstGeom prst="rect">
            <a:avLst/>
          </a:prstGeom>
          <a:noFill/>
        </p:spPr>
        <p:txBody>
          <a:bodyPr wrap="square">
            <a:spAutoFit/>
          </a:bodyPr>
          <a:lstStyle/>
          <a:p>
            <a:r>
              <a:rPr lang="en-GB" b="1" dirty="0">
                <a:solidFill>
                  <a:schemeClr val="bg1"/>
                </a:solidFill>
              </a:rPr>
              <a:t>Felicity would melt snow on her camping stove and add this to the freeze-dried food. Freeze-dried food is specially designed for explorers to give them a meal that is high in energy.</a:t>
            </a:r>
            <a:endParaRPr lang="en-GB" dirty="0">
              <a:solidFill>
                <a:srgbClr val="FF0000"/>
              </a:solidFill>
            </a:endParaRPr>
          </a:p>
        </p:txBody>
      </p:sp>
      <p:pic>
        <p:nvPicPr>
          <p:cNvPr id="9" name="Picture 8">
            <a:extLst>
              <a:ext uri="{FF2B5EF4-FFF2-40B4-BE49-F238E27FC236}">
                <a16:creationId xmlns:a16="http://schemas.microsoft.com/office/drawing/2014/main" id="{6196B38C-1C21-42D8-9323-6B929AC85D6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5650" y="1493639"/>
            <a:ext cx="2547978" cy="2199682"/>
          </a:xfrm>
          <a:prstGeom prst="rect">
            <a:avLst/>
          </a:prstGeom>
        </p:spPr>
      </p:pic>
    </p:spTree>
    <p:extLst>
      <p:ext uri="{BB962C8B-B14F-4D97-AF65-F5344CB8AC3E}">
        <p14:creationId xmlns:p14="http://schemas.microsoft.com/office/powerpoint/2010/main" val="417517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animBg="1"/>
      <p:bldP spid="21"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lour Block">
            <a:extLst>
              <a:ext uri="{FF2B5EF4-FFF2-40B4-BE49-F238E27FC236}">
                <a16:creationId xmlns:a16="http://schemas.microsoft.com/office/drawing/2014/main" id="{C46BC619-A6F6-416B-844B-C08014581085}"/>
              </a:ext>
            </a:extLst>
          </p:cNvPr>
          <p:cNvSpPr/>
          <p:nvPr/>
        </p:nvSpPr>
        <p:spPr>
          <a:xfrm>
            <a:off x="442142" y="1618019"/>
            <a:ext cx="8259714" cy="3003848"/>
          </a:xfrm>
          <a:prstGeom prst="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16982" y="4807025"/>
            <a:ext cx="7710036" cy="1308050"/>
          </a:xfrm>
          <a:prstGeom prst="rect">
            <a:avLst/>
          </a:prstGeom>
        </p:spPr>
        <p:txBody>
          <a:bodyPr wrap="square" lIns="0" tIns="0" rIns="0" bIns="0">
            <a:spAutoFit/>
          </a:bodyPr>
          <a:lstStyle/>
          <a:p>
            <a:pPr algn="ctr"/>
            <a:r>
              <a:rPr lang="en-GB" sz="1700" dirty="0"/>
              <a:t>The first GPS satellites were sent up into space around the time when Felicity was born.</a:t>
            </a:r>
          </a:p>
          <a:p>
            <a:pPr algn="ctr"/>
            <a:endParaRPr lang="en-GB" sz="1700" dirty="0"/>
          </a:p>
          <a:p>
            <a:pPr algn="ctr"/>
            <a:r>
              <a:rPr lang="en-GB" sz="1700" b="1" dirty="0"/>
              <a:t>Do you think Matthew Henson had GPS?</a:t>
            </a:r>
          </a:p>
          <a:p>
            <a:pPr algn="ctr"/>
            <a:r>
              <a:rPr lang="en-GB" sz="1700" dirty="0"/>
              <a:t>No, Matthew Henson went on his explorations before GPS existed.</a:t>
            </a:r>
          </a:p>
        </p:txBody>
      </p:sp>
      <p:sp>
        <p:nvSpPr>
          <p:cNvPr id="12" name="Rectangle 11"/>
          <p:cNvSpPr/>
          <p:nvPr/>
        </p:nvSpPr>
        <p:spPr>
          <a:xfrm>
            <a:off x="755650" y="765175"/>
            <a:ext cx="7632699" cy="584775"/>
          </a:xfrm>
          <a:prstGeom prst="rect">
            <a:avLst/>
          </a:prstGeom>
        </p:spPr>
        <p:txBody>
          <a:bodyPr wrap="square">
            <a:spAutoFit/>
          </a:bodyPr>
          <a:lstStyle/>
          <a:p>
            <a:pPr algn="ctr"/>
            <a:r>
              <a:rPr lang="en-GB" sz="3200" b="1" dirty="0">
                <a:latin typeface="+mj-lt"/>
              </a:rPr>
              <a:t>Journey across Antarctica</a:t>
            </a:r>
          </a:p>
        </p:txBody>
      </p:sp>
      <p:grpSp>
        <p:nvGrpSpPr>
          <p:cNvPr id="18" name="ICONS"/>
          <p:cNvGrpSpPr/>
          <p:nvPr/>
        </p:nvGrpSpPr>
        <p:grpSpPr>
          <a:xfrm>
            <a:off x="7480751" y="621486"/>
            <a:ext cx="1238498" cy="864000"/>
            <a:chOff x="7480751" y="621486"/>
            <a:chExt cx="1238498" cy="864000"/>
          </a:xfrm>
        </p:grpSpPr>
        <p:pic>
          <p:nvPicPr>
            <p:cNvPr id="24" name="Assessment" hidden="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22" name="Mental and Oral Starter" hidden="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8200" y="621686"/>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Group Work"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9" name="Talking Partners"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7" name="Pairs" hidden="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5" name="Individual Work" hidden="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4" name="Whole Clas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80751" y="621486"/>
              <a:ext cx="1238498" cy="864000"/>
            </a:xfrm>
            <a:prstGeom prst="rect">
              <a:avLst/>
            </a:prstGeom>
          </p:spPr>
        </p:pic>
      </p:grpSp>
      <p:sp>
        <p:nvSpPr>
          <p:cNvPr id="16" name="TextBox 15">
            <a:extLst>
              <a:ext uri="{FF2B5EF4-FFF2-40B4-BE49-F238E27FC236}">
                <a16:creationId xmlns:a16="http://schemas.microsoft.com/office/drawing/2014/main" id="{637F90DE-9C96-42C6-AD6F-A3D268538FE6}"/>
              </a:ext>
            </a:extLst>
          </p:cNvPr>
          <p:cNvSpPr txBox="1"/>
          <p:nvPr/>
        </p:nvSpPr>
        <p:spPr>
          <a:xfrm>
            <a:off x="2472776" y="1896531"/>
            <a:ext cx="5988460" cy="2446824"/>
          </a:xfrm>
          <a:prstGeom prst="rect">
            <a:avLst/>
          </a:prstGeom>
          <a:noFill/>
        </p:spPr>
        <p:txBody>
          <a:bodyPr wrap="square">
            <a:spAutoFit/>
          </a:bodyPr>
          <a:lstStyle/>
          <a:p>
            <a:r>
              <a:rPr lang="en-GB" sz="1700" b="1" dirty="0">
                <a:solidFill>
                  <a:schemeClr val="bg1"/>
                </a:solidFill>
              </a:rPr>
              <a:t>To help Felicity find her way, she used a compass and different things she could see, such as the sun and wind direction. She also used GPS to check her locations and marked these on a map.</a:t>
            </a:r>
          </a:p>
          <a:p>
            <a:endParaRPr lang="en-GB" sz="1700" b="1" dirty="0">
              <a:solidFill>
                <a:schemeClr val="bg1"/>
              </a:solidFill>
            </a:endParaRPr>
          </a:p>
          <a:p>
            <a:r>
              <a:rPr lang="en-GB" sz="1700" b="1" dirty="0">
                <a:solidFill>
                  <a:schemeClr val="bg1"/>
                </a:solidFill>
              </a:rPr>
              <a:t>GPS also allowed others to track her progress. GPS stands for Global Positioning System. Special satellites circle the Earth sending signals down to Earth to help people find their way around.</a:t>
            </a:r>
          </a:p>
        </p:txBody>
      </p:sp>
      <p:pic>
        <p:nvPicPr>
          <p:cNvPr id="3" name="Picture 2">
            <a:extLst>
              <a:ext uri="{FF2B5EF4-FFF2-40B4-BE49-F238E27FC236}">
                <a16:creationId xmlns:a16="http://schemas.microsoft.com/office/drawing/2014/main" id="{8299DAF7-0CEA-4FF1-8BBA-35C57187B78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6982" y="3464143"/>
            <a:ext cx="1562642" cy="1038236"/>
          </a:xfrm>
          <a:prstGeom prst="rect">
            <a:avLst/>
          </a:prstGeom>
        </p:spPr>
      </p:pic>
      <p:pic>
        <p:nvPicPr>
          <p:cNvPr id="4" name="Picture 3">
            <a:extLst>
              <a:ext uri="{FF2B5EF4-FFF2-40B4-BE49-F238E27FC236}">
                <a16:creationId xmlns:a16="http://schemas.microsoft.com/office/drawing/2014/main" id="{72B096E9-A3CF-4647-9F62-5D32E865CC5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5294" y="1718609"/>
            <a:ext cx="1246018" cy="1613366"/>
          </a:xfrm>
          <a:prstGeom prst="rect">
            <a:avLst/>
          </a:prstGeom>
        </p:spPr>
      </p:pic>
    </p:spTree>
    <p:extLst>
      <p:ext uri="{BB962C8B-B14F-4D97-AF65-F5344CB8AC3E}">
        <p14:creationId xmlns:p14="http://schemas.microsoft.com/office/powerpoint/2010/main" val="388123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Effect transition="in" filter="fade">
                                      <p:cBhvr>
                                        <p:cTn id="19" dur="1000"/>
                                        <p:tgtEl>
                                          <p:spTgt spid="1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6">
                                            <p:txEl>
                                              <p:pRg st="2" end="2"/>
                                            </p:txEl>
                                          </p:spTgt>
                                        </p:tgtEl>
                                        <p:attrNameLst>
                                          <p:attrName>style.visibility</p:attrName>
                                        </p:attrNameLst>
                                      </p:cBhvr>
                                      <p:to>
                                        <p:strVal val="visible"/>
                                      </p:to>
                                    </p:set>
                                    <p:animEffect transition="in" filter="fade">
                                      <p:cBhvr>
                                        <p:cTn id="24" dur="1000"/>
                                        <p:tgtEl>
                                          <p:spTgt spid="1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1000"/>
                                        <p:tgtEl>
                                          <p:spTgt spid="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
                                            <p:txEl>
                                              <p:pRg st="2" end="2"/>
                                            </p:txEl>
                                          </p:spTgt>
                                        </p:tgtEl>
                                        <p:attrNameLst>
                                          <p:attrName>style.visibility</p:attrName>
                                        </p:attrNameLst>
                                      </p:cBhvr>
                                      <p:to>
                                        <p:strVal val="visible"/>
                                      </p:to>
                                    </p:set>
                                    <p:animEffect transition="in" filter="fade">
                                      <p:cBhvr>
                                        <p:cTn id="34" dur="1000"/>
                                        <p:tgtEl>
                                          <p:spTgt spid="8">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
                                            <p:txEl>
                                              <p:pRg st="3" end="3"/>
                                            </p:txEl>
                                          </p:spTgt>
                                        </p:tgtEl>
                                        <p:attrNameLst>
                                          <p:attrName>style.visibility</p:attrName>
                                        </p:attrNameLst>
                                      </p:cBhvr>
                                      <p:to>
                                        <p:strVal val="visible"/>
                                      </p:to>
                                    </p:set>
                                    <p:animEffect transition="in" filter="fade">
                                      <p:cBhvr>
                                        <p:cTn id="39" dur="1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lour Block">
            <a:extLst>
              <a:ext uri="{FF2B5EF4-FFF2-40B4-BE49-F238E27FC236}">
                <a16:creationId xmlns:a16="http://schemas.microsoft.com/office/drawing/2014/main" id="{39D11D1B-E15D-4D8A-B925-D960C7FC3D3C}"/>
              </a:ext>
            </a:extLst>
          </p:cNvPr>
          <p:cNvSpPr/>
          <p:nvPr/>
        </p:nvSpPr>
        <p:spPr>
          <a:xfrm>
            <a:off x="442142" y="3326134"/>
            <a:ext cx="8259714" cy="1688051"/>
          </a:xfrm>
          <a:prstGeom prst="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755650" y="765175"/>
            <a:ext cx="7632699" cy="584775"/>
          </a:xfrm>
          <a:prstGeom prst="rect">
            <a:avLst/>
          </a:prstGeom>
        </p:spPr>
        <p:txBody>
          <a:bodyPr wrap="square">
            <a:spAutoFit/>
          </a:bodyPr>
          <a:lstStyle/>
          <a:p>
            <a:pPr algn="ctr"/>
            <a:r>
              <a:rPr lang="en-GB" sz="3200" b="1" dirty="0">
                <a:latin typeface="+mj-lt"/>
              </a:rPr>
              <a:t>Journey across Antarctica</a:t>
            </a:r>
          </a:p>
        </p:txBody>
      </p:sp>
      <p:grpSp>
        <p:nvGrpSpPr>
          <p:cNvPr id="18" name="ICONS"/>
          <p:cNvGrpSpPr/>
          <p:nvPr/>
        </p:nvGrpSpPr>
        <p:grpSpPr>
          <a:xfrm>
            <a:off x="7480751" y="621486"/>
            <a:ext cx="1238498" cy="864000"/>
            <a:chOff x="7480751" y="621486"/>
            <a:chExt cx="1238498" cy="864000"/>
          </a:xfrm>
        </p:grpSpPr>
        <p:pic>
          <p:nvPicPr>
            <p:cNvPr id="24" name="Assessment" hidden="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22" name="Mental and Oral Starter" hidden="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8200" y="621686"/>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Group Work"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9" name="Talking Partners"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7" name="Pairs" hidden="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5" name="Individual Work" hidden="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4" name="Whole Clas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80751" y="621486"/>
              <a:ext cx="1238498" cy="864000"/>
            </a:xfrm>
            <a:prstGeom prst="rect">
              <a:avLst/>
            </a:prstGeom>
          </p:spPr>
        </p:pic>
      </p:grpSp>
      <p:sp>
        <p:nvSpPr>
          <p:cNvPr id="21" name="TextBox 20">
            <a:extLst>
              <a:ext uri="{FF2B5EF4-FFF2-40B4-BE49-F238E27FC236}">
                <a16:creationId xmlns:a16="http://schemas.microsoft.com/office/drawing/2014/main" id="{7871F9C2-23E0-47E5-BC9D-872332745A91}"/>
              </a:ext>
            </a:extLst>
          </p:cNvPr>
          <p:cNvSpPr txBox="1"/>
          <p:nvPr/>
        </p:nvSpPr>
        <p:spPr>
          <a:xfrm>
            <a:off x="755650" y="1589419"/>
            <a:ext cx="7725741" cy="615553"/>
          </a:xfrm>
          <a:prstGeom prst="rect">
            <a:avLst/>
          </a:prstGeom>
          <a:noFill/>
        </p:spPr>
        <p:txBody>
          <a:bodyPr wrap="square">
            <a:spAutoFit/>
          </a:bodyPr>
          <a:lstStyle/>
          <a:p>
            <a:pPr algn="ctr"/>
            <a:r>
              <a:rPr lang="en-GB" sz="1700" b="1" dirty="0"/>
              <a:t>How do you think Matthew Henson and his team found their way and checked their location on their various explorations?</a:t>
            </a:r>
          </a:p>
        </p:txBody>
      </p:sp>
      <p:pic>
        <p:nvPicPr>
          <p:cNvPr id="7" name="Picture 6">
            <a:extLst>
              <a:ext uri="{FF2B5EF4-FFF2-40B4-BE49-F238E27FC236}">
                <a16:creationId xmlns:a16="http://schemas.microsoft.com/office/drawing/2014/main" id="{14D52F88-5834-405D-AFA7-CB9EA4714BB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13508" y="3356030"/>
            <a:ext cx="1815345" cy="1630517"/>
          </a:xfrm>
          <a:prstGeom prst="rect">
            <a:avLst/>
          </a:prstGeom>
        </p:spPr>
      </p:pic>
      <p:sp>
        <p:nvSpPr>
          <p:cNvPr id="23" name="TextBox 22">
            <a:extLst>
              <a:ext uri="{FF2B5EF4-FFF2-40B4-BE49-F238E27FC236}">
                <a16:creationId xmlns:a16="http://schemas.microsoft.com/office/drawing/2014/main" id="{9BBA63EC-440C-4252-B75F-B7998AD6C9A5}"/>
              </a:ext>
            </a:extLst>
          </p:cNvPr>
          <p:cNvSpPr txBox="1"/>
          <p:nvPr/>
        </p:nvSpPr>
        <p:spPr>
          <a:xfrm>
            <a:off x="709130" y="2291484"/>
            <a:ext cx="7725741" cy="877163"/>
          </a:xfrm>
          <a:prstGeom prst="rect">
            <a:avLst/>
          </a:prstGeom>
          <a:noFill/>
        </p:spPr>
        <p:txBody>
          <a:bodyPr wrap="square">
            <a:spAutoFit/>
          </a:bodyPr>
          <a:lstStyle/>
          <a:p>
            <a:r>
              <a:rPr lang="en-GB" sz="1700" dirty="0"/>
              <a:t>They would have used a map and a compass on some explorations. They also used a measuring instrument called a sextant. This allows people to use the sun, the moon or stars to help take measurements to work out where they are.</a:t>
            </a:r>
          </a:p>
        </p:txBody>
      </p:sp>
      <p:sp>
        <p:nvSpPr>
          <p:cNvPr id="26" name="Quizzy Question Box">
            <a:extLst>
              <a:ext uri="{FF2B5EF4-FFF2-40B4-BE49-F238E27FC236}">
                <a16:creationId xmlns:a16="http://schemas.microsoft.com/office/drawing/2014/main" id="{B88AB447-2290-437C-A613-08BB202FC559}"/>
              </a:ext>
            </a:extLst>
          </p:cNvPr>
          <p:cNvSpPr/>
          <p:nvPr/>
        </p:nvSpPr>
        <p:spPr>
          <a:xfrm>
            <a:off x="676137" y="5202546"/>
            <a:ext cx="7805254" cy="1020716"/>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0000"/>
                </a:solidFill>
              </a:rPr>
              <a:t>If you went on an exploration, would you rather have</a:t>
            </a:r>
          </a:p>
          <a:p>
            <a:pPr algn="ctr"/>
            <a:r>
              <a:rPr lang="en-GB" dirty="0">
                <a:solidFill>
                  <a:srgbClr val="000000"/>
                </a:solidFill>
              </a:rPr>
              <a:t>Felicity Aston's or Matthew Henson's equipment?</a:t>
            </a:r>
          </a:p>
          <a:p>
            <a:pPr algn="ctr"/>
            <a:r>
              <a:rPr lang="en-GB" dirty="0">
                <a:solidFill>
                  <a:srgbClr val="000000"/>
                </a:solidFill>
              </a:rPr>
              <a:t>Can you explain why?</a:t>
            </a:r>
            <a:endParaRPr lang="en-GB" dirty="0">
              <a:solidFill>
                <a:schemeClr val="tx1"/>
              </a:solidFill>
            </a:endParaRPr>
          </a:p>
        </p:txBody>
      </p:sp>
      <p:pic>
        <p:nvPicPr>
          <p:cNvPr id="27" name="Quizzy Icon">
            <a:extLst>
              <a:ext uri="{FF2B5EF4-FFF2-40B4-BE49-F238E27FC236}">
                <a16:creationId xmlns:a16="http://schemas.microsoft.com/office/drawing/2014/main" id="{FE58622C-670A-4B86-828B-20AFCFF29D5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17960" y="5407457"/>
            <a:ext cx="610893" cy="610893"/>
          </a:xfrm>
          <a:prstGeom prst="rect">
            <a:avLst/>
          </a:prstGeom>
        </p:spPr>
      </p:pic>
      <p:sp>
        <p:nvSpPr>
          <p:cNvPr id="28" name="Quizzy Cross">
            <a:extLst>
              <a:ext uri="{FF2B5EF4-FFF2-40B4-BE49-F238E27FC236}">
                <a16:creationId xmlns:a16="http://schemas.microsoft.com/office/drawing/2014/main" id="{2BCF89BD-8633-405D-AA69-4F1E45FBD78B}"/>
              </a:ext>
            </a:extLst>
          </p:cNvPr>
          <p:cNvSpPr/>
          <p:nvPr/>
        </p:nvSpPr>
        <p:spPr bwMode="auto">
          <a:xfrm flipH="1">
            <a:off x="676137" y="5202546"/>
            <a:ext cx="314325" cy="253750"/>
          </a:xfrm>
          <a:prstGeom prst="round1Rect">
            <a:avLst>
              <a:gd name="adj" fmla="val 4899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t>X</a:t>
            </a:r>
          </a:p>
        </p:txBody>
      </p:sp>
      <p:pic>
        <p:nvPicPr>
          <p:cNvPr id="4" name="Picture 3">
            <a:extLst>
              <a:ext uri="{FF2B5EF4-FFF2-40B4-BE49-F238E27FC236}">
                <a16:creationId xmlns:a16="http://schemas.microsoft.com/office/drawing/2014/main" id="{36D35AF2-AE93-478D-B1EB-9B3E4611527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61877" y="3583255"/>
            <a:ext cx="1987826" cy="1176067"/>
          </a:xfrm>
          <a:prstGeom prst="rect">
            <a:avLst/>
          </a:prstGeom>
        </p:spPr>
      </p:pic>
      <p:pic>
        <p:nvPicPr>
          <p:cNvPr id="29" name="Picture 28">
            <a:extLst>
              <a:ext uri="{FF2B5EF4-FFF2-40B4-BE49-F238E27FC236}">
                <a16:creationId xmlns:a16="http://schemas.microsoft.com/office/drawing/2014/main" id="{6C7D4CFF-2112-410A-9CA5-CBCE33B0AAD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26041" y="3391891"/>
            <a:ext cx="1172032" cy="1517568"/>
          </a:xfrm>
          <a:prstGeom prst="rect">
            <a:avLst/>
          </a:prstGeom>
        </p:spPr>
      </p:pic>
    </p:spTree>
    <p:extLst>
      <p:ext uri="{BB962C8B-B14F-4D97-AF65-F5344CB8AC3E}">
        <p14:creationId xmlns:p14="http://schemas.microsoft.com/office/powerpoint/2010/main" val="95345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10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27"/>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childTnLst>
                                </p:cTn>
                              </p:par>
                            </p:childTnLst>
                          </p:cTn>
                        </p:par>
                      </p:childTnLst>
                    </p:cTn>
                  </p:par>
                </p:childTnLst>
              </p:cTn>
              <p:nextCondLst>
                <p:cond evt="onClick" delay="0">
                  <p:tgtEl>
                    <p:spTgt spid="27"/>
                  </p:tgtEl>
                </p:cond>
              </p:nextCondLst>
            </p:seq>
            <p:seq concurrent="1" nextAc="seek">
              <p:cTn id="36" restart="whenNotActive" fill="hold" evtFilter="cancelBubble" nodeType="interactiveSeq">
                <p:stCondLst>
                  <p:cond evt="onClick" delay="0">
                    <p:tgtEl>
                      <p:spTgt spid="28"/>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1000"/>
                                        <p:tgtEl>
                                          <p:spTgt spid="26"/>
                                        </p:tgtEl>
                                      </p:cBhvr>
                                    </p:animEffect>
                                    <p:set>
                                      <p:cBhvr>
                                        <p:cTn id="41" dur="1" fill="hold">
                                          <p:stCondLst>
                                            <p:cond delay="999"/>
                                          </p:stCondLst>
                                        </p:cTn>
                                        <p:tgtEl>
                                          <p:spTgt spid="26"/>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1000"/>
                                        <p:tgtEl>
                                          <p:spTgt spid="28"/>
                                        </p:tgtEl>
                                      </p:cBhvr>
                                    </p:animEffect>
                                    <p:set>
                                      <p:cBhvr>
                                        <p:cTn id="44" dur="1" fill="hold">
                                          <p:stCondLst>
                                            <p:cond delay="9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25" grpId="0" animBg="1"/>
      <p:bldP spid="23" grpId="0"/>
      <p:bldP spid="26" grpId="0" animBg="1"/>
      <p:bldP spid="26" grpId="1" animBg="1"/>
      <p:bldP spid="28" grpId="0" animBg="1"/>
      <p:bldP spid="2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lour Block">
            <a:extLst>
              <a:ext uri="{FF2B5EF4-FFF2-40B4-BE49-F238E27FC236}">
                <a16:creationId xmlns:a16="http://schemas.microsoft.com/office/drawing/2014/main" id="{2BC868B9-EC6D-4546-9051-5C016A32A796}"/>
              </a:ext>
            </a:extLst>
          </p:cNvPr>
          <p:cNvSpPr/>
          <p:nvPr/>
        </p:nvSpPr>
        <p:spPr>
          <a:xfrm>
            <a:off x="442142" y="2137024"/>
            <a:ext cx="8259714" cy="1100325"/>
          </a:xfrm>
          <a:prstGeom prst="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798164" y="2271688"/>
            <a:ext cx="3547670" cy="830997"/>
          </a:xfrm>
          <a:prstGeom prst="rect">
            <a:avLst/>
          </a:prstGeom>
        </p:spPr>
        <p:txBody>
          <a:bodyPr wrap="square" lIns="0" tIns="0" rIns="0" bIns="0">
            <a:spAutoFit/>
          </a:bodyPr>
          <a:lstStyle/>
          <a:p>
            <a:pPr algn="ctr"/>
            <a:r>
              <a:rPr lang="en-GB" b="1" dirty="0">
                <a:solidFill>
                  <a:schemeClr val="bg1"/>
                </a:solidFill>
              </a:rPr>
              <a:t>Did you find some things that were similar and some that were different about the explorations?</a:t>
            </a:r>
          </a:p>
        </p:txBody>
      </p:sp>
      <p:sp>
        <p:nvSpPr>
          <p:cNvPr id="12" name="Rectangle 11"/>
          <p:cNvSpPr/>
          <p:nvPr/>
        </p:nvSpPr>
        <p:spPr>
          <a:xfrm>
            <a:off x="755650" y="765175"/>
            <a:ext cx="7632699" cy="1077218"/>
          </a:xfrm>
          <a:prstGeom prst="rect">
            <a:avLst/>
          </a:prstGeom>
        </p:spPr>
        <p:txBody>
          <a:bodyPr wrap="square">
            <a:spAutoFit/>
          </a:bodyPr>
          <a:lstStyle/>
          <a:p>
            <a:pPr algn="ctr"/>
            <a:r>
              <a:rPr lang="en-GB" sz="3200" b="1" dirty="0">
                <a:latin typeface="+mj-lt"/>
              </a:rPr>
              <a:t>Comparing Polar Exploration</a:t>
            </a:r>
          </a:p>
          <a:p>
            <a:pPr algn="ctr"/>
            <a:r>
              <a:rPr lang="en-GB" sz="3200" b="1" dirty="0">
                <a:latin typeface="+mj-lt"/>
              </a:rPr>
              <a:t>Then and Now</a:t>
            </a:r>
          </a:p>
        </p:txBody>
      </p:sp>
      <p:grpSp>
        <p:nvGrpSpPr>
          <p:cNvPr id="18" name="ICONS"/>
          <p:cNvGrpSpPr/>
          <p:nvPr/>
        </p:nvGrpSpPr>
        <p:grpSpPr>
          <a:xfrm>
            <a:off x="7480751" y="621486"/>
            <a:ext cx="1238498" cy="864000"/>
            <a:chOff x="7480751" y="621486"/>
            <a:chExt cx="1238498" cy="864000"/>
          </a:xfrm>
        </p:grpSpPr>
        <p:pic>
          <p:nvPicPr>
            <p:cNvPr id="24" name="Assessment" hidden="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22" name="Mental and Oral Starter" hidden="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8200" y="621686"/>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Group Work"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9" name="Talking Partners"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7" name="Pairs" hidden="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5" name="Individual Work" hidden="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4" name="Whole Clas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80751" y="621486"/>
              <a:ext cx="1238498" cy="864000"/>
            </a:xfrm>
            <a:prstGeom prst="rect">
              <a:avLst/>
            </a:prstGeom>
          </p:spPr>
        </p:pic>
      </p:grpSp>
      <p:pic>
        <p:nvPicPr>
          <p:cNvPr id="4" name="Picture 3">
            <a:extLst>
              <a:ext uri="{FF2B5EF4-FFF2-40B4-BE49-F238E27FC236}">
                <a16:creationId xmlns:a16="http://schemas.microsoft.com/office/drawing/2014/main" id="{1C177907-2948-406D-B28A-723A414AA52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6049" y="1780117"/>
            <a:ext cx="2060812" cy="1457232"/>
          </a:xfrm>
          <a:prstGeom prst="rect">
            <a:avLst/>
          </a:prstGeom>
        </p:spPr>
      </p:pic>
      <p:pic>
        <p:nvPicPr>
          <p:cNvPr id="6" name="Picture 5">
            <a:extLst>
              <a:ext uri="{FF2B5EF4-FFF2-40B4-BE49-F238E27FC236}">
                <a16:creationId xmlns:a16="http://schemas.microsoft.com/office/drawing/2014/main" id="{45AEDA2E-A868-4C00-8D68-8D009B05BAA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50345" y="1780117"/>
            <a:ext cx="2060812" cy="1457232"/>
          </a:xfrm>
          <a:prstGeom prst="rect">
            <a:avLst/>
          </a:prstGeom>
        </p:spPr>
      </p:pic>
      <p:sp>
        <p:nvSpPr>
          <p:cNvPr id="21" name="TextBox 20">
            <a:extLst>
              <a:ext uri="{FF2B5EF4-FFF2-40B4-BE49-F238E27FC236}">
                <a16:creationId xmlns:a16="http://schemas.microsoft.com/office/drawing/2014/main" id="{F1AC784C-6BF9-424D-9388-48A26A0B109C}"/>
              </a:ext>
            </a:extLst>
          </p:cNvPr>
          <p:cNvSpPr txBox="1"/>
          <p:nvPr/>
        </p:nvSpPr>
        <p:spPr>
          <a:xfrm>
            <a:off x="745577" y="3476667"/>
            <a:ext cx="7652844" cy="1754326"/>
          </a:xfrm>
          <a:prstGeom prst="rect">
            <a:avLst/>
          </a:prstGeom>
          <a:noFill/>
        </p:spPr>
        <p:txBody>
          <a:bodyPr wrap="square">
            <a:spAutoFit/>
          </a:bodyPr>
          <a:lstStyle/>
          <a:p>
            <a:pPr algn="ctr"/>
            <a:r>
              <a:rPr lang="en-GB" b="1" dirty="0"/>
              <a:t>Did You Know...?</a:t>
            </a:r>
          </a:p>
          <a:p>
            <a:pPr algn="ctr"/>
            <a:endParaRPr lang="en-GB" dirty="0"/>
          </a:p>
          <a:p>
            <a:pPr algn="ctr"/>
            <a:r>
              <a:rPr lang="en-GB" dirty="0"/>
              <a:t>Matthew Henson and Robert Peary made igloos to sleep in on their exploration to the North Pole but some explorers living at the same time used tents to sleep in. Matthew and Robert learned a lot of techniques from the Inuit which is why they used igloos.</a:t>
            </a:r>
          </a:p>
        </p:txBody>
      </p:sp>
      <p:sp>
        <p:nvSpPr>
          <p:cNvPr id="27" name="Quizzy Question Box">
            <a:extLst>
              <a:ext uri="{FF2B5EF4-FFF2-40B4-BE49-F238E27FC236}">
                <a16:creationId xmlns:a16="http://schemas.microsoft.com/office/drawing/2014/main" id="{CC26B72B-8FCF-4AC0-BBCF-83171275997B}"/>
              </a:ext>
            </a:extLst>
          </p:cNvPr>
          <p:cNvSpPr/>
          <p:nvPr/>
        </p:nvSpPr>
        <p:spPr>
          <a:xfrm>
            <a:off x="682625" y="5380084"/>
            <a:ext cx="7805254" cy="71492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0000"/>
                </a:solidFill>
              </a:rPr>
              <a:t>Can you tell your partner one thing that was the same and</a:t>
            </a:r>
          </a:p>
          <a:p>
            <a:pPr algn="ctr"/>
            <a:r>
              <a:rPr lang="en-GB" dirty="0">
                <a:solidFill>
                  <a:srgbClr val="000000"/>
                </a:solidFill>
              </a:rPr>
              <a:t>one thing that was different about these two explorations? </a:t>
            </a:r>
            <a:endParaRPr lang="en-GB" dirty="0">
              <a:solidFill>
                <a:schemeClr val="tx1"/>
              </a:solidFill>
            </a:endParaRPr>
          </a:p>
        </p:txBody>
      </p:sp>
      <p:pic>
        <p:nvPicPr>
          <p:cNvPr id="28" name="Quizzy Icon">
            <a:extLst>
              <a:ext uri="{FF2B5EF4-FFF2-40B4-BE49-F238E27FC236}">
                <a16:creationId xmlns:a16="http://schemas.microsoft.com/office/drawing/2014/main" id="{39E53BC7-BBDD-41D1-A774-A500728C47E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78916" y="5427265"/>
            <a:ext cx="610893" cy="610893"/>
          </a:xfrm>
          <a:prstGeom prst="rect">
            <a:avLst/>
          </a:prstGeom>
        </p:spPr>
      </p:pic>
      <p:sp>
        <p:nvSpPr>
          <p:cNvPr id="29" name="Quizzy Cross">
            <a:extLst>
              <a:ext uri="{FF2B5EF4-FFF2-40B4-BE49-F238E27FC236}">
                <a16:creationId xmlns:a16="http://schemas.microsoft.com/office/drawing/2014/main" id="{D39CE4CB-4120-4A6C-81EB-7711BBD99E19}"/>
              </a:ext>
            </a:extLst>
          </p:cNvPr>
          <p:cNvSpPr/>
          <p:nvPr/>
        </p:nvSpPr>
        <p:spPr bwMode="auto">
          <a:xfrm flipH="1">
            <a:off x="682625" y="5380084"/>
            <a:ext cx="314325" cy="253750"/>
          </a:xfrm>
          <a:prstGeom prst="round1Rect">
            <a:avLst>
              <a:gd name="adj" fmla="val 4899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t>X</a:t>
            </a:r>
          </a:p>
        </p:txBody>
      </p:sp>
    </p:spTree>
    <p:extLst>
      <p:ext uri="{BB962C8B-B14F-4D97-AF65-F5344CB8AC3E}">
        <p14:creationId xmlns:p14="http://schemas.microsoft.com/office/powerpoint/2010/main" val="70898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1000"/>
                                        <p:tgtEl>
                                          <p:spTgt spid="21">
                                            <p:txEl>
                                              <p:pRg st="0" end="0"/>
                                            </p:txEl>
                                          </p:spTgt>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21">
                                            <p:txEl>
                                              <p:pRg st="2" end="2"/>
                                            </p:txEl>
                                          </p:spTgt>
                                        </p:tgtEl>
                                        <p:attrNameLst>
                                          <p:attrName>style.visibility</p:attrName>
                                        </p:attrNameLst>
                                      </p:cBhvr>
                                      <p:to>
                                        <p:strVal val="visible"/>
                                      </p:to>
                                    </p:set>
                                    <p:animEffect transition="in" filter="fade">
                                      <p:cBhvr>
                                        <p:cTn id="27" dur="1000"/>
                                        <p:tgtEl>
                                          <p:spTgt spid="2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28"/>
                    </p:tgtEl>
                  </p:cond>
                </p:stCondLst>
                <p:endSync evt="end" delay="0">
                  <p:rtn val="all"/>
                </p:endSync>
                <p:childTnLst>
                  <p:par>
                    <p:cTn id="34" fill="hold">
                      <p:stCondLst>
                        <p:cond delay="0"/>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1000"/>
                                        <p:tgtEl>
                                          <p:spTgt spid="2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childTnLst>
                                </p:cTn>
                              </p:par>
                            </p:childTnLst>
                          </p:cTn>
                        </p:par>
                      </p:childTnLst>
                    </p:cTn>
                  </p:par>
                </p:childTnLst>
              </p:cTn>
              <p:nextCondLst>
                <p:cond evt="onClick" delay="0">
                  <p:tgtEl>
                    <p:spTgt spid="28"/>
                  </p:tgtEl>
                </p:cond>
              </p:nextCondLst>
            </p:seq>
            <p:seq concurrent="1" nextAc="seek">
              <p:cTn id="42" restart="whenNotActive" fill="hold" evtFilter="cancelBubble" nodeType="interactiveSeq">
                <p:stCondLst>
                  <p:cond evt="onClick" delay="0">
                    <p:tgtEl>
                      <p:spTgt spid="29"/>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1000"/>
                                        <p:tgtEl>
                                          <p:spTgt spid="27"/>
                                        </p:tgtEl>
                                      </p:cBhvr>
                                    </p:animEffect>
                                    <p:set>
                                      <p:cBhvr>
                                        <p:cTn id="47" dur="1" fill="hold">
                                          <p:stCondLst>
                                            <p:cond delay="999"/>
                                          </p:stCondLst>
                                        </p:cTn>
                                        <p:tgtEl>
                                          <p:spTgt spid="27"/>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1000"/>
                                        <p:tgtEl>
                                          <p:spTgt spid="29"/>
                                        </p:tgtEl>
                                      </p:cBhvr>
                                    </p:animEffect>
                                    <p:set>
                                      <p:cBhvr>
                                        <p:cTn id="50" dur="1" fill="hold">
                                          <p:stCondLst>
                                            <p:cond delay="9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13" grpId="0" animBg="1"/>
      <p:bldP spid="8" grpId="0"/>
      <p:bldP spid="27" grpId="0" animBg="1"/>
      <p:bldP spid="27" grpId="1" animBg="1"/>
      <p:bldP spid="29" grpId="0" animBg="1"/>
      <p:bldP spid="29"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lour Block">
            <a:extLst>
              <a:ext uri="{FF2B5EF4-FFF2-40B4-BE49-F238E27FC236}">
                <a16:creationId xmlns:a16="http://schemas.microsoft.com/office/drawing/2014/main" id="{C77223E8-0F1B-4228-B64A-796CDBE93AA7}"/>
              </a:ext>
            </a:extLst>
          </p:cNvPr>
          <p:cNvSpPr/>
          <p:nvPr/>
        </p:nvSpPr>
        <p:spPr>
          <a:xfrm>
            <a:off x="442142" y="2917944"/>
            <a:ext cx="8259714" cy="1901782"/>
          </a:xfrm>
          <a:prstGeom prst="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947669" y="5031952"/>
            <a:ext cx="7248663" cy="1107996"/>
          </a:xfrm>
          <a:prstGeom prst="rect">
            <a:avLst/>
          </a:prstGeom>
        </p:spPr>
        <p:txBody>
          <a:bodyPr wrap="square" lIns="0" tIns="0" rIns="0" bIns="0">
            <a:spAutoFit/>
          </a:bodyPr>
          <a:lstStyle/>
          <a:p>
            <a:r>
              <a:rPr lang="en-GB" dirty="0"/>
              <a:t>She was also awarded a Polar Medal.</a:t>
            </a:r>
          </a:p>
          <a:p>
            <a:endParaRPr lang="en-GB" dirty="0"/>
          </a:p>
          <a:p>
            <a:r>
              <a:rPr lang="en-GB" dirty="0"/>
              <a:t>Not many people get a Polar Medal. They are given to explorers and scientists who have achieved great things in very difficult conditions.</a:t>
            </a:r>
          </a:p>
        </p:txBody>
      </p:sp>
      <p:sp>
        <p:nvSpPr>
          <p:cNvPr id="12" name="Rectangle 11"/>
          <p:cNvSpPr/>
          <p:nvPr/>
        </p:nvSpPr>
        <p:spPr>
          <a:xfrm>
            <a:off x="755650" y="765175"/>
            <a:ext cx="7632699" cy="1077218"/>
          </a:xfrm>
          <a:prstGeom prst="rect">
            <a:avLst/>
          </a:prstGeom>
        </p:spPr>
        <p:txBody>
          <a:bodyPr wrap="square">
            <a:spAutoFit/>
          </a:bodyPr>
          <a:lstStyle/>
          <a:p>
            <a:pPr algn="ctr"/>
            <a:r>
              <a:rPr lang="en-GB" sz="3200" b="1" dirty="0">
                <a:latin typeface="+mj-lt"/>
              </a:rPr>
              <a:t>Celebrating Felicity Aston’s Achievements</a:t>
            </a:r>
          </a:p>
        </p:txBody>
      </p:sp>
      <p:grpSp>
        <p:nvGrpSpPr>
          <p:cNvPr id="18" name="ICONS"/>
          <p:cNvGrpSpPr/>
          <p:nvPr/>
        </p:nvGrpSpPr>
        <p:grpSpPr>
          <a:xfrm>
            <a:off x="7480751" y="621486"/>
            <a:ext cx="1238498" cy="864000"/>
            <a:chOff x="7480751" y="621486"/>
            <a:chExt cx="1238498" cy="864000"/>
          </a:xfrm>
        </p:grpSpPr>
        <p:pic>
          <p:nvPicPr>
            <p:cNvPr id="24" name="Assessment" hidden="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22" name="Mental and Oral Starter" hidden="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8200" y="621686"/>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Group Work"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9" name="Talking Partners"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7" name="Pairs" hidden="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5" name="Individual Work" hidden="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4" name="Whole Clas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80751" y="621486"/>
              <a:ext cx="1238498" cy="864000"/>
            </a:xfrm>
            <a:prstGeom prst="rect">
              <a:avLst/>
            </a:prstGeom>
          </p:spPr>
        </p:pic>
      </p:grpSp>
      <p:pic>
        <p:nvPicPr>
          <p:cNvPr id="21" name="Picture 20">
            <a:extLst>
              <a:ext uri="{FF2B5EF4-FFF2-40B4-BE49-F238E27FC236}">
                <a16:creationId xmlns:a16="http://schemas.microsoft.com/office/drawing/2014/main" id="{BA62D6BB-BF94-4D0B-8D80-7D20855DB10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19614"/>
          <a:stretch/>
        </p:blipFill>
        <p:spPr>
          <a:xfrm>
            <a:off x="532924" y="1763444"/>
            <a:ext cx="3827445" cy="3056281"/>
          </a:xfrm>
          <a:prstGeom prst="rect">
            <a:avLst/>
          </a:prstGeom>
        </p:spPr>
      </p:pic>
      <p:sp>
        <p:nvSpPr>
          <p:cNvPr id="23" name="TextBox 22">
            <a:extLst>
              <a:ext uri="{FF2B5EF4-FFF2-40B4-BE49-F238E27FC236}">
                <a16:creationId xmlns:a16="http://schemas.microsoft.com/office/drawing/2014/main" id="{24D50566-333E-4704-B628-CD20B198B8A4}"/>
              </a:ext>
            </a:extLst>
          </p:cNvPr>
          <p:cNvSpPr txBox="1"/>
          <p:nvPr/>
        </p:nvSpPr>
        <p:spPr>
          <a:xfrm>
            <a:off x="4560903" y="3130171"/>
            <a:ext cx="3827446" cy="1477328"/>
          </a:xfrm>
          <a:prstGeom prst="rect">
            <a:avLst/>
          </a:prstGeom>
          <a:noFill/>
        </p:spPr>
        <p:txBody>
          <a:bodyPr wrap="square">
            <a:spAutoFit/>
          </a:bodyPr>
          <a:lstStyle/>
          <a:p>
            <a:r>
              <a:rPr lang="en-GB" b="1" dirty="0">
                <a:solidFill>
                  <a:schemeClr val="bg1"/>
                </a:solidFill>
              </a:rPr>
              <a:t>As well as being in the Guinness World Records, Felicity Aston was also appointed an MBE (Member of the Order of the British Empire) for services to polar exploration.</a:t>
            </a:r>
          </a:p>
        </p:txBody>
      </p:sp>
    </p:spTree>
    <p:extLst>
      <p:ext uri="{BB962C8B-B14F-4D97-AF65-F5344CB8AC3E}">
        <p14:creationId xmlns:p14="http://schemas.microsoft.com/office/powerpoint/2010/main" val="409497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fade">
                                      <p:cBhvr>
                                        <p:cTn id="26"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lour Block">
            <a:extLst>
              <a:ext uri="{FF2B5EF4-FFF2-40B4-BE49-F238E27FC236}">
                <a16:creationId xmlns:a16="http://schemas.microsoft.com/office/drawing/2014/main" id="{96AB34D5-0097-413D-815A-52A4883D359D}"/>
              </a:ext>
            </a:extLst>
          </p:cNvPr>
          <p:cNvSpPr/>
          <p:nvPr/>
        </p:nvSpPr>
        <p:spPr>
          <a:xfrm>
            <a:off x="442142" y="3454284"/>
            <a:ext cx="8259714" cy="1207308"/>
          </a:xfrm>
          <a:prstGeom prst="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olour Block">
            <a:extLst>
              <a:ext uri="{FF2B5EF4-FFF2-40B4-BE49-F238E27FC236}">
                <a16:creationId xmlns:a16="http://schemas.microsoft.com/office/drawing/2014/main" id="{4724BC7E-4CB1-4D17-A5DC-7913005601BC}"/>
              </a:ext>
            </a:extLst>
          </p:cNvPr>
          <p:cNvSpPr/>
          <p:nvPr/>
        </p:nvSpPr>
        <p:spPr>
          <a:xfrm>
            <a:off x="442142" y="1881811"/>
            <a:ext cx="8259714" cy="1362524"/>
          </a:xfrm>
          <a:prstGeom prst="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99C74A1E-ABFB-4326-AEAD-48F74D2A2D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1516"/>
          <a:stretch/>
        </p:blipFill>
        <p:spPr>
          <a:xfrm>
            <a:off x="6411939" y="1776783"/>
            <a:ext cx="2624300" cy="1467551"/>
          </a:xfrm>
          <a:prstGeom prst="rect">
            <a:avLst/>
          </a:prstGeom>
        </p:spPr>
      </p:pic>
      <p:pic>
        <p:nvPicPr>
          <p:cNvPr id="21" name="Picture 20">
            <a:extLst>
              <a:ext uri="{FF2B5EF4-FFF2-40B4-BE49-F238E27FC236}">
                <a16:creationId xmlns:a16="http://schemas.microsoft.com/office/drawing/2014/main" id="{A21FB611-E6C8-4138-B6B7-F09BB1B0129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9614"/>
          <a:stretch/>
        </p:blipFill>
        <p:spPr>
          <a:xfrm>
            <a:off x="481900" y="1881811"/>
            <a:ext cx="1706316" cy="1362523"/>
          </a:xfrm>
          <a:prstGeom prst="rect">
            <a:avLst/>
          </a:prstGeom>
        </p:spPr>
      </p:pic>
      <p:sp>
        <p:nvSpPr>
          <p:cNvPr id="8" name="Rectangle 7"/>
          <p:cNvSpPr/>
          <p:nvPr/>
        </p:nvSpPr>
        <p:spPr>
          <a:xfrm>
            <a:off x="755650" y="4811574"/>
            <a:ext cx="7632700" cy="1384995"/>
          </a:xfrm>
          <a:prstGeom prst="rect">
            <a:avLst/>
          </a:prstGeom>
        </p:spPr>
        <p:txBody>
          <a:bodyPr wrap="square" lIns="0" tIns="0" rIns="0" bIns="0">
            <a:spAutoFit/>
          </a:bodyPr>
          <a:lstStyle/>
          <a:p>
            <a:pPr algn="ctr"/>
            <a:r>
              <a:rPr lang="en-GB" dirty="0"/>
              <a:t>You may have also answered that Felicity Aston would have been less likely to go on this exploration over a hundred years ago because she is female.</a:t>
            </a:r>
          </a:p>
          <a:p>
            <a:pPr algn="ctr"/>
            <a:endParaRPr lang="en-GB" dirty="0"/>
          </a:p>
          <a:p>
            <a:pPr algn="ctr"/>
            <a:r>
              <a:rPr lang="en-GB" dirty="0"/>
              <a:t>In the past, there was more sexism than there is today. </a:t>
            </a:r>
          </a:p>
        </p:txBody>
      </p:sp>
      <p:sp>
        <p:nvSpPr>
          <p:cNvPr id="12" name="Rectangle 11"/>
          <p:cNvSpPr/>
          <p:nvPr/>
        </p:nvSpPr>
        <p:spPr>
          <a:xfrm>
            <a:off x="755650" y="765175"/>
            <a:ext cx="7632699" cy="1077218"/>
          </a:xfrm>
          <a:prstGeom prst="rect">
            <a:avLst/>
          </a:prstGeom>
        </p:spPr>
        <p:txBody>
          <a:bodyPr wrap="square">
            <a:spAutoFit/>
          </a:bodyPr>
          <a:lstStyle/>
          <a:p>
            <a:pPr algn="ctr"/>
            <a:r>
              <a:rPr lang="en-GB" sz="3200" b="1" dirty="0">
                <a:latin typeface="+mj-lt"/>
              </a:rPr>
              <a:t>Celebrating Felicity Aston’s Achievements</a:t>
            </a:r>
          </a:p>
        </p:txBody>
      </p:sp>
      <p:grpSp>
        <p:nvGrpSpPr>
          <p:cNvPr id="18" name="ICONS"/>
          <p:cNvGrpSpPr/>
          <p:nvPr/>
        </p:nvGrpSpPr>
        <p:grpSpPr>
          <a:xfrm>
            <a:off x="7480751" y="621486"/>
            <a:ext cx="1238498" cy="864000"/>
            <a:chOff x="7480751" y="621486"/>
            <a:chExt cx="1238498" cy="864000"/>
          </a:xfrm>
        </p:grpSpPr>
        <p:pic>
          <p:nvPicPr>
            <p:cNvPr id="24" name="Assessment"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22" name="Mental and Oral Starter" hidden="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68200" y="621686"/>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Group Work" hidden="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9" name="Talking Partners" hidden="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7" name="Pairs" hidden="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5" name="Individual Work" hidden="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4" name="Whole Class"/>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80751" y="621486"/>
              <a:ext cx="1238498" cy="864000"/>
            </a:xfrm>
            <a:prstGeom prst="rect">
              <a:avLst/>
            </a:prstGeom>
          </p:spPr>
        </p:pic>
      </p:grpSp>
      <p:sp>
        <p:nvSpPr>
          <p:cNvPr id="23" name="TextBox 22">
            <a:extLst>
              <a:ext uri="{FF2B5EF4-FFF2-40B4-BE49-F238E27FC236}">
                <a16:creationId xmlns:a16="http://schemas.microsoft.com/office/drawing/2014/main" id="{70C431D8-78D2-4798-913D-151982B0281E}"/>
              </a:ext>
            </a:extLst>
          </p:cNvPr>
          <p:cNvSpPr txBox="1"/>
          <p:nvPr/>
        </p:nvSpPr>
        <p:spPr>
          <a:xfrm>
            <a:off x="2027582" y="1962909"/>
            <a:ext cx="4982818" cy="1200329"/>
          </a:xfrm>
          <a:prstGeom prst="rect">
            <a:avLst/>
          </a:prstGeom>
          <a:noFill/>
        </p:spPr>
        <p:txBody>
          <a:bodyPr wrap="square">
            <a:spAutoFit/>
          </a:bodyPr>
          <a:lstStyle/>
          <a:p>
            <a:pPr algn="ctr"/>
            <a:r>
              <a:rPr lang="en-GB" b="1" dirty="0">
                <a:solidFill>
                  <a:schemeClr val="bg1"/>
                </a:solidFill>
              </a:rPr>
              <a:t>If Felicity Aston had lived in the time that Matthew Henson lived, do you think she would have been able to ski across Antarctica on her own? Why do you think this?</a:t>
            </a:r>
          </a:p>
        </p:txBody>
      </p:sp>
      <p:pic>
        <p:nvPicPr>
          <p:cNvPr id="26" name="Picture 25">
            <a:extLst>
              <a:ext uri="{FF2B5EF4-FFF2-40B4-BE49-F238E27FC236}">
                <a16:creationId xmlns:a16="http://schemas.microsoft.com/office/drawing/2014/main" id="{CBD45255-7BF4-42F0-B88D-683316E5CF9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3078" y="3457687"/>
            <a:ext cx="1702558" cy="1203905"/>
          </a:xfrm>
          <a:prstGeom prst="rect">
            <a:avLst/>
          </a:prstGeom>
        </p:spPr>
      </p:pic>
      <p:sp>
        <p:nvSpPr>
          <p:cNvPr id="27" name="TextBox 26">
            <a:extLst>
              <a:ext uri="{FF2B5EF4-FFF2-40B4-BE49-F238E27FC236}">
                <a16:creationId xmlns:a16="http://schemas.microsoft.com/office/drawing/2014/main" id="{859E58D6-F5CE-4C57-988B-621FCBD5E68C}"/>
              </a:ext>
            </a:extLst>
          </p:cNvPr>
          <p:cNvSpPr txBox="1"/>
          <p:nvPr/>
        </p:nvSpPr>
        <p:spPr>
          <a:xfrm>
            <a:off x="2584174" y="3596273"/>
            <a:ext cx="5903497" cy="923330"/>
          </a:xfrm>
          <a:prstGeom prst="rect">
            <a:avLst/>
          </a:prstGeom>
          <a:noFill/>
        </p:spPr>
        <p:txBody>
          <a:bodyPr wrap="square">
            <a:spAutoFit/>
          </a:bodyPr>
          <a:lstStyle/>
          <a:p>
            <a:r>
              <a:rPr lang="en-GB" b="1" dirty="0">
                <a:solidFill>
                  <a:schemeClr val="bg1"/>
                </a:solidFill>
              </a:rPr>
              <a:t>You might have said that it would be too dangerous for someone to ski across Antarctica alone without the modern technology that Felicity used. </a:t>
            </a:r>
          </a:p>
        </p:txBody>
      </p:sp>
    </p:spTree>
    <p:extLst>
      <p:ext uri="{BB962C8B-B14F-4D97-AF65-F5344CB8AC3E}">
        <p14:creationId xmlns:p14="http://schemas.microsoft.com/office/powerpoint/2010/main" val="71899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1000"/>
                                        <p:tgtEl>
                                          <p:spTgt spid="25"/>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10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fade">
                                      <p:cBhvr>
                                        <p:cTn id="37"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3" grpId="0" animBg="1"/>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55650" y="2030776"/>
            <a:ext cx="7632700" cy="1661993"/>
          </a:xfrm>
          <a:prstGeom prst="rect">
            <a:avLst/>
          </a:prstGeom>
        </p:spPr>
        <p:txBody>
          <a:bodyPr wrap="square" lIns="0" tIns="0" rIns="0" bIns="0">
            <a:spAutoFit/>
          </a:bodyPr>
          <a:lstStyle/>
          <a:p>
            <a:r>
              <a:rPr lang="en-GB" dirty="0"/>
              <a:t>Sexism is when someone is treated differently or unfairly based upon whether they are male or female.</a:t>
            </a:r>
          </a:p>
          <a:p>
            <a:endParaRPr lang="en-GB" dirty="0"/>
          </a:p>
          <a:p>
            <a:r>
              <a:rPr lang="en-GB" dirty="0"/>
              <a:t>Years ago, women did not have the same chances as men. They were often expected to behave in a certain way - and this often did not involve being adventurous and strong.</a:t>
            </a:r>
          </a:p>
        </p:txBody>
      </p:sp>
      <p:sp>
        <p:nvSpPr>
          <p:cNvPr id="12" name="Rectangle 11"/>
          <p:cNvSpPr/>
          <p:nvPr/>
        </p:nvSpPr>
        <p:spPr>
          <a:xfrm>
            <a:off x="755650" y="765175"/>
            <a:ext cx="7632699" cy="1077218"/>
          </a:xfrm>
          <a:prstGeom prst="rect">
            <a:avLst/>
          </a:prstGeom>
        </p:spPr>
        <p:txBody>
          <a:bodyPr wrap="square">
            <a:spAutoFit/>
          </a:bodyPr>
          <a:lstStyle/>
          <a:p>
            <a:pPr algn="ctr"/>
            <a:r>
              <a:rPr lang="en-GB" sz="3200" b="1" dirty="0">
                <a:latin typeface="+mj-lt"/>
              </a:rPr>
              <a:t>Celebrating Felicity Aston’s Achievements</a:t>
            </a:r>
          </a:p>
        </p:txBody>
      </p:sp>
      <p:grpSp>
        <p:nvGrpSpPr>
          <p:cNvPr id="18" name="ICONS"/>
          <p:cNvGrpSpPr/>
          <p:nvPr/>
        </p:nvGrpSpPr>
        <p:grpSpPr>
          <a:xfrm>
            <a:off x="7480751" y="621486"/>
            <a:ext cx="1238498" cy="864000"/>
            <a:chOff x="7480751" y="621486"/>
            <a:chExt cx="1238498" cy="864000"/>
          </a:xfrm>
        </p:grpSpPr>
        <p:pic>
          <p:nvPicPr>
            <p:cNvPr id="24" name="Assessment" hidden="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22" name="Mental and Oral Starter" hidden="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8200" y="621686"/>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Group Work"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9" name="Talking Partners"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7" name="Pairs" hidden="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5" name="Individual Work" hidden="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4" name="Whole Clas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80751" y="621486"/>
              <a:ext cx="1238498" cy="864000"/>
            </a:xfrm>
            <a:prstGeom prst="rect">
              <a:avLst/>
            </a:prstGeom>
          </p:spPr>
        </p:pic>
      </p:grpSp>
      <p:sp>
        <p:nvSpPr>
          <p:cNvPr id="13" name="Colour Block">
            <a:extLst>
              <a:ext uri="{FF2B5EF4-FFF2-40B4-BE49-F238E27FC236}">
                <a16:creationId xmlns:a16="http://schemas.microsoft.com/office/drawing/2014/main" id="{1AE26AA9-021E-4229-BDA7-5B8A6A4B6998}"/>
              </a:ext>
            </a:extLst>
          </p:cNvPr>
          <p:cNvSpPr/>
          <p:nvPr/>
        </p:nvSpPr>
        <p:spPr>
          <a:xfrm>
            <a:off x="442142" y="3929611"/>
            <a:ext cx="8259714" cy="2066797"/>
          </a:xfrm>
          <a:prstGeom prst="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E9C4B5C6-7FCE-4696-9609-979A360EB5E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69376" y="3929611"/>
            <a:ext cx="2922857" cy="2066797"/>
          </a:xfrm>
          <a:prstGeom prst="rect">
            <a:avLst/>
          </a:prstGeom>
        </p:spPr>
      </p:pic>
      <p:sp>
        <p:nvSpPr>
          <p:cNvPr id="21" name="TextBox 20">
            <a:extLst>
              <a:ext uri="{FF2B5EF4-FFF2-40B4-BE49-F238E27FC236}">
                <a16:creationId xmlns:a16="http://schemas.microsoft.com/office/drawing/2014/main" id="{FCBFB2C4-0751-4A7E-9E10-65BCA7731137}"/>
              </a:ext>
            </a:extLst>
          </p:cNvPr>
          <p:cNvSpPr txBox="1"/>
          <p:nvPr/>
        </p:nvSpPr>
        <p:spPr>
          <a:xfrm>
            <a:off x="675859" y="4085846"/>
            <a:ext cx="4869421" cy="1754326"/>
          </a:xfrm>
          <a:prstGeom prst="rect">
            <a:avLst/>
          </a:prstGeom>
          <a:noFill/>
        </p:spPr>
        <p:txBody>
          <a:bodyPr wrap="square">
            <a:spAutoFit/>
          </a:bodyPr>
          <a:lstStyle/>
          <a:p>
            <a:r>
              <a:rPr lang="en-GB" b="1" dirty="0">
                <a:solidFill>
                  <a:schemeClr val="bg1"/>
                </a:solidFill>
              </a:rPr>
              <a:t>Robert Peary’s wife, Josephine, did actually go with Robert and Matthew on many of their explorations and she brought many skills to the team. Many commented at the time, though, that the Arctic was ‘no place for a woman’.</a:t>
            </a:r>
          </a:p>
        </p:txBody>
      </p:sp>
    </p:spTree>
    <p:extLst>
      <p:ext uri="{BB962C8B-B14F-4D97-AF65-F5344CB8AC3E}">
        <p14:creationId xmlns:p14="http://schemas.microsoft.com/office/powerpoint/2010/main" val="353515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lour Block">
            <a:extLst>
              <a:ext uri="{FF2B5EF4-FFF2-40B4-BE49-F238E27FC236}">
                <a16:creationId xmlns:a16="http://schemas.microsoft.com/office/drawing/2014/main" id="{BB1AF7ED-F29D-4513-AF96-0147E0AAC2F1}"/>
              </a:ext>
            </a:extLst>
          </p:cNvPr>
          <p:cNvSpPr/>
          <p:nvPr/>
        </p:nvSpPr>
        <p:spPr>
          <a:xfrm>
            <a:off x="442142" y="4398562"/>
            <a:ext cx="8259714" cy="1655106"/>
          </a:xfrm>
          <a:prstGeom prst="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3D3E07EA-73DB-44D5-804C-7B5DE9F3B2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077" y="4114677"/>
            <a:ext cx="2742115" cy="1938992"/>
          </a:xfrm>
          <a:prstGeom prst="rect">
            <a:avLst/>
          </a:prstGeom>
        </p:spPr>
      </p:pic>
      <p:sp>
        <p:nvSpPr>
          <p:cNvPr id="8" name="Rectangle 7"/>
          <p:cNvSpPr/>
          <p:nvPr/>
        </p:nvSpPr>
        <p:spPr>
          <a:xfrm>
            <a:off x="755650" y="1979352"/>
            <a:ext cx="7632700" cy="1938992"/>
          </a:xfrm>
          <a:prstGeom prst="rect">
            <a:avLst/>
          </a:prstGeom>
        </p:spPr>
        <p:txBody>
          <a:bodyPr wrap="square" lIns="0" tIns="0" rIns="0" bIns="0">
            <a:spAutoFit/>
          </a:bodyPr>
          <a:lstStyle/>
          <a:p>
            <a:r>
              <a:rPr lang="en-GB" dirty="0"/>
              <a:t>Nowadays, most people believe that sexism is wrong and that women are just as capable as men. </a:t>
            </a:r>
          </a:p>
          <a:p>
            <a:endParaRPr lang="en-GB" dirty="0"/>
          </a:p>
          <a:p>
            <a:r>
              <a:rPr lang="en-GB" dirty="0"/>
              <a:t>However, female explorers like Felicity Aston still experience sexism today.</a:t>
            </a:r>
          </a:p>
          <a:p>
            <a:endParaRPr lang="en-GB" dirty="0"/>
          </a:p>
          <a:p>
            <a:r>
              <a:rPr lang="en-GB" dirty="0"/>
              <a:t>Newspapers, television and websites can sometimes give more coverage to male explorers.</a:t>
            </a:r>
          </a:p>
        </p:txBody>
      </p:sp>
      <p:sp>
        <p:nvSpPr>
          <p:cNvPr id="12" name="Rectangle 11"/>
          <p:cNvSpPr/>
          <p:nvPr/>
        </p:nvSpPr>
        <p:spPr>
          <a:xfrm>
            <a:off x="755650" y="765175"/>
            <a:ext cx="7632699" cy="1077218"/>
          </a:xfrm>
          <a:prstGeom prst="rect">
            <a:avLst/>
          </a:prstGeom>
        </p:spPr>
        <p:txBody>
          <a:bodyPr wrap="square">
            <a:spAutoFit/>
          </a:bodyPr>
          <a:lstStyle/>
          <a:p>
            <a:pPr algn="ctr"/>
            <a:r>
              <a:rPr lang="en-GB" sz="3200" b="1" dirty="0">
                <a:latin typeface="+mj-lt"/>
              </a:rPr>
              <a:t>Celebrating Felicity Aston’s Achievements</a:t>
            </a:r>
          </a:p>
        </p:txBody>
      </p:sp>
      <p:grpSp>
        <p:nvGrpSpPr>
          <p:cNvPr id="18" name="ICONS"/>
          <p:cNvGrpSpPr/>
          <p:nvPr/>
        </p:nvGrpSpPr>
        <p:grpSpPr>
          <a:xfrm>
            <a:off x="7480751" y="621486"/>
            <a:ext cx="1238498" cy="864000"/>
            <a:chOff x="7480751" y="621486"/>
            <a:chExt cx="1238498" cy="864000"/>
          </a:xfrm>
        </p:grpSpPr>
        <p:pic>
          <p:nvPicPr>
            <p:cNvPr id="24" name="Assessment" hidden="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22" name="Mental and Oral Starter" hidden="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68200" y="621686"/>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Group Work"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9" name="Talking Partners" hidden="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7" name="Pairs" hidden="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5" name="Individual Work" hidden="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4" name="Whole Class"/>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80751" y="621486"/>
              <a:ext cx="1238498" cy="864000"/>
            </a:xfrm>
            <a:prstGeom prst="rect">
              <a:avLst/>
            </a:prstGeom>
          </p:spPr>
        </p:pic>
      </p:grpSp>
      <p:sp>
        <p:nvSpPr>
          <p:cNvPr id="21" name="TextBox 20">
            <a:extLst>
              <a:ext uri="{FF2B5EF4-FFF2-40B4-BE49-F238E27FC236}">
                <a16:creationId xmlns:a16="http://schemas.microsoft.com/office/drawing/2014/main" id="{52734811-5B2F-4200-99CE-D908348646FD}"/>
              </a:ext>
            </a:extLst>
          </p:cNvPr>
          <p:cNvSpPr txBox="1"/>
          <p:nvPr/>
        </p:nvSpPr>
        <p:spPr>
          <a:xfrm>
            <a:off x="3722448" y="4487451"/>
            <a:ext cx="4665901" cy="1477328"/>
          </a:xfrm>
          <a:prstGeom prst="rect">
            <a:avLst/>
          </a:prstGeom>
          <a:noFill/>
        </p:spPr>
        <p:txBody>
          <a:bodyPr wrap="square">
            <a:spAutoFit/>
          </a:bodyPr>
          <a:lstStyle/>
          <a:p>
            <a:r>
              <a:rPr lang="en-GB" b="1" dirty="0">
                <a:solidFill>
                  <a:schemeClr val="bg1"/>
                </a:solidFill>
              </a:rPr>
              <a:t>There can still be fewer opportunities for women to join polar explorations. </a:t>
            </a:r>
          </a:p>
          <a:p>
            <a:endParaRPr lang="en-GB" b="1" dirty="0">
              <a:solidFill>
                <a:schemeClr val="bg1"/>
              </a:solidFill>
            </a:endParaRPr>
          </a:p>
          <a:p>
            <a:r>
              <a:rPr lang="en-GB" b="1" dirty="0">
                <a:solidFill>
                  <a:schemeClr val="bg1"/>
                </a:solidFill>
              </a:rPr>
              <a:t>However, Felicity is trying to inspire more women by leading all female expeditions.</a:t>
            </a:r>
          </a:p>
        </p:txBody>
      </p:sp>
    </p:spTree>
    <p:extLst>
      <p:ext uri="{BB962C8B-B14F-4D97-AF65-F5344CB8AC3E}">
        <p14:creationId xmlns:p14="http://schemas.microsoft.com/office/powerpoint/2010/main" val="253309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10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1000"/>
                                        <p:tgtEl>
                                          <p:spTgt spid="13"/>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animEffect transition="in" filter="fade">
                                      <p:cBhvr>
                                        <p:cTn id="25" dur="1000"/>
                                        <p:tgtEl>
                                          <p:spTgt spid="2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1">
                                            <p:txEl>
                                              <p:pRg st="2" end="2"/>
                                            </p:txEl>
                                          </p:spTgt>
                                        </p:tgtEl>
                                        <p:attrNameLst>
                                          <p:attrName>style.visibility</p:attrName>
                                        </p:attrNameLst>
                                      </p:cBhvr>
                                      <p:to>
                                        <p:strVal val="visible"/>
                                      </p:to>
                                    </p:set>
                                    <p:animEffect transition="in" filter="fade">
                                      <p:cBhvr>
                                        <p:cTn id="30" dur="10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lour Block">
            <a:extLst>
              <a:ext uri="{FF2B5EF4-FFF2-40B4-BE49-F238E27FC236}">
                <a16:creationId xmlns:a16="http://schemas.microsoft.com/office/drawing/2014/main" id="{63428A74-D749-4B0A-9B0E-ECD7FFEEA26C}"/>
              </a:ext>
            </a:extLst>
          </p:cNvPr>
          <p:cNvSpPr/>
          <p:nvPr/>
        </p:nvSpPr>
        <p:spPr>
          <a:xfrm>
            <a:off x="442142" y="2917944"/>
            <a:ext cx="8259714" cy="1901782"/>
          </a:xfrm>
          <a:prstGeom prst="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249006" y="3591836"/>
            <a:ext cx="4250707" cy="553998"/>
          </a:xfrm>
          <a:prstGeom prst="rect">
            <a:avLst/>
          </a:prstGeom>
        </p:spPr>
        <p:txBody>
          <a:bodyPr wrap="square" lIns="0" tIns="0" rIns="0" bIns="0">
            <a:spAutoFit/>
          </a:bodyPr>
          <a:lstStyle/>
          <a:p>
            <a:r>
              <a:rPr lang="en-GB" b="1" dirty="0">
                <a:solidFill>
                  <a:schemeClr val="bg1"/>
                </a:solidFill>
              </a:rPr>
              <a:t>If you were to meet Felicity Aston, what question would you like to ask her?</a:t>
            </a:r>
          </a:p>
        </p:txBody>
      </p:sp>
      <p:sp>
        <p:nvSpPr>
          <p:cNvPr id="12" name="Rectangle 11"/>
          <p:cNvSpPr/>
          <p:nvPr/>
        </p:nvSpPr>
        <p:spPr>
          <a:xfrm>
            <a:off x="755650" y="765175"/>
            <a:ext cx="7632699" cy="1077218"/>
          </a:xfrm>
          <a:prstGeom prst="rect">
            <a:avLst/>
          </a:prstGeom>
        </p:spPr>
        <p:txBody>
          <a:bodyPr wrap="square">
            <a:spAutoFit/>
          </a:bodyPr>
          <a:lstStyle/>
          <a:p>
            <a:pPr algn="ctr"/>
            <a:r>
              <a:rPr lang="en-GB" sz="3200" b="1" dirty="0">
                <a:latin typeface="+mj-lt"/>
              </a:rPr>
              <a:t>Celebrating Felicity Aston’s Achievements</a:t>
            </a:r>
          </a:p>
        </p:txBody>
      </p:sp>
      <p:grpSp>
        <p:nvGrpSpPr>
          <p:cNvPr id="18" name="ICONS"/>
          <p:cNvGrpSpPr/>
          <p:nvPr/>
        </p:nvGrpSpPr>
        <p:grpSpPr>
          <a:xfrm>
            <a:off x="7480751" y="621486"/>
            <a:ext cx="1238498" cy="864000"/>
            <a:chOff x="7480751" y="621486"/>
            <a:chExt cx="1238498" cy="864000"/>
          </a:xfrm>
        </p:grpSpPr>
        <p:pic>
          <p:nvPicPr>
            <p:cNvPr id="24" name="Assessment" hidden="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22" name="Mental and Oral Starter" hidden="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8200" y="621686"/>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Group Work"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9" name="Talking Partners"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7" name="Pairs" hidden="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5" name="Individual Work" hidden="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4" name="Whole Clas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80751" y="621486"/>
              <a:ext cx="1238498" cy="864000"/>
            </a:xfrm>
            <a:prstGeom prst="rect">
              <a:avLst/>
            </a:prstGeom>
          </p:spPr>
        </p:pic>
      </p:grpSp>
      <p:pic>
        <p:nvPicPr>
          <p:cNvPr id="25" name="Picture 24">
            <a:extLst>
              <a:ext uri="{FF2B5EF4-FFF2-40B4-BE49-F238E27FC236}">
                <a16:creationId xmlns:a16="http://schemas.microsoft.com/office/drawing/2014/main" id="{E3CDEF22-B0AF-4AD1-8A45-67B1935423C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19614"/>
          <a:stretch/>
        </p:blipFill>
        <p:spPr>
          <a:xfrm>
            <a:off x="532924" y="1763444"/>
            <a:ext cx="3827445" cy="3056281"/>
          </a:xfrm>
          <a:prstGeom prst="rect">
            <a:avLst/>
          </a:prstGeom>
        </p:spPr>
      </p:pic>
      <p:sp>
        <p:nvSpPr>
          <p:cNvPr id="27" name="Quizzy Question Box">
            <a:extLst>
              <a:ext uri="{FF2B5EF4-FFF2-40B4-BE49-F238E27FC236}">
                <a16:creationId xmlns:a16="http://schemas.microsoft.com/office/drawing/2014/main" id="{B6BBEA3C-1989-4168-ACD4-D07FDD86DABD}"/>
              </a:ext>
            </a:extLst>
          </p:cNvPr>
          <p:cNvSpPr/>
          <p:nvPr/>
        </p:nvSpPr>
        <p:spPr>
          <a:xfrm>
            <a:off x="682625" y="5274067"/>
            <a:ext cx="7805254" cy="71492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0000"/>
                </a:solidFill>
              </a:rPr>
              <a:t>Do you think Felicity Aston is a significant explorer?</a:t>
            </a:r>
          </a:p>
          <a:p>
            <a:pPr algn="ctr"/>
            <a:r>
              <a:rPr lang="en-GB" dirty="0">
                <a:solidFill>
                  <a:srgbClr val="000000"/>
                </a:solidFill>
              </a:rPr>
              <a:t>Give one reason why you think this. </a:t>
            </a:r>
            <a:endParaRPr lang="en-GB" dirty="0">
              <a:solidFill>
                <a:schemeClr val="tx1"/>
              </a:solidFill>
            </a:endParaRPr>
          </a:p>
        </p:txBody>
      </p:sp>
      <p:pic>
        <p:nvPicPr>
          <p:cNvPr id="28" name="Quizzy Icon">
            <a:extLst>
              <a:ext uri="{FF2B5EF4-FFF2-40B4-BE49-F238E27FC236}">
                <a16:creationId xmlns:a16="http://schemas.microsoft.com/office/drawing/2014/main" id="{5105A51D-9C4E-4C74-9F6A-F7FC664C7FE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78916" y="5321248"/>
            <a:ext cx="610893" cy="610893"/>
          </a:xfrm>
          <a:prstGeom prst="rect">
            <a:avLst/>
          </a:prstGeom>
        </p:spPr>
      </p:pic>
      <p:sp>
        <p:nvSpPr>
          <p:cNvPr id="29" name="Quizzy Cross">
            <a:extLst>
              <a:ext uri="{FF2B5EF4-FFF2-40B4-BE49-F238E27FC236}">
                <a16:creationId xmlns:a16="http://schemas.microsoft.com/office/drawing/2014/main" id="{E8BE74A1-232E-46B9-BA50-7D5E6A514933}"/>
              </a:ext>
            </a:extLst>
          </p:cNvPr>
          <p:cNvSpPr/>
          <p:nvPr/>
        </p:nvSpPr>
        <p:spPr bwMode="auto">
          <a:xfrm flipH="1">
            <a:off x="682625" y="5274067"/>
            <a:ext cx="314325" cy="253750"/>
          </a:xfrm>
          <a:prstGeom prst="round1Rect">
            <a:avLst>
              <a:gd name="adj" fmla="val 4899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t>X</a:t>
            </a:r>
          </a:p>
        </p:txBody>
      </p:sp>
    </p:spTree>
    <p:extLst>
      <p:ext uri="{BB962C8B-B14F-4D97-AF65-F5344CB8AC3E}">
        <p14:creationId xmlns:p14="http://schemas.microsoft.com/office/powerpoint/2010/main" val="289703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8"/>
                    </p:tgtEl>
                  </p:cond>
                </p:stCondLst>
                <p:endSync evt="end" delay="0">
                  <p:rtn val="all"/>
                </p:endSync>
                <p:childTnLst>
                  <p:par>
                    <p:cTn id="22" fill="hold">
                      <p:stCondLst>
                        <p:cond delay="0"/>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000"/>
                                        <p:tgtEl>
                                          <p:spTgt spid="29"/>
                                        </p:tgtEl>
                                      </p:cBhvr>
                                    </p:animEffect>
                                  </p:childTnLst>
                                </p:cTn>
                              </p:par>
                            </p:childTnLst>
                          </p:cTn>
                        </p:par>
                      </p:childTnLst>
                    </p:cTn>
                  </p:par>
                </p:childTnLst>
              </p:cTn>
              <p:nextCondLst>
                <p:cond evt="onClick" delay="0">
                  <p:tgtEl>
                    <p:spTgt spid="28"/>
                  </p:tgtEl>
                </p:cond>
              </p:nextCondLst>
            </p:seq>
            <p:seq concurrent="1" nextAc="seek">
              <p:cTn id="30" restart="whenNotActive" fill="hold" evtFilter="cancelBubble" nodeType="interactiveSeq">
                <p:stCondLst>
                  <p:cond evt="onClick" delay="0">
                    <p:tgtEl>
                      <p:spTgt spid="29"/>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1000"/>
                                        <p:tgtEl>
                                          <p:spTgt spid="27"/>
                                        </p:tgtEl>
                                      </p:cBhvr>
                                    </p:animEffect>
                                    <p:set>
                                      <p:cBhvr>
                                        <p:cTn id="35" dur="1" fill="hold">
                                          <p:stCondLst>
                                            <p:cond delay="999"/>
                                          </p:stCondLst>
                                        </p:cTn>
                                        <p:tgtEl>
                                          <p:spTgt spid="27"/>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1000"/>
                                        <p:tgtEl>
                                          <p:spTgt spid="29"/>
                                        </p:tgtEl>
                                      </p:cBhvr>
                                    </p:animEffect>
                                    <p:set>
                                      <p:cBhvr>
                                        <p:cTn id="38" dur="1" fill="hold">
                                          <p:stCondLst>
                                            <p:cond delay="9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23" grpId="0" animBg="1"/>
      <p:bldP spid="8" grpId="0"/>
      <p:bldP spid="27" grpId="0" animBg="1"/>
      <p:bldP spid="27" grpId="1" animBg="1"/>
      <p:bldP spid="29" grpId="0" animBg="1"/>
      <p:bldP spid="29"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Twinkl" panose="02000603050000020003" pitchFamily="50" charset="0"/>
                <a:ea typeface="+mj-ea"/>
                <a:cs typeface="+mj-cs"/>
              </a:defRPr>
            </a:lvl1pPr>
          </a:lstStyle>
          <a:p>
            <a:r>
              <a:rPr lang="en-US" sz="3200" dirty="0">
                <a:latin typeface="+mj-lt"/>
              </a:rPr>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Twinkl" panose="02000603050000020003" pitchFamily="50" charset="0"/>
                <a:ea typeface="+mj-ea"/>
                <a:cs typeface="+mj-cs"/>
              </a:defRPr>
            </a:lvl1pPr>
          </a:lstStyle>
          <a:p>
            <a:r>
              <a:rPr lang="en-US" sz="3200" dirty="0">
                <a:latin typeface="+mj-lt"/>
              </a:rPr>
              <a:t>Aim</a:t>
            </a:r>
          </a:p>
        </p:txBody>
      </p:sp>
      <p:sp>
        <p:nvSpPr>
          <p:cNvPr id="16" name="Content Placeholder 15"/>
          <p:cNvSpPr>
            <a:spLocks noGrp="1"/>
          </p:cNvSpPr>
          <p:nvPr>
            <p:ph idx="1"/>
          </p:nvPr>
        </p:nvSpPr>
        <p:spPr/>
        <p:txBody>
          <a:bodyPr>
            <a:normAutofit/>
          </a:bodyPr>
          <a:lstStyle/>
          <a:p>
            <a:r>
              <a:rPr lang="en-GB" dirty="0">
                <a:latin typeface="Twinkl" pitchFamily="50" charset="0"/>
              </a:rPr>
              <a:t>To compare Felicity Aston’s experience of polar exploration with Matthew Henson’s.</a:t>
            </a:r>
          </a:p>
        </p:txBody>
      </p:sp>
      <p:sp>
        <p:nvSpPr>
          <p:cNvPr id="20" name="Content Placeholder 15"/>
          <p:cNvSpPr txBox="1">
            <a:spLocks/>
          </p:cNvSpPr>
          <p:nvPr/>
        </p:nvSpPr>
        <p:spPr>
          <a:xfrm>
            <a:off x="628650" y="3466802"/>
            <a:ext cx="7886700" cy="2769711"/>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anose="02000503030000020003" pitchFamily="50" charset="0"/>
                <a:ea typeface="Twinkl"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anose="02000503030000020003" pitchFamily="50" charset="0"/>
                <a:ea typeface="Twinkl"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anose="02000503030000020003" pitchFamily="50" charset="0"/>
                <a:ea typeface="Twinkl"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anose="02000503030000020003" pitchFamily="50" charset="0"/>
                <a:ea typeface="Twinkl"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anose="02000503030000020003" pitchFamily="50" charset="0"/>
                <a:ea typeface="Twinkl"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I can explain why Felicity Aston is a significant explorer.</a:t>
            </a:r>
          </a:p>
          <a:p>
            <a:r>
              <a:rPr lang="en-GB" dirty="0">
                <a:latin typeface="Twinkl" pitchFamily="50" charset="0"/>
              </a:rPr>
              <a:t>I can compare the ways in which we can find out Matthew Henson’s exploration and Felicity Aston’s exploration. </a:t>
            </a:r>
          </a:p>
          <a:p>
            <a:r>
              <a:rPr lang="en-GB" dirty="0">
                <a:latin typeface="Twinkl" pitchFamily="50" charset="0"/>
              </a:rPr>
              <a:t>I can compare a polar exploration in the recent past with one from over a hundred years ago.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spTree>
    <p:extLst>
      <p:ext uri="{BB962C8B-B14F-4D97-AF65-F5344CB8AC3E}">
        <p14:creationId xmlns:p14="http://schemas.microsoft.com/office/powerpoint/2010/main" val="603422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8689" y="1331172"/>
            <a:ext cx="3272646" cy="3272646"/>
          </a:xfrm>
          <a:prstGeom prst="rect">
            <a:avLst/>
          </a:prstGeom>
        </p:spPr>
      </p:pic>
      <p:sp>
        <p:nvSpPr>
          <p:cNvPr id="17" name="TextBox 16"/>
          <p:cNvSpPr txBox="1"/>
          <p:nvPr/>
        </p:nvSpPr>
        <p:spPr>
          <a:xfrm>
            <a:off x="974186" y="886884"/>
            <a:ext cx="7195628" cy="556434"/>
          </a:xfrm>
          <a:prstGeom prst="rect">
            <a:avLst/>
          </a:prstGeom>
          <a:noFill/>
        </p:spPr>
        <p:txBody>
          <a:bodyPr wrap="square" rtlCol="0">
            <a:spAutoFit/>
          </a:bodyPr>
          <a:lstStyle/>
          <a:p>
            <a:pPr algn="ctr"/>
            <a:r>
              <a:rPr lang="en-GB" sz="3016" b="1" dirty="0"/>
              <a:t>Meet </a:t>
            </a:r>
            <a:r>
              <a:rPr lang="en-GB" sz="3016" b="1" dirty="0" err="1"/>
              <a:t>Quizby</a:t>
            </a:r>
            <a:r>
              <a:rPr lang="en-GB" sz="3016" b="1" dirty="0"/>
              <a:t>!</a:t>
            </a:r>
          </a:p>
        </p:txBody>
      </p:sp>
      <p:sp>
        <p:nvSpPr>
          <p:cNvPr id="21" name="Google Shape;64;p17"/>
          <p:cNvSpPr/>
          <p:nvPr/>
        </p:nvSpPr>
        <p:spPr>
          <a:xfrm>
            <a:off x="974186" y="3502370"/>
            <a:ext cx="4797086" cy="1076244"/>
          </a:xfrm>
          <a:prstGeom prst="rect">
            <a:avLst/>
          </a:prstGeom>
          <a:solidFill>
            <a:srgbClr val="B8CA4F"/>
          </a:solidFill>
          <a:ln w="28575" cap="flat" cmpd="sng">
            <a:noFill/>
            <a:prstDash val="solid"/>
            <a:round/>
            <a:headEnd type="none" w="sm" len="sm"/>
            <a:tailEnd type="none" w="sm" len="sm"/>
          </a:ln>
        </p:spPr>
        <p:txBody>
          <a:bodyPr spcFirstLastPara="1" wrap="square" lIns="101816" tIns="101816" rIns="101816" bIns="101816" anchor="t" anchorCtr="0">
            <a:spAutoFit/>
          </a:bodyPr>
          <a:lstStyle/>
          <a:p>
            <a:pPr algn="ctr">
              <a:buClr>
                <a:schemeClr val="dk1"/>
              </a:buClr>
              <a:buSzPts val="1800"/>
            </a:pPr>
            <a:r>
              <a:rPr lang="en-GB" sz="1886" dirty="0">
                <a:solidFill>
                  <a:schemeClr val="dk1"/>
                </a:solidFill>
                <a:ea typeface="Arial"/>
                <a:cs typeface="Arial"/>
                <a:sym typeface="Arial"/>
              </a:rPr>
              <a:t>The questions that appear will help </a:t>
            </a:r>
            <a:br>
              <a:rPr lang="en-GB" sz="1886" dirty="0">
                <a:solidFill>
                  <a:schemeClr val="dk1"/>
                </a:solidFill>
                <a:ea typeface="Arial"/>
                <a:cs typeface="Arial"/>
                <a:sym typeface="Arial"/>
              </a:rPr>
            </a:br>
            <a:r>
              <a:rPr lang="en-GB" sz="1886" dirty="0">
                <a:solidFill>
                  <a:schemeClr val="dk1"/>
                </a:solidFill>
                <a:ea typeface="Arial"/>
                <a:cs typeface="Arial"/>
                <a:sym typeface="Arial"/>
              </a:rPr>
              <a:t>you to think about the key learning throughout the lesson.</a:t>
            </a:r>
            <a:endParaRPr sz="1886" dirty="0"/>
          </a:p>
        </p:txBody>
      </p:sp>
      <p:grpSp>
        <p:nvGrpSpPr>
          <p:cNvPr id="24" name="Group 23"/>
          <p:cNvGrpSpPr/>
          <p:nvPr/>
        </p:nvGrpSpPr>
        <p:grpSpPr>
          <a:xfrm>
            <a:off x="974187" y="1700111"/>
            <a:ext cx="4797084" cy="1540321"/>
            <a:chOff x="755650" y="1595096"/>
            <a:chExt cx="5088465" cy="1633882"/>
          </a:xfrm>
        </p:grpSpPr>
        <p:sp>
          <p:nvSpPr>
            <p:cNvPr id="4" name="Rectangular Callout 3"/>
            <p:cNvSpPr/>
            <p:nvPr/>
          </p:nvSpPr>
          <p:spPr>
            <a:xfrm>
              <a:off x="755650" y="1595096"/>
              <a:ext cx="5088465" cy="1633882"/>
            </a:xfrm>
            <a:prstGeom prst="wedgeRectCallout">
              <a:avLst>
                <a:gd name="adj1" fmla="val 61039"/>
                <a:gd name="adj2" fmla="val 24110"/>
              </a:avLst>
            </a:prstGeom>
            <a:solidFill>
              <a:schemeClr val="bg1"/>
            </a:solidFill>
            <a:ln w="38100">
              <a:solidFill>
                <a:srgbClr val="335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35">
                <a:solidFill>
                  <a:schemeClr val="tx1"/>
                </a:solidFill>
              </a:endParaRPr>
            </a:p>
          </p:txBody>
        </p:sp>
        <p:sp>
          <p:nvSpPr>
            <p:cNvPr id="32" name="Rectangle 31"/>
            <p:cNvSpPr/>
            <p:nvPr/>
          </p:nvSpPr>
          <p:spPr>
            <a:xfrm>
              <a:off x="790062" y="2128648"/>
              <a:ext cx="5054053" cy="587499"/>
            </a:xfrm>
            <a:prstGeom prst="rect">
              <a:avLst/>
            </a:prstGeom>
          </p:spPr>
          <p:txBody>
            <a:bodyPr wrap="square" lIns="101816" tIns="101816" rIns="101816" bIns="101816">
              <a:spAutoFit/>
            </a:bodyPr>
            <a:lstStyle/>
            <a:p>
              <a:pPr algn="ctr">
                <a:spcAft>
                  <a:spcPts val="1131"/>
                </a:spcAft>
              </a:pPr>
              <a:r>
                <a:rPr lang="en-GB" sz="2263" b="1" dirty="0"/>
                <a:t>Hi, I’m </a:t>
              </a:r>
              <a:r>
                <a:rPr lang="en-GB" sz="2263" b="1" dirty="0" err="1"/>
                <a:t>Quizby</a:t>
              </a:r>
              <a:r>
                <a:rPr lang="en-GB" sz="2263" b="1" dirty="0"/>
                <a:t>!</a:t>
              </a:r>
            </a:p>
          </p:txBody>
        </p:sp>
      </p:grpSp>
      <p:grpSp>
        <p:nvGrpSpPr>
          <p:cNvPr id="25" name="Group 24"/>
          <p:cNvGrpSpPr/>
          <p:nvPr/>
        </p:nvGrpSpPr>
        <p:grpSpPr>
          <a:xfrm>
            <a:off x="1006629" y="2078565"/>
            <a:ext cx="4609740" cy="788806"/>
            <a:chOff x="790063" y="1996538"/>
            <a:chExt cx="4889742" cy="836720"/>
          </a:xfrm>
        </p:grpSpPr>
        <p:sp>
          <p:nvSpPr>
            <p:cNvPr id="20" name="Rectangle 19"/>
            <p:cNvSpPr/>
            <p:nvPr/>
          </p:nvSpPr>
          <p:spPr>
            <a:xfrm>
              <a:off x="790063" y="1996538"/>
              <a:ext cx="4241743" cy="836720"/>
            </a:xfrm>
            <a:prstGeom prst="rect">
              <a:avLst/>
            </a:prstGeom>
            <a:solidFill>
              <a:schemeClr val="bg1"/>
            </a:solidFill>
          </p:spPr>
          <p:txBody>
            <a:bodyPr wrap="square">
              <a:spAutoFit/>
            </a:bodyPr>
            <a:lstStyle/>
            <a:p>
              <a:r>
                <a:rPr lang="en-GB" sz="2263" b="1" dirty="0"/>
                <a:t>I will appear like this, click me to reveal a key question.</a:t>
              </a:r>
              <a:endParaRPr lang="en-GB" sz="2263" dirty="0"/>
            </a:p>
          </p:txBody>
        </p:sp>
        <p:pic>
          <p:nvPicPr>
            <p:cNvPr id="23" name="Quizzy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1805" y="2104513"/>
              <a:ext cx="648000" cy="648000"/>
            </a:xfrm>
            <a:prstGeom prst="rect">
              <a:avLst/>
            </a:prstGeom>
          </p:spPr>
        </p:pic>
      </p:grpSp>
      <p:sp>
        <p:nvSpPr>
          <p:cNvPr id="22" name="Rectangle 21"/>
          <p:cNvSpPr/>
          <p:nvPr/>
        </p:nvSpPr>
        <p:spPr>
          <a:xfrm>
            <a:off x="1006627" y="2088304"/>
            <a:ext cx="4714758" cy="788806"/>
          </a:xfrm>
          <a:prstGeom prst="rect">
            <a:avLst/>
          </a:prstGeom>
          <a:solidFill>
            <a:schemeClr val="bg1"/>
          </a:solidFill>
        </p:spPr>
        <p:txBody>
          <a:bodyPr wrap="square">
            <a:spAutoFit/>
          </a:bodyPr>
          <a:lstStyle/>
          <a:p>
            <a:pPr algn="ctr">
              <a:spcAft>
                <a:spcPts val="1131"/>
              </a:spcAft>
            </a:pPr>
            <a:r>
              <a:rPr lang="en-GB" sz="2263" b="1" dirty="0"/>
              <a:t>Can you spot me in the </a:t>
            </a:r>
            <a:br>
              <a:rPr lang="en-GB" sz="2263" b="1" dirty="0"/>
            </a:br>
            <a:r>
              <a:rPr lang="en-GB" sz="2263" b="1" dirty="0">
                <a:solidFill>
                  <a:srgbClr val="00B0F0"/>
                </a:solidFill>
              </a:rPr>
              <a:t>Lesson Presentation</a:t>
            </a:r>
            <a:r>
              <a:rPr lang="en-GB" sz="2263" b="1" dirty="0"/>
              <a:t>? </a:t>
            </a:r>
          </a:p>
        </p:txBody>
      </p:sp>
    </p:spTree>
    <p:extLst>
      <p:ext uri="{BB962C8B-B14F-4D97-AF65-F5344CB8AC3E}">
        <p14:creationId xmlns:p14="http://schemas.microsoft.com/office/powerpoint/2010/main" val="63071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righ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Twinkl" panose="02000603050000020003" pitchFamily="50" charset="0"/>
                <a:ea typeface="+mj-ea"/>
                <a:cs typeface="+mj-cs"/>
              </a:defRPr>
            </a:lvl1pPr>
          </a:lstStyle>
          <a:p>
            <a:r>
              <a:rPr lang="en-US" sz="3200" dirty="0">
                <a:latin typeface="+mn-lt"/>
              </a:rPr>
              <a:t>Success</a:t>
            </a:r>
            <a:r>
              <a:rPr lang="en-US" sz="3600" dirty="0">
                <a:latin typeface="+mn-lt"/>
              </a:rPr>
              <a:t> </a:t>
            </a:r>
            <a:r>
              <a:rPr lang="en-US" sz="3200" dirty="0">
                <a:latin typeface="+mn-lt"/>
              </a:rPr>
              <a:t>Criteria</a:t>
            </a:r>
            <a:endParaRPr lang="en-US" sz="3600" dirty="0">
              <a:latin typeface="+mn-lt"/>
            </a:endParaRP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Twinkl" panose="02000603050000020003" pitchFamily="50" charset="0"/>
                <a:ea typeface="+mj-ea"/>
                <a:cs typeface="+mj-cs"/>
              </a:defRPr>
            </a:lvl1pPr>
          </a:lstStyle>
          <a:p>
            <a:r>
              <a:rPr lang="en-US" sz="3200" dirty="0">
                <a:latin typeface="+mn-lt"/>
              </a:rPr>
              <a:t>Aim</a:t>
            </a:r>
            <a:endParaRPr lang="en-US" sz="3600" dirty="0">
              <a:latin typeface="+mn-lt"/>
            </a:endParaRPr>
          </a:p>
        </p:txBody>
      </p:sp>
      <p:sp>
        <p:nvSpPr>
          <p:cNvPr id="16" name="Content Placeholder 15"/>
          <p:cNvSpPr>
            <a:spLocks noGrp="1"/>
          </p:cNvSpPr>
          <p:nvPr>
            <p:ph idx="1"/>
          </p:nvPr>
        </p:nvSpPr>
        <p:spPr/>
        <p:txBody>
          <a:bodyPr>
            <a:normAutofit/>
          </a:bodyPr>
          <a:lstStyle/>
          <a:p>
            <a:r>
              <a:rPr lang="en-GB" dirty="0">
                <a:latin typeface="Twinkl" pitchFamily="50" charset="0"/>
              </a:rPr>
              <a:t>To compare Felicity Aston’s experience of polar exploration with Matthew Henson’s.</a:t>
            </a:r>
          </a:p>
        </p:txBody>
      </p:sp>
      <p:sp>
        <p:nvSpPr>
          <p:cNvPr id="20" name="Content Placeholder 15"/>
          <p:cNvSpPr txBox="1">
            <a:spLocks/>
          </p:cNvSpPr>
          <p:nvPr/>
        </p:nvSpPr>
        <p:spPr>
          <a:xfrm>
            <a:off x="628650" y="3466803"/>
            <a:ext cx="7886700" cy="2656412"/>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anose="02000503030000020003" pitchFamily="50" charset="0"/>
                <a:ea typeface="Twinkl"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anose="02000503030000020003" pitchFamily="50" charset="0"/>
                <a:ea typeface="Twinkl"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anose="02000503030000020003" pitchFamily="50" charset="0"/>
                <a:ea typeface="Twinkl"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anose="02000503030000020003" pitchFamily="50" charset="0"/>
                <a:ea typeface="Twinkl"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anose="02000503030000020003" pitchFamily="50" charset="0"/>
                <a:ea typeface="Twinkl"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I can explain why Felicity Aston is a significant explorer.</a:t>
            </a:r>
          </a:p>
          <a:p>
            <a:r>
              <a:rPr lang="en-GB" dirty="0">
                <a:latin typeface="Twinkl" pitchFamily="50" charset="0"/>
              </a:rPr>
              <a:t>I can compare the ways in which we can find out Matthew Henson’s exploration and Felicity Aston’s exploration. </a:t>
            </a:r>
          </a:p>
          <a:p>
            <a:r>
              <a:rPr lang="en-GB" dirty="0">
                <a:latin typeface="Twinkl" pitchFamily="50" charset="0"/>
              </a:rPr>
              <a:t>I can compare a polar exploration in the recent past with one from over a hundred years ago. </a:t>
            </a:r>
          </a:p>
        </p:txBody>
      </p:sp>
    </p:spTree>
    <p:extLst>
      <p:ext uri="{BB962C8B-B14F-4D97-AF65-F5344CB8AC3E}">
        <p14:creationId xmlns:p14="http://schemas.microsoft.com/office/powerpoint/2010/main" val="44728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lour Block">
            <a:extLst>
              <a:ext uri="{FF2B5EF4-FFF2-40B4-BE49-F238E27FC236}">
                <a16:creationId xmlns:a16="http://schemas.microsoft.com/office/drawing/2014/main" id="{0036826D-D92B-4F69-9CC9-FB5294F10012}"/>
              </a:ext>
            </a:extLst>
          </p:cNvPr>
          <p:cNvSpPr/>
          <p:nvPr/>
        </p:nvSpPr>
        <p:spPr>
          <a:xfrm>
            <a:off x="442142" y="4174435"/>
            <a:ext cx="8259714" cy="1673202"/>
          </a:xfrm>
          <a:prstGeom prst="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5650" y="1513946"/>
            <a:ext cx="7632700" cy="1384995"/>
          </a:xfrm>
          <a:prstGeom prst="rect">
            <a:avLst/>
          </a:prstGeom>
        </p:spPr>
        <p:txBody>
          <a:bodyPr wrap="square" lIns="0" tIns="0" rIns="0" bIns="0">
            <a:spAutoFit/>
          </a:bodyPr>
          <a:lstStyle/>
          <a:p>
            <a:pPr algn="ctr"/>
            <a:r>
              <a:rPr lang="en-GB" dirty="0"/>
              <a:t>Polar exploration means exploring the areas of the world around the North and South Poles.</a:t>
            </a:r>
          </a:p>
          <a:p>
            <a:pPr algn="ctr"/>
            <a:endParaRPr lang="en-GB" dirty="0"/>
          </a:p>
          <a:p>
            <a:pPr algn="ctr"/>
            <a:r>
              <a:rPr lang="en-GB" dirty="0"/>
              <a:t>Tell your partner anything you know already about the North Pole and the South Pole.</a:t>
            </a:r>
          </a:p>
        </p:txBody>
      </p:sp>
      <p:sp>
        <p:nvSpPr>
          <p:cNvPr id="12" name="Rectangle 11"/>
          <p:cNvSpPr/>
          <p:nvPr/>
        </p:nvSpPr>
        <p:spPr>
          <a:xfrm>
            <a:off x="755650" y="765175"/>
            <a:ext cx="7632699" cy="584775"/>
          </a:xfrm>
          <a:prstGeom prst="rect">
            <a:avLst/>
          </a:prstGeom>
        </p:spPr>
        <p:txBody>
          <a:bodyPr wrap="square">
            <a:spAutoFit/>
          </a:bodyPr>
          <a:lstStyle/>
          <a:p>
            <a:pPr algn="ctr"/>
            <a:r>
              <a:rPr lang="en-GB" sz="3200" b="1" dirty="0">
                <a:latin typeface="+mj-lt"/>
              </a:rPr>
              <a:t>Polar Exploration</a:t>
            </a:r>
          </a:p>
        </p:txBody>
      </p:sp>
      <p:grpSp>
        <p:nvGrpSpPr>
          <p:cNvPr id="18" name="ICONS"/>
          <p:cNvGrpSpPr/>
          <p:nvPr/>
        </p:nvGrpSpPr>
        <p:grpSpPr>
          <a:xfrm>
            <a:off x="7480751" y="621486"/>
            <a:ext cx="1238498" cy="864000"/>
            <a:chOff x="7480751" y="621486"/>
            <a:chExt cx="1238498" cy="864000"/>
          </a:xfrm>
        </p:grpSpPr>
        <p:pic>
          <p:nvPicPr>
            <p:cNvPr id="24" name="Assessment" hidden="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22" name="Mental and Oral Starter" hidden="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8200" y="621686"/>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Group Work"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9" name="Talking Partners"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7" name="Pairs" hidden="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5" name="Individual Work" hidden="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4" name="Whole Clas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80751" y="621486"/>
              <a:ext cx="1238498" cy="864000"/>
            </a:xfrm>
            <a:prstGeom prst="rect">
              <a:avLst/>
            </a:prstGeom>
          </p:spPr>
        </p:pic>
      </p:grpSp>
      <p:pic>
        <p:nvPicPr>
          <p:cNvPr id="4" name="Picture 3">
            <a:extLst>
              <a:ext uri="{FF2B5EF4-FFF2-40B4-BE49-F238E27FC236}">
                <a16:creationId xmlns:a16="http://schemas.microsoft.com/office/drawing/2014/main" id="{6852F20C-90DF-43C3-A2D9-E3B46F5A75E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18450"/>
          <a:stretch/>
        </p:blipFill>
        <p:spPr>
          <a:xfrm>
            <a:off x="2100468" y="3171759"/>
            <a:ext cx="4943061" cy="2675878"/>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1000"/>
                                        <p:tgtEl>
                                          <p:spTgt spid="21"/>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Connector: Elbow 25">
            <a:extLst>
              <a:ext uri="{FF2B5EF4-FFF2-40B4-BE49-F238E27FC236}">
                <a16:creationId xmlns:a16="http://schemas.microsoft.com/office/drawing/2014/main" id="{7491185C-2F05-4D3B-9F1B-6D1D8E1958BF}"/>
              </a:ext>
            </a:extLst>
          </p:cNvPr>
          <p:cNvCxnSpPr>
            <a:cxnSpLocks/>
          </p:cNvCxnSpPr>
          <p:nvPr/>
        </p:nvCxnSpPr>
        <p:spPr>
          <a:xfrm rot="10800000" flipV="1">
            <a:off x="4350737" y="1719795"/>
            <a:ext cx="2292627" cy="532798"/>
          </a:xfrm>
          <a:prstGeom prst="bentConnector2">
            <a:avLst/>
          </a:prstGeom>
          <a:ln w="38100">
            <a:solidFill>
              <a:srgbClr val="0076B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B1EA016F-C803-4E75-8785-B955C0786BBE}"/>
              </a:ext>
            </a:extLst>
          </p:cNvPr>
          <p:cNvCxnSpPr>
            <a:cxnSpLocks/>
            <a:endCxn id="23" idx="2"/>
          </p:cNvCxnSpPr>
          <p:nvPr/>
        </p:nvCxnSpPr>
        <p:spPr>
          <a:xfrm flipV="1">
            <a:off x="2058112" y="5119346"/>
            <a:ext cx="2351047" cy="893968"/>
          </a:xfrm>
          <a:prstGeom prst="bentConnector2">
            <a:avLst/>
          </a:prstGeom>
          <a:ln w="38100">
            <a:solidFill>
              <a:srgbClr val="0076B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55650" y="765175"/>
            <a:ext cx="7632699" cy="584775"/>
          </a:xfrm>
          <a:prstGeom prst="rect">
            <a:avLst/>
          </a:prstGeom>
        </p:spPr>
        <p:txBody>
          <a:bodyPr wrap="square">
            <a:spAutoFit/>
          </a:bodyPr>
          <a:lstStyle/>
          <a:p>
            <a:pPr algn="ctr"/>
            <a:r>
              <a:rPr lang="en-GB" sz="3200" b="1" dirty="0">
                <a:latin typeface="+mj-lt"/>
              </a:rPr>
              <a:t>Polar Exploration</a:t>
            </a:r>
          </a:p>
        </p:txBody>
      </p:sp>
      <p:grpSp>
        <p:nvGrpSpPr>
          <p:cNvPr id="18" name="ICONS"/>
          <p:cNvGrpSpPr/>
          <p:nvPr/>
        </p:nvGrpSpPr>
        <p:grpSpPr>
          <a:xfrm>
            <a:off x="7480751" y="621486"/>
            <a:ext cx="1238498" cy="864000"/>
            <a:chOff x="7480751" y="621486"/>
            <a:chExt cx="1238498" cy="864000"/>
          </a:xfrm>
        </p:grpSpPr>
        <p:pic>
          <p:nvPicPr>
            <p:cNvPr id="24" name="Assessment" hidden="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22" name="Mental and Oral Starter" hidden="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8200" y="621686"/>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Group Work"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9" name="Talking Partners"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7" name="Pairs" hidden="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5" name="Individual Work" hidden="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4" name="Whole Clas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80751" y="621486"/>
              <a:ext cx="1238498" cy="864000"/>
            </a:xfrm>
            <a:prstGeom prst="rect">
              <a:avLst/>
            </a:prstGeom>
          </p:spPr>
        </p:pic>
      </p:grpSp>
      <p:sp>
        <p:nvSpPr>
          <p:cNvPr id="16" name="South pole Text">
            <a:extLst>
              <a:ext uri="{FF2B5EF4-FFF2-40B4-BE49-F238E27FC236}">
                <a16:creationId xmlns:a16="http://schemas.microsoft.com/office/drawing/2014/main" id="{1FB7FAF5-2C85-4086-ADF0-913AB6A8277A}"/>
              </a:ext>
            </a:extLst>
          </p:cNvPr>
          <p:cNvSpPr/>
          <p:nvPr/>
        </p:nvSpPr>
        <p:spPr>
          <a:xfrm>
            <a:off x="863126" y="4259913"/>
            <a:ext cx="2623654" cy="1773647"/>
          </a:xfrm>
          <a:prstGeom prst="round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The South Pole is the southernmost point of the Earth and is part of the Antarctic polar region.</a:t>
            </a:r>
          </a:p>
        </p:txBody>
      </p:sp>
      <p:sp>
        <p:nvSpPr>
          <p:cNvPr id="21" name="North pole Text">
            <a:extLst>
              <a:ext uri="{FF2B5EF4-FFF2-40B4-BE49-F238E27FC236}">
                <a16:creationId xmlns:a16="http://schemas.microsoft.com/office/drawing/2014/main" id="{683E9F97-EF18-4F29-BF97-B244CC9A862F}"/>
              </a:ext>
            </a:extLst>
          </p:cNvPr>
          <p:cNvSpPr/>
          <p:nvPr/>
        </p:nvSpPr>
        <p:spPr>
          <a:xfrm>
            <a:off x="5615007" y="1701363"/>
            <a:ext cx="2658062" cy="1773647"/>
          </a:xfrm>
          <a:prstGeom prst="round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The North Pole is the northernmost point of the Earth and is part of the Arctic polar region.</a:t>
            </a:r>
          </a:p>
        </p:txBody>
      </p:sp>
      <p:pic>
        <p:nvPicPr>
          <p:cNvPr id="23" name="Earth">
            <a:extLst>
              <a:ext uri="{FF2B5EF4-FFF2-40B4-BE49-F238E27FC236}">
                <a16:creationId xmlns:a16="http://schemas.microsoft.com/office/drawing/2014/main" id="{BC24D8AE-F85B-420B-8946-6227D2B88B1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68572" y="2238173"/>
            <a:ext cx="2881173" cy="2881173"/>
          </a:xfrm>
          <a:prstGeom prst="rect">
            <a:avLst/>
          </a:prstGeom>
        </p:spPr>
      </p:pic>
    </p:spTree>
    <p:extLst>
      <p:ext uri="{BB962C8B-B14F-4D97-AF65-F5344CB8AC3E}">
        <p14:creationId xmlns:p14="http://schemas.microsoft.com/office/powerpoint/2010/main" val="36754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1000"/>
                                        <p:tgtEl>
                                          <p:spTgt spid="21"/>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10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1000"/>
                                        <p:tgtEl>
                                          <p:spTgt spid="16"/>
                                        </p:tgtEl>
                                      </p:cBhvr>
                                    </p:animEffect>
                                  </p:childTnLst>
                                </p:cTn>
                              </p:par>
                            </p:childTnLst>
                          </p:cTn>
                        </p:par>
                        <p:par>
                          <p:cTn id="22" fill="hold">
                            <p:stCondLst>
                              <p:cond delay="1000"/>
                            </p:stCondLst>
                            <p:childTnLst>
                              <p:par>
                                <p:cTn id="23" presetID="22" presetClass="entr" presetSubtype="4"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lour Block">
            <a:extLst>
              <a:ext uri="{FF2B5EF4-FFF2-40B4-BE49-F238E27FC236}">
                <a16:creationId xmlns:a16="http://schemas.microsoft.com/office/drawing/2014/main" id="{F28BC600-65FF-4A44-934C-BB6706F19158}"/>
              </a:ext>
            </a:extLst>
          </p:cNvPr>
          <p:cNvSpPr/>
          <p:nvPr/>
        </p:nvSpPr>
        <p:spPr>
          <a:xfrm>
            <a:off x="442142" y="4739641"/>
            <a:ext cx="8259714" cy="1107996"/>
          </a:xfrm>
          <a:prstGeom prst="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5650" y="1513946"/>
            <a:ext cx="7632700" cy="1107996"/>
          </a:xfrm>
          <a:prstGeom prst="rect">
            <a:avLst/>
          </a:prstGeom>
        </p:spPr>
        <p:txBody>
          <a:bodyPr wrap="square" lIns="0" tIns="0" rIns="0" bIns="0">
            <a:spAutoFit/>
          </a:bodyPr>
          <a:lstStyle/>
          <a:p>
            <a:pPr algn="ctr"/>
            <a:r>
              <a:rPr lang="en-GB" dirty="0"/>
              <a:t>We have learnt about Matthew Henson, who was an explorer that went to the North Pole and explored the Arctic.</a:t>
            </a:r>
          </a:p>
          <a:p>
            <a:pPr algn="ctr"/>
            <a:endParaRPr lang="en-GB" dirty="0"/>
          </a:p>
          <a:p>
            <a:pPr algn="ctr"/>
            <a:r>
              <a:rPr lang="en-GB" dirty="0"/>
              <a:t>Matthew Henson explored the Arctic over a hundred years ago.</a:t>
            </a:r>
          </a:p>
        </p:txBody>
      </p:sp>
      <p:sp>
        <p:nvSpPr>
          <p:cNvPr id="12" name="Rectangle 11"/>
          <p:cNvSpPr/>
          <p:nvPr/>
        </p:nvSpPr>
        <p:spPr>
          <a:xfrm>
            <a:off x="755650" y="765175"/>
            <a:ext cx="7632699" cy="584775"/>
          </a:xfrm>
          <a:prstGeom prst="rect">
            <a:avLst/>
          </a:prstGeom>
        </p:spPr>
        <p:txBody>
          <a:bodyPr wrap="square">
            <a:spAutoFit/>
          </a:bodyPr>
          <a:lstStyle/>
          <a:p>
            <a:pPr algn="ctr"/>
            <a:r>
              <a:rPr lang="en-GB" sz="3200" b="1" dirty="0">
                <a:latin typeface="+mj-lt"/>
              </a:rPr>
              <a:t>Polar Exploration</a:t>
            </a:r>
          </a:p>
        </p:txBody>
      </p:sp>
      <p:grpSp>
        <p:nvGrpSpPr>
          <p:cNvPr id="18" name="ICONS"/>
          <p:cNvGrpSpPr/>
          <p:nvPr/>
        </p:nvGrpSpPr>
        <p:grpSpPr>
          <a:xfrm>
            <a:off x="7480751" y="621486"/>
            <a:ext cx="1238498" cy="864000"/>
            <a:chOff x="7480751" y="621486"/>
            <a:chExt cx="1238498" cy="864000"/>
          </a:xfrm>
        </p:grpSpPr>
        <p:pic>
          <p:nvPicPr>
            <p:cNvPr id="24" name="Assessment" hidden="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22" name="Mental and Oral Starter" hidden="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8200" y="621686"/>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Group Work"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9" name="Talking Partners"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7" name="Pairs" hidden="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5" name="Individual Work" hidden="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4" name="Whole Clas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80751" y="621486"/>
              <a:ext cx="1238498" cy="864000"/>
            </a:xfrm>
            <a:prstGeom prst="rect">
              <a:avLst/>
            </a:prstGeom>
          </p:spPr>
        </p:pic>
      </p:grpSp>
      <p:sp>
        <p:nvSpPr>
          <p:cNvPr id="21" name="North pole Text">
            <a:extLst>
              <a:ext uri="{FF2B5EF4-FFF2-40B4-BE49-F238E27FC236}">
                <a16:creationId xmlns:a16="http://schemas.microsoft.com/office/drawing/2014/main" id="{683E9F97-EF18-4F29-BF97-B244CC9A862F}"/>
              </a:ext>
            </a:extLst>
          </p:cNvPr>
          <p:cNvSpPr/>
          <p:nvPr/>
        </p:nvSpPr>
        <p:spPr>
          <a:xfrm>
            <a:off x="6941398" y="2754535"/>
            <a:ext cx="1483291" cy="854246"/>
          </a:xfrm>
          <a:prstGeom prst="round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North Pole, Arctic</a:t>
            </a:r>
          </a:p>
        </p:txBody>
      </p:sp>
      <p:pic>
        <p:nvPicPr>
          <p:cNvPr id="23" name="Earth">
            <a:extLst>
              <a:ext uri="{FF2B5EF4-FFF2-40B4-BE49-F238E27FC236}">
                <a16:creationId xmlns:a16="http://schemas.microsoft.com/office/drawing/2014/main" id="{BC24D8AE-F85B-420B-8946-6227D2B88B1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03383" y="3380847"/>
            <a:ext cx="2881173" cy="2881173"/>
          </a:xfrm>
          <a:prstGeom prst="rect">
            <a:avLst/>
          </a:prstGeom>
        </p:spPr>
      </p:pic>
      <p:cxnSp>
        <p:nvCxnSpPr>
          <p:cNvPr id="26" name="Connector: Elbow 25">
            <a:extLst>
              <a:ext uri="{FF2B5EF4-FFF2-40B4-BE49-F238E27FC236}">
                <a16:creationId xmlns:a16="http://schemas.microsoft.com/office/drawing/2014/main" id="{7491185C-2F05-4D3B-9F1B-6D1D8E1958BF}"/>
              </a:ext>
            </a:extLst>
          </p:cNvPr>
          <p:cNvCxnSpPr>
            <a:cxnSpLocks/>
          </p:cNvCxnSpPr>
          <p:nvPr/>
        </p:nvCxnSpPr>
        <p:spPr>
          <a:xfrm rot="10800000" flipV="1">
            <a:off x="6268073" y="2776204"/>
            <a:ext cx="1212678" cy="610497"/>
          </a:xfrm>
          <a:prstGeom prst="bentConnector3">
            <a:avLst>
              <a:gd name="adj1" fmla="val 99519"/>
            </a:avLst>
          </a:prstGeom>
          <a:ln w="38100">
            <a:solidFill>
              <a:srgbClr val="0076B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2A25722-6578-4F7B-B759-41E928FBE88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17135"/>
          <a:stretch/>
        </p:blipFill>
        <p:spPr>
          <a:xfrm>
            <a:off x="448315" y="2759071"/>
            <a:ext cx="4564492" cy="3088566"/>
          </a:xfrm>
          <a:prstGeom prst="rect">
            <a:avLst/>
          </a:prstGeom>
        </p:spPr>
      </p:pic>
    </p:spTree>
    <p:extLst>
      <p:ext uri="{BB962C8B-B14F-4D97-AF65-F5344CB8AC3E}">
        <p14:creationId xmlns:p14="http://schemas.microsoft.com/office/powerpoint/2010/main" val="2973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1000"/>
                                        <p:tgtEl>
                                          <p:spTgt spid="21"/>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up)">
                                      <p:cBhvr>
                                        <p:cTn id="15" dur="10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1000"/>
                                        <p:tgtEl>
                                          <p:spTgt spid="25"/>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55650" y="1513946"/>
            <a:ext cx="7632700" cy="1107996"/>
          </a:xfrm>
          <a:prstGeom prst="rect">
            <a:avLst/>
          </a:prstGeom>
        </p:spPr>
        <p:txBody>
          <a:bodyPr wrap="square" lIns="0" tIns="0" rIns="0" bIns="0">
            <a:spAutoFit/>
          </a:bodyPr>
          <a:lstStyle/>
          <a:p>
            <a:pPr algn="ctr"/>
            <a:r>
              <a:rPr lang="en-GB" dirty="0"/>
              <a:t>Many believe Matthew Henson was the first person to set foot on the North Pole in April 1909. Today, we will learn about a polar explorer who has explored both the Arctic and the Antarctic. Her name is </a:t>
            </a:r>
            <a:r>
              <a:rPr lang="en-GB" b="1" dirty="0"/>
              <a:t>Felicity Aston </a:t>
            </a:r>
            <a:r>
              <a:rPr lang="en-GB" dirty="0"/>
              <a:t>and her explorations are part of recent history.</a:t>
            </a:r>
          </a:p>
        </p:txBody>
      </p:sp>
      <p:sp>
        <p:nvSpPr>
          <p:cNvPr id="12" name="Rectangle 11"/>
          <p:cNvSpPr/>
          <p:nvPr/>
        </p:nvSpPr>
        <p:spPr>
          <a:xfrm>
            <a:off x="755650" y="765175"/>
            <a:ext cx="7632699" cy="584775"/>
          </a:xfrm>
          <a:prstGeom prst="rect">
            <a:avLst/>
          </a:prstGeom>
        </p:spPr>
        <p:txBody>
          <a:bodyPr wrap="square">
            <a:spAutoFit/>
          </a:bodyPr>
          <a:lstStyle/>
          <a:p>
            <a:pPr algn="ctr"/>
            <a:r>
              <a:rPr lang="en-GB" sz="3200" b="1" dirty="0">
                <a:latin typeface="+mj-lt"/>
              </a:rPr>
              <a:t>Polar Exploration</a:t>
            </a:r>
          </a:p>
        </p:txBody>
      </p:sp>
      <p:grpSp>
        <p:nvGrpSpPr>
          <p:cNvPr id="18" name="ICONS"/>
          <p:cNvGrpSpPr/>
          <p:nvPr/>
        </p:nvGrpSpPr>
        <p:grpSpPr>
          <a:xfrm>
            <a:off x="7480751" y="621486"/>
            <a:ext cx="1238498" cy="864000"/>
            <a:chOff x="7480751" y="621486"/>
            <a:chExt cx="1238498" cy="864000"/>
          </a:xfrm>
        </p:grpSpPr>
        <p:pic>
          <p:nvPicPr>
            <p:cNvPr id="24" name="Assessment" hidden="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22" name="Mental and Oral Starter" hidden="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8200" y="621686"/>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Group Work"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9" name="Talking Partners"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7" name="Pairs" hidden="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5" name="Individual Work" hidden="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4" name="Whole Clas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80751" y="621486"/>
              <a:ext cx="1238498" cy="864000"/>
            </a:xfrm>
            <a:prstGeom prst="rect">
              <a:avLst/>
            </a:prstGeom>
          </p:spPr>
        </p:pic>
      </p:grpSp>
      <p:pic>
        <p:nvPicPr>
          <p:cNvPr id="27" name="Matthew Henson">
            <a:extLst>
              <a:ext uri="{FF2B5EF4-FFF2-40B4-BE49-F238E27FC236}">
                <a16:creationId xmlns:a16="http://schemas.microsoft.com/office/drawing/2014/main" id="{BDC2A1C2-3AC9-4A40-970A-A966BC88989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66" t="-1386" r="-266" b="18041"/>
          <a:stretch/>
        </p:blipFill>
        <p:spPr>
          <a:xfrm>
            <a:off x="5030811" y="4741763"/>
            <a:ext cx="978645" cy="666032"/>
          </a:xfrm>
          <a:prstGeom prst="rect">
            <a:avLst/>
          </a:prstGeom>
        </p:spPr>
      </p:pic>
      <p:cxnSp>
        <p:nvCxnSpPr>
          <p:cNvPr id="28" name="Line">
            <a:extLst>
              <a:ext uri="{FF2B5EF4-FFF2-40B4-BE49-F238E27FC236}">
                <a16:creationId xmlns:a16="http://schemas.microsoft.com/office/drawing/2014/main" id="{9A8C7C54-D088-4C54-9F21-008C0890D9B4}"/>
              </a:ext>
            </a:extLst>
          </p:cNvPr>
          <p:cNvCxnSpPr>
            <a:cxnSpLocks/>
          </p:cNvCxnSpPr>
          <p:nvPr/>
        </p:nvCxnSpPr>
        <p:spPr>
          <a:xfrm flipV="1">
            <a:off x="6400124" y="3090544"/>
            <a:ext cx="0" cy="23039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Line">
            <a:extLst>
              <a:ext uri="{FF2B5EF4-FFF2-40B4-BE49-F238E27FC236}">
                <a16:creationId xmlns:a16="http://schemas.microsoft.com/office/drawing/2014/main" id="{66E9A62B-E035-4991-88CD-10C586B3B200}"/>
              </a:ext>
            </a:extLst>
          </p:cNvPr>
          <p:cNvCxnSpPr>
            <a:cxnSpLocks/>
          </p:cNvCxnSpPr>
          <p:nvPr/>
        </p:nvCxnSpPr>
        <p:spPr>
          <a:xfrm flipV="1">
            <a:off x="7272263" y="3084075"/>
            <a:ext cx="0" cy="26316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Line">
            <a:extLst>
              <a:ext uri="{FF2B5EF4-FFF2-40B4-BE49-F238E27FC236}">
                <a16:creationId xmlns:a16="http://schemas.microsoft.com/office/drawing/2014/main" id="{512B1BAB-2C70-432B-BADB-1176DC2FE925}"/>
              </a:ext>
            </a:extLst>
          </p:cNvPr>
          <p:cNvCxnSpPr>
            <a:cxnSpLocks/>
          </p:cNvCxnSpPr>
          <p:nvPr/>
        </p:nvCxnSpPr>
        <p:spPr>
          <a:xfrm flipV="1">
            <a:off x="6453471" y="3097327"/>
            <a:ext cx="0" cy="10263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Line">
            <a:extLst>
              <a:ext uri="{FF2B5EF4-FFF2-40B4-BE49-F238E27FC236}">
                <a16:creationId xmlns:a16="http://schemas.microsoft.com/office/drawing/2014/main" id="{697901BC-59D8-48A8-984C-C6163942AA44}"/>
              </a:ext>
            </a:extLst>
          </p:cNvPr>
          <p:cNvCxnSpPr>
            <a:cxnSpLocks/>
          </p:cNvCxnSpPr>
          <p:nvPr/>
        </p:nvCxnSpPr>
        <p:spPr>
          <a:xfrm flipV="1">
            <a:off x="5684343" y="3084071"/>
            <a:ext cx="0" cy="7812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Line">
            <a:extLst>
              <a:ext uri="{FF2B5EF4-FFF2-40B4-BE49-F238E27FC236}">
                <a16:creationId xmlns:a16="http://schemas.microsoft.com/office/drawing/2014/main" id="{4FB8A6C3-A84F-40FB-AE20-EEDB8006D37C}"/>
              </a:ext>
            </a:extLst>
          </p:cNvPr>
          <p:cNvCxnSpPr>
            <a:cxnSpLocks/>
          </p:cNvCxnSpPr>
          <p:nvPr/>
        </p:nvCxnSpPr>
        <p:spPr>
          <a:xfrm flipV="1">
            <a:off x="4206360" y="3115969"/>
            <a:ext cx="0" cy="25850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Line">
            <a:extLst>
              <a:ext uri="{FF2B5EF4-FFF2-40B4-BE49-F238E27FC236}">
                <a16:creationId xmlns:a16="http://schemas.microsoft.com/office/drawing/2014/main" id="{21CDE5B4-1A74-437D-A0FF-865A983880F6}"/>
              </a:ext>
            </a:extLst>
          </p:cNvPr>
          <p:cNvCxnSpPr>
            <a:cxnSpLocks/>
          </p:cNvCxnSpPr>
          <p:nvPr/>
        </p:nvCxnSpPr>
        <p:spPr>
          <a:xfrm flipH="1" flipV="1">
            <a:off x="1289969" y="3097321"/>
            <a:ext cx="5501" cy="8222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Line">
            <a:extLst>
              <a:ext uri="{FF2B5EF4-FFF2-40B4-BE49-F238E27FC236}">
                <a16:creationId xmlns:a16="http://schemas.microsoft.com/office/drawing/2014/main" id="{FE8B0966-1EE9-465D-9733-C8D58FE0128A}"/>
              </a:ext>
            </a:extLst>
          </p:cNvPr>
          <p:cNvCxnSpPr>
            <a:cxnSpLocks/>
          </p:cNvCxnSpPr>
          <p:nvPr/>
        </p:nvCxnSpPr>
        <p:spPr>
          <a:xfrm flipV="1">
            <a:off x="7426441" y="3097322"/>
            <a:ext cx="0" cy="13111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SpaceX Text">
            <a:extLst>
              <a:ext uri="{FF2B5EF4-FFF2-40B4-BE49-F238E27FC236}">
                <a16:creationId xmlns:a16="http://schemas.microsoft.com/office/drawing/2014/main" id="{9AFD47A3-5822-4012-B518-BE019F21B7D2}"/>
              </a:ext>
            </a:extLst>
          </p:cNvPr>
          <p:cNvSpPr/>
          <p:nvPr/>
        </p:nvSpPr>
        <p:spPr>
          <a:xfrm>
            <a:off x="6923913" y="5701009"/>
            <a:ext cx="1140851" cy="547779"/>
          </a:xfrm>
          <a:prstGeom prst="round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SpaceX</a:t>
            </a:r>
          </a:p>
        </p:txBody>
      </p:sp>
      <p:cxnSp>
        <p:nvCxnSpPr>
          <p:cNvPr id="54" name="Straight Connector 53">
            <a:extLst>
              <a:ext uri="{FF2B5EF4-FFF2-40B4-BE49-F238E27FC236}">
                <a16:creationId xmlns:a16="http://schemas.microsoft.com/office/drawing/2014/main" id="{BB39AB17-5627-441B-A987-3F464A16564C}"/>
              </a:ext>
            </a:extLst>
          </p:cNvPr>
          <p:cNvCxnSpPr>
            <a:cxnSpLocks/>
          </p:cNvCxnSpPr>
          <p:nvPr/>
        </p:nvCxnSpPr>
        <p:spPr>
          <a:xfrm flipV="1">
            <a:off x="3674401" y="3115966"/>
            <a:ext cx="0" cy="8126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Queen Victoria">
            <a:extLst>
              <a:ext uri="{FF2B5EF4-FFF2-40B4-BE49-F238E27FC236}">
                <a16:creationId xmlns:a16="http://schemas.microsoft.com/office/drawing/2014/main" id="{40426F2F-1252-4FA0-9707-985D13F903C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41182" y="3164403"/>
            <a:ext cx="748983" cy="701629"/>
          </a:xfrm>
          <a:prstGeom prst="rect">
            <a:avLst/>
          </a:prstGeom>
        </p:spPr>
      </p:pic>
      <p:sp>
        <p:nvSpPr>
          <p:cNvPr id="56" name="Queen Victoria Text">
            <a:extLst>
              <a:ext uri="{FF2B5EF4-FFF2-40B4-BE49-F238E27FC236}">
                <a16:creationId xmlns:a16="http://schemas.microsoft.com/office/drawing/2014/main" id="{BD559C01-E679-466A-87D1-4E1C750792CC}"/>
              </a:ext>
            </a:extLst>
          </p:cNvPr>
          <p:cNvSpPr/>
          <p:nvPr/>
        </p:nvSpPr>
        <p:spPr>
          <a:xfrm>
            <a:off x="4466503" y="3853973"/>
            <a:ext cx="1355023" cy="854246"/>
          </a:xfrm>
          <a:prstGeom prst="round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Queen Victoria</a:t>
            </a:r>
          </a:p>
        </p:txBody>
      </p:sp>
      <p:pic>
        <p:nvPicPr>
          <p:cNvPr id="57" name="Gunpowder Plot">
            <a:extLst>
              <a:ext uri="{FF2B5EF4-FFF2-40B4-BE49-F238E27FC236}">
                <a16:creationId xmlns:a16="http://schemas.microsoft.com/office/drawing/2014/main" id="{B9B2B816-2C96-4F7B-9DCB-C3C5F2A9965E}"/>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b="51820"/>
          <a:stretch/>
        </p:blipFill>
        <p:spPr>
          <a:xfrm>
            <a:off x="2763230" y="3188824"/>
            <a:ext cx="833216" cy="740865"/>
          </a:xfrm>
          <a:prstGeom prst="rect">
            <a:avLst/>
          </a:prstGeom>
        </p:spPr>
      </p:pic>
      <p:sp>
        <p:nvSpPr>
          <p:cNvPr id="58" name="Gunpowder Plot Text">
            <a:extLst>
              <a:ext uri="{FF2B5EF4-FFF2-40B4-BE49-F238E27FC236}">
                <a16:creationId xmlns:a16="http://schemas.microsoft.com/office/drawing/2014/main" id="{A3E9A079-3881-480B-915D-9405A0EA1FB5}"/>
              </a:ext>
            </a:extLst>
          </p:cNvPr>
          <p:cNvSpPr/>
          <p:nvPr/>
        </p:nvSpPr>
        <p:spPr>
          <a:xfrm>
            <a:off x="2305567" y="3865283"/>
            <a:ext cx="1653841" cy="1160713"/>
          </a:xfrm>
          <a:prstGeom prst="round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The Gunpowder Plot</a:t>
            </a:r>
          </a:p>
        </p:txBody>
      </p:sp>
      <p:sp>
        <p:nvSpPr>
          <p:cNvPr id="59" name="Great Fire of London Text">
            <a:extLst>
              <a:ext uri="{FF2B5EF4-FFF2-40B4-BE49-F238E27FC236}">
                <a16:creationId xmlns:a16="http://schemas.microsoft.com/office/drawing/2014/main" id="{A614C136-CDAB-4899-9227-7E26457FAF52}"/>
              </a:ext>
            </a:extLst>
          </p:cNvPr>
          <p:cNvSpPr/>
          <p:nvPr/>
        </p:nvSpPr>
        <p:spPr>
          <a:xfrm>
            <a:off x="1365841" y="5673713"/>
            <a:ext cx="2996618" cy="547779"/>
          </a:xfrm>
          <a:prstGeom prst="round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The Great Fire of London</a:t>
            </a:r>
          </a:p>
        </p:txBody>
      </p:sp>
      <p:pic>
        <p:nvPicPr>
          <p:cNvPr id="60" name="Great Fire of London">
            <a:extLst>
              <a:ext uri="{FF2B5EF4-FFF2-40B4-BE49-F238E27FC236}">
                <a16:creationId xmlns:a16="http://schemas.microsoft.com/office/drawing/2014/main" id="{6C634D42-D2E8-4C8C-B3BC-F1D454820CE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24904" y="5105018"/>
            <a:ext cx="1467250" cy="711710"/>
          </a:xfrm>
          <a:prstGeom prst="rect">
            <a:avLst/>
          </a:prstGeom>
        </p:spPr>
      </p:pic>
      <p:pic>
        <p:nvPicPr>
          <p:cNvPr id="61" name="Ibn Battuta">
            <a:extLst>
              <a:ext uri="{FF2B5EF4-FFF2-40B4-BE49-F238E27FC236}">
                <a16:creationId xmlns:a16="http://schemas.microsoft.com/office/drawing/2014/main" id="{63C2EC8E-59C7-4D7D-A0B2-FA753A6B4B5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34136" y="3156941"/>
            <a:ext cx="737312" cy="703845"/>
          </a:xfrm>
          <a:prstGeom prst="rect">
            <a:avLst/>
          </a:prstGeom>
        </p:spPr>
      </p:pic>
      <p:sp>
        <p:nvSpPr>
          <p:cNvPr id="62" name="Ibn Battuta Text">
            <a:extLst>
              <a:ext uri="{FF2B5EF4-FFF2-40B4-BE49-F238E27FC236}">
                <a16:creationId xmlns:a16="http://schemas.microsoft.com/office/drawing/2014/main" id="{C1385A97-4AB2-4F47-AF84-0C377529D673}"/>
              </a:ext>
            </a:extLst>
          </p:cNvPr>
          <p:cNvSpPr/>
          <p:nvPr/>
        </p:nvSpPr>
        <p:spPr>
          <a:xfrm>
            <a:off x="556566" y="3853973"/>
            <a:ext cx="1650906" cy="1160713"/>
          </a:xfrm>
          <a:prstGeom prst="round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Ibn Battuta 1304-1368/9 or 1377</a:t>
            </a:r>
          </a:p>
        </p:txBody>
      </p:sp>
      <p:pic>
        <p:nvPicPr>
          <p:cNvPr id="63" name="First World War">
            <a:extLst>
              <a:ext uri="{FF2B5EF4-FFF2-40B4-BE49-F238E27FC236}">
                <a16:creationId xmlns:a16="http://schemas.microsoft.com/office/drawing/2014/main" id="{6F3AD553-D79B-40C9-8756-A3F70FE4DEC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24768" y="3544674"/>
            <a:ext cx="823377" cy="582223"/>
          </a:xfrm>
          <a:prstGeom prst="rect">
            <a:avLst/>
          </a:prstGeom>
        </p:spPr>
      </p:pic>
      <p:sp>
        <p:nvSpPr>
          <p:cNvPr id="64" name="First World War Text">
            <a:extLst>
              <a:ext uri="{FF2B5EF4-FFF2-40B4-BE49-F238E27FC236}">
                <a16:creationId xmlns:a16="http://schemas.microsoft.com/office/drawing/2014/main" id="{E6FF4CD8-CFAE-4E4F-92D9-7173C65E4907}"/>
              </a:ext>
            </a:extLst>
          </p:cNvPr>
          <p:cNvSpPr/>
          <p:nvPr/>
        </p:nvSpPr>
        <p:spPr>
          <a:xfrm>
            <a:off x="6063112" y="4113561"/>
            <a:ext cx="1146689" cy="1160713"/>
          </a:xfrm>
          <a:prstGeom prst="round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First World War</a:t>
            </a:r>
          </a:p>
        </p:txBody>
      </p:sp>
      <p:sp>
        <p:nvSpPr>
          <p:cNvPr id="66" name="Matthew Henson Text">
            <a:extLst>
              <a:ext uri="{FF2B5EF4-FFF2-40B4-BE49-F238E27FC236}">
                <a16:creationId xmlns:a16="http://schemas.microsoft.com/office/drawing/2014/main" id="{8432D022-3A0E-4EC0-9869-67B1AFD8437D}"/>
              </a:ext>
            </a:extLst>
          </p:cNvPr>
          <p:cNvSpPr/>
          <p:nvPr/>
        </p:nvSpPr>
        <p:spPr>
          <a:xfrm>
            <a:off x="4591655" y="5394542"/>
            <a:ext cx="2044932" cy="854246"/>
          </a:xfrm>
          <a:prstGeom prst="round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Matthew Henson 1866-1955 </a:t>
            </a:r>
          </a:p>
        </p:txBody>
      </p:sp>
      <p:pic>
        <p:nvPicPr>
          <p:cNvPr id="65" name="SpaceX">
            <a:extLst>
              <a:ext uri="{FF2B5EF4-FFF2-40B4-BE49-F238E27FC236}">
                <a16:creationId xmlns:a16="http://schemas.microsoft.com/office/drawing/2014/main" id="{CC7247DB-967C-4EE2-8FCA-F2E48DF9D99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1370428">
            <a:off x="7562105" y="5469519"/>
            <a:ext cx="924908" cy="569063"/>
          </a:xfrm>
          <a:prstGeom prst="rect">
            <a:avLst/>
          </a:prstGeom>
        </p:spPr>
      </p:pic>
      <p:grpSp>
        <p:nvGrpSpPr>
          <p:cNvPr id="94" name="Timeline">
            <a:extLst>
              <a:ext uri="{FF2B5EF4-FFF2-40B4-BE49-F238E27FC236}">
                <a16:creationId xmlns:a16="http://schemas.microsoft.com/office/drawing/2014/main" id="{2B899E31-DEF0-4479-86BA-33774F84E409}"/>
              </a:ext>
            </a:extLst>
          </p:cNvPr>
          <p:cNvGrpSpPr/>
          <p:nvPr/>
        </p:nvGrpSpPr>
        <p:grpSpPr>
          <a:xfrm>
            <a:off x="526207" y="2596996"/>
            <a:ext cx="8108949" cy="547779"/>
            <a:chOff x="526207" y="2663256"/>
            <a:chExt cx="8108949" cy="547779"/>
          </a:xfrm>
        </p:grpSpPr>
        <p:cxnSp>
          <p:nvCxnSpPr>
            <p:cNvPr id="37" name="Straight Connector 36">
              <a:extLst>
                <a:ext uri="{FF2B5EF4-FFF2-40B4-BE49-F238E27FC236}">
                  <a16:creationId xmlns:a16="http://schemas.microsoft.com/office/drawing/2014/main" id="{70079355-62C9-4700-B351-747DA714FCC3}"/>
                </a:ext>
              </a:extLst>
            </p:cNvPr>
            <p:cNvCxnSpPr>
              <a:cxnSpLocks/>
            </p:cNvCxnSpPr>
            <p:nvPr/>
          </p:nvCxnSpPr>
          <p:spPr>
            <a:xfrm flipH="1" flipV="1">
              <a:off x="8159369" y="3090932"/>
              <a:ext cx="1" cy="9019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E6617F6-7398-4028-8E0D-2FA2D1FAF06B}"/>
                </a:ext>
              </a:extLst>
            </p:cNvPr>
            <p:cNvCxnSpPr>
              <a:cxnSpLocks/>
            </p:cNvCxnSpPr>
            <p:nvPr/>
          </p:nvCxnSpPr>
          <p:spPr>
            <a:xfrm>
              <a:off x="907256" y="3168970"/>
              <a:ext cx="725211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Rounded Corners 38">
              <a:extLst>
                <a:ext uri="{FF2B5EF4-FFF2-40B4-BE49-F238E27FC236}">
                  <a16:creationId xmlns:a16="http://schemas.microsoft.com/office/drawing/2014/main" id="{65A1465E-04B0-4896-87EB-440217E6ED75}"/>
                </a:ext>
              </a:extLst>
            </p:cNvPr>
            <p:cNvSpPr/>
            <p:nvPr/>
          </p:nvSpPr>
          <p:spPr>
            <a:xfrm>
              <a:off x="526207" y="2663256"/>
              <a:ext cx="806162" cy="5477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solidFill>
                </a:rPr>
                <a:t>1300</a:t>
              </a:r>
            </a:p>
          </p:txBody>
        </p:sp>
        <p:sp>
          <p:nvSpPr>
            <p:cNvPr id="40" name="Rectangle: Rounded Corners 39">
              <a:extLst>
                <a:ext uri="{FF2B5EF4-FFF2-40B4-BE49-F238E27FC236}">
                  <a16:creationId xmlns:a16="http://schemas.microsoft.com/office/drawing/2014/main" id="{FAD3452F-DE4D-4F05-B97F-92B46DF9CA95}"/>
                </a:ext>
              </a:extLst>
            </p:cNvPr>
            <p:cNvSpPr/>
            <p:nvPr/>
          </p:nvSpPr>
          <p:spPr>
            <a:xfrm>
              <a:off x="1434018" y="2663256"/>
              <a:ext cx="806162" cy="5477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solidFill>
                </a:rPr>
                <a:t>1400</a:t>
              </a:r>
            </a:p>
          </p:txBody>
        </p:sp>
        <p:sp>
          <p:nvSpPr>
            <p:cNvPr id="41" name="Rectangle: Rounded Corners 40">
              <a:extLst>
                <a:ext uri="{FF2B5EF4-FFF2-40B4-BE49-F238E27FC236}">
                  <a16:creationId xmlns:a16="http://schemas.microsoft.com/office/drawing/2014/main" id="{F61EC2C7-7DB0-4879-9A65-D05B219216EC}"/>
                </a:ext>
              </a:extLst>
            </p:cNvPr>
            <p:cNvSpPr/>
            <p:nvPr/>
          </p:nvSpPr>
          <p:spPr>
            <a:xfrm>
              <a:off x="2328181" y="2663256"/>
              <a:ext cx="806162" cy="5477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solidFill>
                </a:rPr>
                <a:t>1500</a:t>
              </a:r>
            </a:p>
          </p:txBody>
        </p:sp>
        <p:sp>
          <p:nvSpPr>
            <p:cNvPr id="42" name="Rectangle: Rounded Corners 41">
              <a:extLst>
                <a:ext uri="{FF2B5EF4-FFF2-40B4-BE49-F238E27FC236}">
                  <a16:creationId xmlns:a16="http://schemas.microsoft.com/office/drawing/2014/main" id="{3D53AAC2-42B3-4178-9CC6-9D387CDBBB21}"/>
                </a:ext>
              </a:extLst>
            </p:cNvPr>
            <p:cNvSpPr/>
            <p:nvPr/>
          </p:nvSpPr>
          <p:spPr>
            <a:xfrm>
              <a:off x="3249640" y="2663256"/>
              <a:ext cx="806162" cy="5477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solidFill>
                </a:rPr>
                <a:t>1600</a:t>
              </a:r>
            </a:p>
          </p:txBody>
        </p:sp>
        <p:sp>
          <p:nvSpPr>
            <p:cNvPr id="43" name="Rectangle: Rounded Corners 42">
              <a:extLst>
                <a:ext uri="{FF2B5EF4-FFF2-40B4-BE49-F238E27FC236}">
                  <a16:creationId xmlns:a16="http://schemas.microsoft.com/office/drawing/2014/main" id="{79BE6D88-DF93-4689-BF69-DBD3127656FA}"/>
                </a:ext>
              </a:extLst>
            </p:cNvPr>
            <p:cNvSpPr/>
            <p:nvPr/>
          </p:nvSpPr>
          <p:spPr>
            <a:xfrm>
              <a:off x="4143803" y="2663256"/>
              <a:ext cx="806162" cy="5477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solidFill>
                </a:rPr>
                <a:t>1700</a:t>
              </a:r>
            </a:p>
          </p:txBody>
        </p:sp>
        <p:sp>
          <p:nvSpPr>
            <p:cNvPr id="44" name="Rectangle: Rounded Corners 43">
              <a:extLst>
                <a:ext uri="{FF2B5EF4-FFF2-40B4-BE49-F238E27FC236}">
                  <a16:creationId xmlns:a16="http://schemas.microsoft.com/office/drawing/2014/main" id="{24297AC5-49AF-4732-AFF3-1601E8F25A60}"/>
                </a:ext>
              </a:extLst>
            </p:cNvPr>
            <p:cNvSpPr/>
            <p:nvPr/>
          </p:nvSpPr>
          <p:spPr>
            <a:xfrm>
              <a:off x="4983374" y="2663256"/>
              <a:ext cx="928779" cy="5477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solidFill>
                </a:rPr>
                <a:t>1800</a:t>
              </a:r>
            </a:p>
          </p:txBody>
        </p:sp>
        <p:sp>
          <p:nvSpPr>
            <p:cNvPr id="45" name="Rectangle: Rounded Corners 44">
              <a:extLst>
                <a:ext uri="{FF2B5EF4-FFF2-40B4-BE49-F238E27FC236}">
                  <a16:creationId xmlns:a16="http://schemas.microsoft.com/office/drawing/2014/main" id="{A3A46621-19FD-4098-8334-4209FBF54BA5}"/>
                </a:ext>
              </a:extLst>
            </p:cNvPr>
            <p:cNvSpPr/>
            <p:nvPr/>
          </p:nvSpPr>
          <p:spPr>
            <a:xfrm>
              <a:off x="5945562" y="2663256"/>
              <a:ext cx="806162" cy="5477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solidFill>
                </a:rPr>
                <a:t>1900</a:t>
              </a:r>
            </a:p>
          </p:txBody>
        </p:sp>
        <p:sp>
          <p:nvSpPr>
            <p:cNvPr id="46" name="Rectangle: Rounded Corners 45">
              <a:extLst>
                <a:ext uri="{FF2B5EF4-FFF2-40B4-BE49-F238E27FC236}">
                  <a16:creationId xmlns:a16="http://schemas.microsoft.com/office/drawing/2014/main" id="{E3B69B14-1CE0-4DEC-930C-A79D1CAC5FA4}"/>
                </a:ext>
              </a:extLst>
            </p:cNvPr>
            <p:cNvSpPr/>
            <p:nvPr/>
          </p:nvSpPr>
          <p:spPr>
            <a:xfrm>
              <a:off x="6798781" y="2663256"/>
              <a:ext cx="928779" cy="5477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solidFill>
                </a:rPr>
                <a:t>2000</a:t>
              </a:r>
            </a:p>
          </p:txBody>
        </p:sp>
        <p:cxnSp>
          <p:nvCxnSpPr>
            <p:cNvPr id="47" name="Straight Connector 46">
              <a:extLst>
                <a:ext uri="{FF2B5EF4-FFF2-40B4-BE49-F238E27FC236}">
                  <a16:creationId xmlns:a16="http://schemas.microsoft.com/office/drawing/2014/main" id="{0D90F6A7-DAD6-4A8F-BBC2-4C375D52FA52}"/>
                </a:ext>
              </a:extLst>
            </p:cNvPr>
            <p:cNvCxnSpPr>
              <a:cxnSpLocks/>
            </p:cNvCxnSpPr>
            <p:nvPr/>
          </p:nvCxnSpPr>
          <p:spPr>
            <a:xfrm flipH="1" flipV="1">
              <a:off x="925655" y="3090932"/>
              <a:ext cx="1" cy="9019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3D78AD2-850A-4C37-B2DF-F4CF445D3D55}"/>
                </a:ext>
              </a:extLst>
            </p:cNvPr>
            <p:cNvCxnSpPr>
              <a:cxnSpLocks/>
            </p:cNvCxnSpPr>
            <p:nvPr/>
          </p:nvCxnSpPr>
          <p:spPr>
            <a:xfrm flipH="1" flipV="1">
              <a:off x="1829869" y="3090932"/>
              <a:ext cx="1" cy="9019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9C59168-2BF7-44CA-A84D-C858964C5871}"/>
                </a:ext>
              </a:extLst>
            </p:cNvPr>
            <p:cNvCxnSpPr>
              <a:cxnSpLocks/>
            </p:cNvCxnSpPr>
            <p:nvPr/>
          </p:nvCxnSpPr>
          <p:spPr>
            <a:xfrm flipH="1" flipV="1">
              <a:off x="2734083" y="3090932"/>
              <a:ext cx="1" cy="9019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164F711-BB7E-475A-B393-26EB8F131271}"/>
                </a:ext>
              </a:extLst>
            </p:cNvPr>
            <p:cNvCxnSpPr>
              <a:cxnSpLocks/>
            </p:cNvCxnSpPr>
            <p:nvPr/>
          </p:nvCxnSpPr>
          <p:spPr>
            <a:xfrm flipH="1" flipV="1">
              <a:off x="3638297" y="3090932"/>
              <a:ext cx="1" cy="9019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C9BBD95-5C69-48B8-8CCE-8AF5218D2A65}"/>
                </a:ext>
              </a:extLst>
            </p:cNvPr>
            <p:cNvCxnSpPr>
              <a:cxnSpLocks/>
            </p:cNvCxnSpPr>
            <p:nvPr/>
          </p:nvCxnSpPr>
          <p:spPr>
            <a:xfrm flipH="1" flipV="1">
              <a:off x="4542511" y="3090932"/>
              <a:ext cx="1" cy="9019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4D443C7-563B-4BDD-AD3D-EE2D33923BC2}"/>
                </a:ext>
              </a:extLst>
            </p:cNvPr>
            <p:cNvCxnSpPr>
              <a:cxnSpLocks/>
            </p:cNvCxnSpPr>
            <p:nvPr/>
          </p:nvCxnSpPr>
          <p:spPr>
            <a:xfrm flipH="1" flipV="1">
              <a:off x="5446725" y="3090932"/>
              <a:ext cx="1" cy="9019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719A877-4C91-4904-9235-59A4353C6936}"/>
                </a:ext>
              </a:extLst>
            </p:cNvPr>
            <p:cNvCxnSpPr>
              <a:cxnSpLocks/>
            </p:cNvCxnSpPr>
            <p:nvPr/>
          </p:nvCxnSpPr>
          <p:spPr>
            <a:xfrm flipH="1" flipV="1">
              <a:off x="6350939" y="3090932"/>
              <a:ext cx="1" cy="9019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8D4CF849-B561-478C-9341-6423AEEE5FEC}"/>
                </a:ext>
              </a:extLst>
            </p:cNvPr>
            <p:cNvSpPr/>
            <p:nvPr/>
          </p:nvSpPr>
          <p:spPr>
            <a:xfrm>
              <a:off x="7706377" y="2663256"/>
              <a:ext cx="928779" cy="5477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solidFill>
                </a:rPr>
                <a:t>2100</a:t>
              </a:r>
            </a:p>
          </p:txBody>
        </p:sp>
        <p:cxnSp>
          <p:nvCxnSpPr>
            <p:cNvPr id="69" name="Straight Connector 68">
              <a:extLst>
                <a:ext uri="{FF2B5EF4-FFF2-40B4-BE49-F238E27FC236}">
                  <a16:creationId xmlns:a16="http://schemas.microsoft.com/office/drawing/2014/main" id="{4382499F-46DF-41CC-A670-9E3D7E05D613}"/>
                </a:ext>
              </a:extLst>
            </p:cNvPr>
            <p:cNvCxnSpPr>
              <a:cxnSpLocks/>
            </p:cNvCxnSpPr>
            <p:nvPr/>
          </p:nvCxnSpPr>
          <p:spPr>
            <a:xfrm flipH="1" flipV="1">
              <a:off x="7255153" y="3090932"/>
              <a:ext cx="1" cy="9019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93" name="Felicity Aston">
            <a:extLst>
              <a:ext uri="{FF2B5EF4-FFF2-40B4-BE49-F238E27FC236}">
                <a16:creationId xmlns:a16="http://schemas.microsoft.com/office/drawing/2014/main" id="{A200E4D2-B865-46DA-9EBB-133ACB5F1F0C}"/>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b="19935"/>
          <a:stretch/>
        </p:blipFill>
        <p:spPr>
          <a:xfrm>
            <a:off x="7397887" y="3416176"/>
            <a:ext cx="1081605" cy="860228"/>
          </a:xfrm>
          <a:prstGeom prst="rect">
            <a:avLst/>
          </a:prstGeom>
        </p:spPr>
      </p:pic>
      <p:sp>
        <p:nvSpPr>
          <p:cNvPr id="83" name="Felicity Aston Text">
            <a:extLst>
              <a:ext uri="{FF2B5EF4-FFF2-40B4-BE49-F238E27FC236}">
                <a16:creationId xmlns:a16="http://schemas.microsoft.com/office/drawing/2014/main" id="{4D395314-BC82-4DE5-8D7E-F0EC0B412B43}"/>
              </a:ext>
            </a:extLst>
          </p:cNvPr>
          <p:cNvSpPr/>
          <p:nvPr/>
        </p:nvSpPr>
        <p:spPr>
          <a:xfrm>
            <a:off x="7359317" y="4221717"/>
            <a:ext cx="1195893" cy="1160713"/>
          </a:xfrm>
          <a:prstGeom prst="round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Felicity Aston</a:t>
            </a:r>
          </a:p>
          <a:p>
            <a:pPr algn="ctr"/>
            <a:r>
              <a:rPr lang="en-GB" b="1" dirty="0"/>
              <a:t>1977-</a:t>
            </a:r>
          </a:p>
        </p:txBody>
      </p:sp>
    </p:spTree>
    <p:extLst>
      <p:ext uri="{BB962C8B-B14F-4D97-AF65-F5344CB8AC3E}">
        <p14:creationId xmlns:p14="http://schemas.microsoft.com/office/powerpoint/2010/main" val="49626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down)">
                                      <p:cBhvr>
                                        <p:cTn id="7" dur="10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up)">
                                      <p:cBhvr>
                                        <p:cTn id="12" dur="1000"/>
                                        <p:tgtEl>
                                          <p:spTgt spid="34"/>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wipe(up)">
                                      <p:cBhvr>
                                        <p:cTn id="16" dur="1000"/>
                                        <p:tgtEl>
                                          <p:spTgt spid="62"/>
                                        </p:tgtEl>
                                      </p:cBhvr>
                                    </p:animEffect>
                                  </p:childTnLst>
                                </p:cTn>
                              </p:par>
                              <p:par>
                                <p:cTn id="17" presetID="10" presetClass="entr" presetSubtype="0" fill="hold" nodeType="with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fade">
                                      <p:cBhvr>
                                        <p:cTn id="19" dur="1000"/>
                                        <p:tgtEl>
                                          <p:spTgt spid="6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wipe(up)">
                                      <p:cBhvr>
                                        <p:cTn id="24" dur="1000"/>
                                        <p:tgtEl>
                                          <p:spTgt spid="54"/>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wipe(up)">
                                      <p:cBhvr>
                                        <p:cTn id="28" dur="1000"/>
                                        <p:tgtEl>
                                          <p:spTgt spid="58"/>
                                        </p:tgtEl>
                                      </p:cBhvr>
                                    </p:animEffect>
                                  </p:childTnLst>
                                </p:cTn>
                              </p:par>
                              <p:par>
                                <p:cTn id="29" presetID="10" presetClass="entr" presetSubtype="0" fill="hold" nodeType="with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up)">
                                      <p:cBhvr>
                                        <p:cTn id="36" dur="1000"/>
                                        <p:tgtEl>
                                          <p:spTgt spid="33"/>
                                        </p:tgtEl>
                                      </p:cBhvr>
                                    </p:animEffect>
                                  </p:childTnLst>
                                </p:cTn>
                              </p:par>
                            </p:childTnLst>
                          </p:cTn>
                        </p:par>
                        <p:par>
                          <p:cTn id="37" fill="hold">
                            <p:stCondLst>
                              <p:cond delay="1000"/>
                            </p:stCondLst>
                            <p:childTnLst>
                              <p:par>
                                <p:cTn id="38" presetID="22" presetClass="entr" presetSubtype="1"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up)">
                                      <p:cBhvr>
                                        <p:cTn id="40" dur="1000"/>
                                        <p:tgtEl>
                                          <p:spTgt spid="59"/>
                                        </p:tgtEl>
                                      </p:cBhvr>
                                    </p:animEffect>
                                  </p:childTnLst>
                                </p:cTn>
                              </p:par>
                              <p:par>
                                <p:cTn id="41" presetID="10" presetClass="entr" presetSubtype="0" fill="hold" nodeType="with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1000"/>
                                        <p:tgtEl>
                                          <p:spTgt spid="6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ipe(up)">
                                      <p:cBhvr>
                                        <p:cTn id="48" dur="1000"/>
                                        <p:tgtEl>
                                          <p:spTgt spid="32"/>
                                        </p:tgtEl>
                                      </p:cBhvr>
                                    </p:animEffect>
                                  </p:childTnLst>
                                </p:cTn>
                              </p:par>
                            </p:childTnLst>
                          </p:cTn>
                        </p:par>
                        <p:par>
                          <p:cTn id="49" fill="hold">
                            <p:stCondLst>
                              <p:cond delay="1000"/>
                            </p:stCondLst>
                            <p:childTnLst>
                              <p:par>
                                <p:cTn id="50" presetID="22" presetClass="entr" presetSubtype="1" fill="hold" grpId="0"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wipe(up)">
                                      <p:cBhvr>
                                        <p:cTn id="52" dur="1000"/>
                                        <p:tgtEl>
                                          <p:spTgt spid="56"/>
                                        </p:tgtEl>
                                      </p:cBhvr>
                                    </p:animEffect>
                                  </p:childTnLst>
                                </p:cTn>
                              </p:par>
                              <p:par>
                                <p:cTn id="53" presetID="10" presetClass="entr" presetSubtype="0" fill="hold"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ipe(up)">
                                      <p:cBhvr>
                                        <p:cTn id="60" dur="1000"/>
                                        <p:tgtEl>
                                          <p:spTgt spid="28"/>
                                        </p:tgtEl>
                                      </p:cBhvr>
                                    </p:animEffect>
                                  </p:childTnLst>
                                </p:cTn>
                              </p:par>
                            </p:childTnLst>
                          </p:cTn>
                        </p:par>
                        <p:par>
                          <p:cTn id="61" fill="hold">
                            <p:stCondLst>
                              <p:cond delay="1000"/>
                            </p:stCondLst>
                            <p:childTnLst>
                              <p:par>
                                <p:cTn id="62" presetID="22" presetClass="entr" presetSubtype="1" fill="hold" grpId="0" nodeType="after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wipe(up)">
                                      <p:cBhvr>
                                        <p:cTn id="64" dur="1000"/>
                                        <p:tgtEl>
                                          <p:spTgt spid="66"/>
                                        </p:tgtEl>
                                      </p:cBhvr>
                                    </p:animEffect>
                                  </p:childTnLst>
                                </p:cTn>
                              </p:par>
                              <p:par>
                                <p:cTn id="65" presetID="10" presetClass="entr" presetSubtype="0" fill="hold"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10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up)">
                                      <p:cBhvr>
                                        <p:cTn id="72" dur="1000"/>
                                        <p:tgtEl>
                                          <p:spTgt spid="31"/>
                                        </p:tgtEl>
                                      </p:cBhvr>
                                    </p:animEffect>
                                  </p:childTnLst>
                                </p:cTn>
                              </p:par>
                            </p:childTnLst>
                          </p:cTn>
                        </p:par>
                        <p:par>
                          <p:cTn id="73" fill="hold">
                            <p:stCondLst>
                              <p:cond delay="1000"/>
                            </p:stCondLst>
                            <p:childTnLst>
                              <p:par>
                                <p:cTn id="74" presetID="22" presetClass="entr" presetSubtype="1"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up)">
                                      <p:cBhvr>
                                        <p:cTn id="76" dur="1000"/>
                                        <p:tgtEl>
                                          <p:spTgt spid="64"/>
                                        </p:tgtEl>
                                      </p:cBhvr>
                                    </p:animEffect>
                                  </p:childTnLst>
                                </p:cTn>
                              </p:par>
                              <p:par>
                                <p:cTn id="77" presetID="10" presetClass="entr" presetSubtype="0" fill="hold" nodeType="with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nodeType="click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wipe(up)">
                                      <p:cBhvr>
                                        <p:cTn id="84" dur="1000"/>
                                        <p:tgtEl>
                                          <p:spTgt spid="30"/>
                                        </p:tgtEl>
                                      </p:cBhvr>
                                    </p:animEffect>
                                  </p:childTnLst>
                                </p:cTn>
                              </p:par>
                            </p:childTnLst>
                          </p:cTn>
                        </p:par>
                        <p:par>
                          <p:cTn id="85" fill="hold">
                            <p:stCondLst>
                              <p:cond delay="1000"/>
                            </p:stCondLst>
                            <p:childTnLst>
                              <p:par>
                                <p:cTn id="86" presetID="22" presetClass="entr" presetSubtype="1" fill="hold" grpId="0"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up)">
                                      <p:cBhvr>
                                        <p:cTn id="88" dur="1000"/>
                                        <p:tgtEl>
                                          <p:spTgt spid="35"/>
                                        </p:tgtEl>
                                      </p:cBhvr>
                                    </p:animEffect>
                                  </p:childTnLst>
                                </p:cTn>
                              </p:par>
                              <p:par>
                                <p:cTn id="89" presetID="10" presetClass="entr" presetSubtype="0" fill="hold" nodeType="with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1" fill="hold" nodeType="clickEffect">
                                  <p:stCondLst>
                                    <p:cond delay="0"/>
                                  </p:stCondLst>
                                  <p:childTnLst>
                                    <p:set>
                                      <p:cBhvr>
                                        <p:cTn id="95" dur="1" fill="hold">
                                          <p:stCondLst>
                                            <p:cond delay="0"/>
                                          </p:stCondLst>
                                        </p:cTn>
                                        <p:tgtEl>
                                          <p:spTgt spid="81"/>
                                        </p:tgtEl>
                                        <p:attrNameLst>
                                          <p:attrName>style.visibility</p:attrName>
                                        </p:attrNameLst>
                                      </p:cBhvr>
                                      <p:to>
                                        <p:strVal val="visible"/>
                                      </p:to>
                                    </p:set>
                                    <p:animEffect transition="in" filter="wipe(up)">
                                      <p:cBhvr>
                                        <p:cTn id="96" dur="1000"/>
                                        <p:tgtEl>
                                          <p:spTgt spid="81"/>
                                        </p:tgtEl>
                                      </p:cBhvr>
                                    </p:animEffect>
                                  </p:childTnLst>
                                </p:cTn>
                              </p:par>
                            </p:childTnLst>
                          </p:cTn>
                        </p:par>
                        <p:par>
                          <p:cTn id="97" fill="hold">
                            <p:stCondLst>
                              <p:cond delay="1000"/>
                            </p:stCondLst>
                            <p:childTnLst>
                              <p:par>
                                <p:cTn id="98" presetID="22" presetClass="entr" presetSubtype="1" fill="hold" grpId="0"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up)">
                                      <p:cBhvr>
                                        <p:cTn id="100" dur="1000"/>
                                        <p:tgtEl>
                                          <p:spTgt spid="83"/>
                                        </p:tgtEl>
                                      </p:cBhvr>
                                    </p:animEffect>
                                  </p:childTnLst>
                                </p:cTn>
                              </p:par>
                              <p:par>
                                <p:cTn id="101" presetID="10" presetClass="entr" presetSubtype="0" fill="hold" nodeType="withEffect">
                                  <p:stCondLst>
                                    <p:cond delay="0"/>
                                  </p:stCondLst>
                                  <p:childTnLst>
                                    <p:set>
                                      <p:cBhvr>
                                        <p:cTn id="102" dur="1" fill="hold">
                                          <p:stCondLst>
                                            <p:cond delay="0"/>
                                          </p:stCondLst>
                                        </p:cTn>
                                        <p:tgtEl>
                                          <p:spTgt spid="93"/>
                                        </p:tgtEl>
                                        <p:attrNameLst>
                                          <p:attrName>style.visibility</p:attrName>
                                        </p:attrNameLst>
                                      </p:cBhvr>
                                      <p:to>
                                        <p:strVal val="visible"/>
                                      </p:to>
                                    </p:set>
                                    <p:animEffect transition="in" filter="fade">
                                      <p:cBhvr>
                                        <p:cTn id="103" dur="1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56" grpId="0" animBg="1"/>
      <p:bldP spid="58" grpId="0" animBg="1"/>
      <p:bldP spid="59" grpId="0" animBg="1"/>
      <p:bldP spid="62" grpId="0" animBg="1"/>
      <p:bldP spid="64" grpId="0" animBg="1"/>
      <p:bldP spid="66" grpId="0" animBg="1"/>
      <p:bldP spid="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lour Block">
            <a:extLst>
              <a:ext uri="{FF2B5EF4-FFF2-40B4-BE49-F238E27FC236}">
                <a16:creationId xmlns:a16="http://schemas.microsoft.com/office/drawing/2014/main" id="{B6532B09-7EA0-45AF-91B6-254E3F6B7BAB}"/>
              </a:ext>
            </a:extLst>
          </p:cNvPr>
          <p:cNvSpPr/>
          <p:nvPr/>
        </p:nvSpPr>
        <p:spPr>
          <a:xfrm>
            <a:off x="442142" y="2158235"/>
            <a:ext cx="8259714" cy="2271421"/>
          </a:xfrm>
          <a:prstGeom prst="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755650" y="765175"/>
            <a:ext cx="7632699" cy="584775"/>
          </a:xfrm>
          <a:prstGeom prst="rect">
            <a:avLst/>
          </a:prstGeom>
        </p:spPr>
        <p:txBody>
          <a:bodyPr wrap="square">
            <a:spAutoFit/>
          </a:bodyPr>
          <a:lstStyle/>
          <a:p>
            <a:pPr algn="ctr"/>
            <a:r>
              <a:rPr lang="en-GB" sz="3200" b="1" dirty="0">
                <a:latin typeface="+mj-lt"/>
              </a:rPr>
              <a:t>Felicity Aston</a:t>
            </a:r>
          </a:p>
        </p:txBody>
      </p:sp>
      <p:grpSp>
        <p:nvGrpSpPr>
          <p:cNvPr id="18" name="ICONS"/>
          <p:cNvGrpSpPr/>
          <p:nvPr/>
        </p:nvGrpSpPr>
        <p:grpSpPr>
          <a:xfrm>
            <a:off x="7480751" y="621486"/>
            <a:ext cx="1238498" cy="864000"/>
            <a:chOff x="7480751" y="621486"/>
            <a:chExt cx="1238498" cy="864000"/>
          </a:xfrm>
        </p:grpSpPr>
        <p:pic>
          <p:nvPicPr>
            <p:cNvPr id="24" name="Assessment" hidden="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22" name="Mental and Oral Starter" hidden="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8200" y="621686"/>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Group Work"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9" name="Talking Partners"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7" name="Pairs" hidden="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5" name="Individual Work" hidden="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8000" y="621486"/>
              <a:ext cx="864000" cy="864000"/>
            </a:xfrm>
            <a:prstGeom prst="rect">
              <a:avLst/>
            </a:prstGeom>
          </p:spPr>
        </p:pic>
        <p:pic>
          <p:nvPicPr>
            <p:cNvPr id="14" name="Whole Clas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80751" y="621486"/>
              <a:ext cx="1238498" cy="864000"/>
            </a:xfrm>
            <a:prstGeom prst="rect">
              <a:avLst/>
            </a:prstGeom>
          </p:spPr>
        </p:pic>
      </p:grpSp>
      <p:pic>
        <p:nvPicPr>
          <p:cNvPr id="5" name="Picture 4">
            <a:extLst>
              <a:ext uri="{FF2B5EF4-FFF2-40B4-BE49-F238E27FC236}">
                <a16:creationId xmlns:a16="http://schemas.microsoft.com/office/drawing/2014/main" id="{7BE20C69-680D-4431-A895-9D5EE7B9B1B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19614"/>
          <a:stretch/>
        </p:blipFill>
        <p:spPr>
          <a:xfrm>
            <a:off x="632819" y="1382668"/>
            <a:ext cx="3815806" cy="3046988"/>
          </a:xfrm>
          <a:prstGeom prst="rect">
            <a:avLst/>
          </a:prstGeom>
        </p:spPr>
      </p:pic>
      <p:sp>
        <p:nvSpPr>
          <p:cNvPr id="8" name="Rectangle 7"/>
          <p:cNvSpPr/>
          <p:nvPr/>
        </p:nvSpPr>
        <p:spPr>
          <a:xfrm>
            <a:off x="755650" y="4779277"/>
            <a:ext cx="7632700" cy="1107996"/>
          </a:xfrm>
          <a:prstGeom prst="rect">
            <a:avLst/>
          </a:prstGeom>
        </p:spPr>
        <p:txBody>
          <a:bodyPr wrap="square" lIns="0" tIns="0" rIns="0" bIns="0">
            <a:spAutoFit/>
          </a:bodyPr>
          <a:lstStyle/>
          <a:p>
            <a:pPr algn="ctr" rtl="0">
              <a:spcBef>
                <a:spcPts val="0"/>
              </a:spcBef>
              <a:spcAft>
                <a:spcPts val="0"/>
              </a:spcAft>
            </a:pPr>
            <a:r>
              <a:rPr lang="en-GB" sz="1800" b="0" i="0" u="none" strike="noStrike" dirty="0">
                <a:solidFill>
                  <a:srgbClr val="000000"/>
                </a:solidFill>
                <a:effectLst/>
              </a:rPr>
              <a:t>Meteorologist: someone who studies the weather. </a:t>
            </a:r>
            <a:endParaRPr lang="en-GB" b="0" dirty="0">
              <a:effectLst/>
            </a:endParaRPr>
          </a:p>
          <a:p>
            <a:pPr algn="ctr" rtl="0">
              <a:spcBef>
                <a:spcPts val="0"/>
              </a:spcBef>
              <a:spcAft>
                <a:spcPts val="0"/>
              </a:spcAft>
            </a:pPr>
            <a:br>
              <a:rPr lang="en-GB" b="0" dirty="0">
                <a:effectLst/>
              </a:rPr>
            </a:br>
            <a:r>
              <a:rPr lang="en-GB" sz="1800" b="0" i="0" u="none" strike="noStrike" dirty="0">
                <a:solidFill>
                  <a:srgbClr val="000000"/>
                </a:solidFill>
                <a:effectLst/>
              </a:rPr>
              <a:t>While working in Antarctica, Felicity took measurements and made observations about the weather and the environment there.</a:t>
            </a:r>
          </a:p>
        </p:txBody>
      </p:sp>
      <p:sp>
        <p:nvSpPr>
          <p:cNvPr id="28" name="TextBox 27">
            <a:extLst>
              <a:ext uri="{FF2B5EF4-FFF2-40B4-BE49-F238E27FC236}">
                <a16:creationId xmlns:a16="http://schemas.microsoft.com/office/drawing/2014/main" id="{FB7A883B-BDC3-4614-9C3B-8AA559FFB1D1}"/>
              </a:ext>
            </a:extLst>
          </p:cNvPr>
          <p:cNvSpPr txBox="1"/>
          <p:nvPr/>
        </p:nvSpPr>
        <p:spPr>
          <a:xfrm>
            <a:off x="4525491" y="2416782"/>
            <a:ext cx="3985690" cy="1754326"/>
          </a:xfrm>
          <a:prstGeom prst="rect">
            <a:avLst/>
          </a:prstGeom>
          <a:noFill/>
        </p:spPr>
        <p:txBody>
          <a:bodyPr wrap="square">
            <a:spAutoFit/>
          </a:bodyPr>
          <a:lstStyle/>
          <a:p>
            <a:r>
              <a:rPr lang="en-GB" b="1" dirty="0">
                <a:solidFill>
                  <a:schemeClr val="bg1"/>
                </a:solidFill>
              </a:rPr>
              <a:t>Felicity Aston was born in 1977.</a:t>
            </a:r>
          </a:p>
          <a:p>
            <a:endParaRPr lang="en-GB" b="1" dirty="0">
              <a:solidFill>
                <a:schemeClr val="bg1"/>
              </a:solidFill>
            </a:endParaRPr>
          </a:p>
          <a:p>
            <a:r>
              <a:rPr lang="en-GB" b="1" dirty="0">
                <a:solidFill>
                  <a:schemeClr val="bg1"/>
                </a:solidFill>
              </a:rPr>
              <a:t>After school, she went to university and then got a job as a meteorologist at one of the research centres based in Antarctica.</a:t>
            </a:r>
          </a:p>
        </p:txBody>
      </p:sp>
    </p:spTree>
    <p:extLst>
      <p:ext uri="{BB962C8B-B14F-4D97-AF65-F5344CB8AC3E}">
        <p14:creationId xmlns:p14="http://schemas.microsoft.com/office/powerpoint/2010/main" val="354750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1000"/>
                                        <p:tgtEl>
                                          <p:spTgt spid="2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8">
                                            <p:txEl>
                                              <p:pRg st="0" end="0"/>
                                            </p:txEl>
                                          </p:spTgt>
                                        </p:tgtEl>
                                        <p:attrNameLst>
                                          <p:attrName>style.visibility</p:attrName>
                                        </p:attrNameLst>
                                      </p:cBhvr>
                                      <p:to>
                                        <p:strVal val="visible"/>
                                      </p:to>
                                    </p:set>
                                    <p:animEffect transition="in" filter="fade">
                                      <p:cBhvr>
                                        <p:cTn id="15" dur="1000"/>
                                        <p:tgtEl>
                                          <p:spTgt spid="2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8">
                                            <p:txEl>
                                              <p:pRg st="2" end="2"/>
                                            </p:txEl>
                                          </p:spTgt>
                                        </p:tgtEl>
                                        <p:attrNameLst>
                                          <p:attrName>style.visibility</p:attrName>
                                        </p:attrNameLst>
                                      </p:cBhvr>
                                      <p:to>
                                        <p:strVal val="visible"/>
                                      </p:to>
                                    </p:set>
                                    <p:animEffect transition="in" filter="fade">
                                      <p:cBhvr>
                                        <p:cTn id="20" dur="1000"/>
                                        <p:tgtEl>
                                          <p:spTgt spid="28">
                                            <p:txEl>
                                              <p:pRg st="2" end="2"/>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1000"/>
                                        <p:tgtEl>
                                          <p:spTgt spid="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Effect transition="in" filter="fade">
                                      <p:cBhvr>
                                        <p:cTn id="29" dur="1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lanIt Presentation Template.pptx" id="{C5B8B743-499F-477E-9414-F0F244228D98}" vid="{D93AA518-7736-4872-AD16-6DCD88F702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PlanIt Presentation Template</Template>
  <TotalTime>905</TotalTime>
  <Words>1765</Words>
  <Application>Microsoft Office PowerPoint</Application>
  <PresentationFormat>On-screen Show (4:3)</PresentationFormat>
  <Paragraphs>182</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Calibri</vt:lpstr>
      <vt:lpstr>Roboto</vt:lpstr>
      <vt:lpstr>Twinkl</vt:lpstr>
      <vt:lpstr>Arial</vt:lpstr>
      <vt:lpstr>Office Theme</vt:lpstr>
      <vt:lpstr>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Cameron Kilaire</dc:creator>
  <cp:lastModifiedBy>Tabitha Trafford</cp:lastModifiedBy>
  <cp:revision>133</cp:revision>
  <dcterms:created xsi:type="dcterms:W3CDTF">2020-11-09T12:53:26Z</dcterms:created>
  <dcterms:modified xsi:type="dcterms:W3CDTF">2021-02-01T20:47:16Z</dcterms:modified>
</cp:coreProperties>
</file>