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43C126A-AA77-4857-8E46-3DB1EB22CF02}" type="datetimeFigureOut">
              <a:rPr lang="en-GB" smtClean="0"/>
              <a:t>18/01/2021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6744AB-D620-42A6-8749-476F6C8592F3}" type="slidenum">
              <a:rPr lang="en-GB" smtClean="0"/>
              <a:t>‹#›</a:t>
            </a:fld>
            <a:endParaRPr lang="en-GB"/>
          </a:p>
        </p:txBody>
      </p:sp>
    </p:spTree>
    <p:extLst>
      <p:ext uri="{BB962C8B-B14F-4D97-AF65-F5344CB8AC3E}">
        <p14:creationId xmlns:p14="http://schemas.microsoft.com/office/powerpoint/2010/main" val="3651285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43C126A-AA77-4857-8E46-3DB1EB22CF02}" type="datetimeFigureOut">
              <a:rPr lang="en-GB" smtClean="0"/>
              <a:t>18/01/2021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6744AB-D620-42A6-8749-476F6C8592F3}" type="slidenum">
              <a:rPr lang="en-GB" smtClean="0"/>
              <a:t>‹#›</a:t>
            </a:fld>
            <a:endParaRPr lang="en-GB"/>
          </a:p>
        </p:txBody>
      </p:sp>
    </p:spTree>
    <p:extLst>
      <p:ext uri="{BB962C8B-B14F-4D97-AF65-F5344CB8AC3E}">
        <p14:creationId xmlns:p14="http://schemas.microsoft.com/office/powerpoint/2010/main" val="3096740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43C126A-AA77-4857-8E46-3DB1EB22CF02}" type="datetimeFigureOut">
              <a:rPr lang="en-GB" smtClean="0"/>
              <a:t>18/01/2021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6744AB-D620-42A6-8749-476F6C8592F3}" type="slidenum">
              <a:rPr lang="en-GB" smtClean="0"/>
              <a:t>‹#›</a:t>
            </a:fld>
            <a:endParaRPr lang="en-GB"/>
          </a:p>
        </p:txBody>
      </p:sp>
    </p:spTree>
    <p:extLst>
      <p:ext uri="{BB962C8B-B14F-4D97-AF65-F5344CB8AC3E}">
        <p14:creationId xmlns:p14="http://schemas.microsoft.com/office/powerpoint/2010/main" val="174117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43C126A-AA77-4857-8E46-3DB1EB22CF02}" type="datetimeFigureOut">
              <a:rPr lang="en-GB" smtClean="0"/>
              <a:t>18/01/2021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6744AB-D620-42A6-8749-476F6C8592F3}" type="slidenum">
              <a:rPr lang="en-GB" smtClean="0"/>
              <a:t>‹#›</a:t>
            </a:fld>
            <a:endParaRPr lang="en-GB"/>
          </a:p>
        </p:txBody>
      </p:sp>
    </p:spTree>
    <p:extLst>
      <p:ext uri="{BB962C8B-B14F-4D97-AF65-F5344CB8AC3E}">
        <p14:creationId xmlns:p14="http://schemas.microsoft.com/office/powerpoint/2010/main" val="1368855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3C126A-AA77-4857-8E46-3DB1EB22CF02}" type="datetimeFigureOut">
              <a:rPr lang="en-GB" smtClean="0"/>
              <a:t>18/01/2021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6744AB-D620-42A6-8749-476F6C8592F3}" type="slidenum">
              <a:rPr lang="en-GB" smtClean="0"/>
              <a:t>‹#›</a:t>
            </a:fld>
            <a:endParaRPr lang="en-GB"/>
          </a:p>
        </p:txBody>
      </p:sp>
    </p:spTree>
    <p:extLst>
      <p:ext uri="{BB962C8B-B14F-4D97-AF65-F5344CB8AC3E}">
        <p14:creationId xmlns:p14="http://schemas.microsoft.com/office/powerpoint/2010/main" val="156616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43C126A-AA77-4857-8E46-3DB1EB22CF02}" type="datetimeFigureOut">
              <a:rPr lang="en-GB" smtClean="0"/>
              <a:t>18/01/2021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E6744AB-D620-42A6-8749-476F6C8592F3}" type="slidenum">
              <a:rPr lang="en-GB" smtClean="0"/>
              <a:t>‹#›</a:t>
            </a:fld>
            <a:endParaRPr lang="en-GB"/>
          </a:p>
        </p:txBody>
      </p:sp>
    </p:spTree>
    <p:extLst>
      <p:ext uri="{BB962C8B-B14F-4D97-AF65-F5344CB8AC3E}">
        <p14:creationId xmlns:p14="http://schemas.microsoft.com/office/powerpoint/2010/main" val="3829043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43C126A-AA77-4857-8E46-3DB1EB22CF02}" type="datetimeFigureOut">
              <a:rPr lang="en-GB" smtClean="0"/>
              <a:t>18/01/2021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E6744AB-D620-42A6-8749-476F6C8592F3}" type="slidenum">
              <a:rPr lang="en-GB" smtClean="0"/>
              <a:t>‹#›</a:t>
            </a:fld>
            <a:endParaRPr lang="en-GB"/>
          </a:p>
        </p:txBody>
      </p:sp>
    </p:spTree>
    <p:extLst>
      <p:ext uri="{BB962C8B-B14F-4D97-AF65-F5344CB8AC3E}">
        <p14:creationId xmlns:p14="http://schemas.microsoft.com/office/powerpoint/2010/main" val="4199971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43C126A-AA77-4857-8E46-3DB1EB22CF02}" type="datetimeFigureOut">
              <a:rPr lang="en-GB" smtClean="0"/>
              <a:t>18/01/2021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E6744AB-D620-42A6-8749-476F6C8592F3}" type="slidenum">
              <a:rPr lang="en-GB" smtClean="0"/>
              <a:t>‹#›</a:t>
            </a:fld>
            <a:endParaRPr lang="en-GB"/>
          </a:p>
        </p:txBody>
      </p:sp>
    </p:spTree>
    <p:extLst>
      <p:ext uri="{BB962C8B-B14F-4D97-AF65-F5344CB8AC3E}">
        <p14:creationId xmlns:p14="http://schemas.microsoft.com/office/powerpoint/2010/main" val="2923649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3C126A-AA77-4857-8E46-3DB1EB22CF02}" type="datetimeFigureOut">
              <a:rPr lang="en-GB" smtClean="0"/>
              <a:t>18/01/2021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E6744AB-D620-42A6-8749-476F6C8592F3}" type="slidenum">
              <a:rPr lang="en-GB" smtClean="0"/>
              <a:t>‹#›</a:t>
            </a:fld>
            <a:endParaRPr lang="en-GB"/>
          </a:p>
        </p:txBody>
      </p:sp>
    </p:spTree>
    <p:extLst>
      <p:ext uri="{BB962C8B-B14F-4D97-AF65-F5344CB8AC3E}">
        <p14:creationId xmlns:p14="http://schemas.microsoft.com/office/powerpoint/2010/main" val="4006890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3C126A-AA77-4857-8E46-3DB1EB22CF02}" type="datetimeFigureOut">
              <a:rPr lang="en-GB" smtClean="0"/>
              <a:t>18/01/2021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E6744AB-D620-42A6-8749-476F6C8592F3}" type="slidenum">
              <a:rPr lang="en-GB" smtClean="0"/>
              <a:t>‹#›</a:t>
            </a:fld>
            <a:endParaRPr lang="en-GB"/>
          </a:p>
        </p:txBody>
      </p:sp>
    </p:spTree>
    <p:extLst>
      <p:ext uri="{BB962C8B-B14F-4D97-AF65-F5344CB8AC3E}">
        <p14:creationId xmlns:p14="http://schemas.microsoft.com/office/powerpoint/2010/main" val="2714666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3C126A-AA77-4857-8E46-3DB1EB22CF02}" type="datetimeFigureOut">
              <a:rPr lang="en-GB" smtClean="0"/>
              <a:t>18/01/2021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E6744AB-D620-42A6-8749-476F6C8592F3}" type="slidenum">
              <a:rPr lang="en-GB" smtClean="0"/>
              <a:t>‹#›</a:t>
            </a:fld>
            <a:endParaRPr lang="en-GB"/>
          </a:p>
        </p:txBody>
      </p:sp>
    </p:spTree>
    <p:extLst>
      <p:ext uri="{BB962C8B-B14F-4D97-AF65-F5344CB8AC3E}">
        <p14:creationId xmlns:p14="http://schemas.microsoft.com/office/powerpoint/2010/main" val="3899352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3C126A-AA77-4857-8E46-3DB1EB22CF02}" type="datetimeFigureOut">
              <a:rPr lang="en-GB" smtClean="0"/>
              <a:t>18/01/2021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6744AB-D620-42A6-8749-476F6C8592F3}" type="slidenum">
              <a:rPr lang="en-GB" smtClean="0"/>
              <a:t>‹#›</a:t>
            </a:fld>
            <a:endParaRPr lang="en-GB"/>
          </a:p>
        </p:txBody>
      </p:sp>
    </p:spTree>
    <p:extLst>
      <p:ext uri="{BB962C8B-B14F-4D97-AF65-F5344CB8AC3E}">
        <p14:creationId xmlns:p14="http://schemas.microsoft.com/office/powerpoint/2010/main" val="4218897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476672"/>
            <a:ext cx="7772400" cy="1470025"/>
          </a:xfrm>
        </p:spPr>
        <p:txBody>
          <a:bodyPr/>
          <a:lstStyle/>
          <a:p>
            <a:pPr algn="l"/>
            <a:r>
              <a:rPr lang="en-GB" u="sng" dirty="0" smtClean="0"/>
              <a:t>Tuesday 19</a:t>
            </a:r>
            <a:r>
              <a:rPr lang="en-GB" u="sng" baseline="30000" dirty="0" smtClean="0"/>
              <a:t>th</a:t>
            </a:r>
            <a:r>
              <a:rPr lang="en-GB" u="sng" dirty="0" smtClean="0"/>
              <a:t> </a:t>
            </a:r>
            <a:r>
              <a:rPr lang="en-GB" u="sng" dirty="0" smtClean="0"/>
              <a:t>January 2021</a:t>
            </a:r>
            <a:br>
              <a:rPr lang="en-GB" u="sng" dirty="0" smtClean="0"/>
            </a:br>
            <a:r>
              <a:rPr lang="en-GB" u="sng" dirty="0" smtClean="0"/>
              <a:t>LO: to plan a story</a:t>
            </a:r>
            <a:endParaRPr lang="en-GB" u="sng" dirty="0"/>
          </a:p>
        </p:txBody>
      </p:sp>
      <p:sp>
        <p:nvSpPr>
          <p:cNvPr id="3" name="Subtitle 2"/>
          <p:cNvSpPr>
            <a:spLocks noGrp="1"/>
          </p:cNvSpPr>
          <p:nvPr>
            <p:ph type="subTitle" idx="1"/>
          </p:nvPr>
        </p:nvSpPr>
        <p:spPr>
          <a:xfrm>
            <a:off x="683568" y="2276872"/>
            <a:ext cx="7704856" cy="3361928"/>
          </a:xfrm>
        </p:spPr>
        <p:txBody>
          <a:bodyPr/>
          <a:lstStyle/>
          <a:p>
            <a:endParaRPr lang="en-GB" dirty="0" smtClean="0">
              <a:solidFill>
                <a:schemeClr val="tx1"/>
              </a:solidFill>
            </a:endParaRPr>
          </a:p>
          <a:p>
            <a:pPr algn="l"/>
            <a:r>
              <a:rPr lang="en-GB" dirty="0" smtClean="0">
                <a:solidFill>
                  <a:srgbClr val="0070C0"/>
                </a:solidFill>
              </a:rPr>
              <a:t>In today’s session, you will be planning out </a:t>
            </a:r>
            <a:r>
              <a:rPr lang="en-GB" dirty="0" smtClean="0">
                <a:solidFill>
                  <a:srgbClr val="0070C0"/>
                </a:solidFill>
              </a:rPr>
              <a:t>an adventure story</a:t>
            </a:r>
            <a:r>
              <a:rPr lang="en-GB" dirty="0" smtClean="0">
                <a:solidFill>
                  <a:srgbClr val="0070C0"/>
                </a:solidFill>
              </a:rPr>
              <a:t>. This story will need to be descriptive and captivating to hold your reader’s attention.</a:t>
            </a:r>
            <a:endParaRPr lang="en-GB" dirty="0">
              <a:solidFill>
                <a:srgbClr val="0070C0"/>
              </a:solidFill>
            </a:endParaRPr>
          </a:p>
        </p:txBody>
      </p:sp>
    </p:spTree>
    <p:extLst>
      <p:ext uri="{BB962C8B-B14F-4D97-AF65-F5344CB8AC3E}">
        <p14:creationId xmlns:p14="http://schemas.microsoft.com/office/powerpoint/2010/main" val="4173452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940966"/>
          </a:xfrm>
        </p:spPr>
        <p:txBody>
          <a:bodyPr>
            <a:normAutofit/>
          </a:bodyPr>
          <a:lstStyle/>
          <a:p>
            <a:r>
              <a:rPr lang="en-GB" sz="3600" dirty="0" smtClean="0">
                <a:solidFill>
                  <a:srgbClr val="7030A0"/>
                </a:solidFill>
              </a:rPr>
              <a:t>ISPACE (varying your sentence openers)</a:t>
            </a:r>
            <a:endParaRPr lang="en-GB" sz="3600" dirty="0">
              <a:solidFill>
                <a:srgbClr val="7030A0"/>
              </a:solidFill>
            </a:endParaRPr>
          </a:p>
        </p:txBody>
      </p:sp>
      <p:sp>
        <p:nvSpPr>
          <p:cNvPr id="3" name="Content Placeholder 2"/>
          <p:cNvSpPr>
            <a:spLocks noGrp="1"/>
          </p:cNvSpPr>
          <p:nvPr>
            <p:ph idx="1"/>
          </p:nvPr>
        </p:nvSpPr>
        <p:spPr>
          <a:xfrm>
            <a:off x="179512" y="1196752"/>
            <a:ext cx="8784976" cy="5400600"/>
          </a:xfrm>
        </p:spPr>
        <p:txBody>
          <a:bodyPr>
            <a:normAutofit fontScale="92500" lnSpcReduction="20000"/>
          </a:bodyPr>
          <a:lstStyle/>
          <a:p>
            <a:pPr marL="0" indent="0">
              <a:buNone/>
            </a:pPr>
            <a:r>
              <a:rPr lang="en-GB" dirty="0" smtClean="0"/>
              <a:t>Under your spider-diagrams, practice writing sentences about any point in the plot, using ISPACE. (You could write 2 or 3 sentences for each part of ISPACE.)</a:t>
            </a:r>
          </a:p>
          <a:p>
            <a:pPr marL="0" indent="0">
              <a:buNone/>
            </a:pPr>
            <a:endParaRPr lang="en-GB" dirty="0"/>
          </a:p>
          <a:p>
            <a:pPr marL="0" indent="0">
              <a:buNone/>
            </a:pPr>
            <a:r>
              <a:rPr lang="en-GB" sz="2800" b="1" dirty="0" smtClean="0">
                <a:solidFill>
                  <a:srgbClr val="FF0000"/>
                </a:solidFill>
              </a:rPr>
              <a:t>I</a:t>
            </a:r>
            <a:r>
              <a:rPr lang="en-GB" sz="2800" dirty="0" smtClean="0"/>
              <a:t> = </a:t>
            </a:r>
            <a:r>
              <a:rPr lang="en-GB" sz="2800" dirty="0" smtClean="0">
                <a:solidFill>
                  <a:srgbClr val="0070C0"/>
                </a:solidFill>
              </a:rPr>
              <a:t>-</a:t>
            </a:r>
            <a:r>
              <a:rPr lang="en-GB" sz="2800" dirty="0" err="1" smtClean="0">
                <a:solidFill>
                  <a:srgbClr val="0070C0"/>
                </a:solidFill>
              </a:rPr>
              <a:t>ing</a:t>
            </a:r>
            <a:r>
              <a:rPr lang="en-GB" sz="2800" dirty="0" smtClean="0">
                <a:solidFill>
                  <a:srgbClr val="0070C0"/>
                </a:solidFill>
              </a:rPr>
              <a:t> word </a:t>
            </a:r>
            <a:r>
              <a:rPr lang="en-GB" sz="2800" dirty="0" smtClean="0"/>
              <a:t>to open a sentence (Dashing, sliding, breathing…)</a:t>
            </a:r>
          </a:p>
          <a:p>
            <a:pPr marL="0" indent="0">
              <a:buNone/>
            </a:pPr>
            <a:r>
              <a:rPr lang="en-GB" sz="2800" b="1" dirty="0" smtClean="0">
                <a:solidFill>
                  <a:srgbClr val="FF0000"/>
                </a:solidFill>
              </a:rPr>
              <a:t>S</a:t>
            </a:r>
            <a:r>
              <a:rPr lang="en-GB" sz="2800" dirty="0" smtClean="0"/>
              <a:t> = </a:t>
            </a:r>
            <a:r>
              <a:rPr lang="en-GB" sz="2800" dirty="0" smtClean="0">
                <a:solidFill>
                  <a:srgbClr val="0070C0"/>
                </a:solidFill>
              </a:rPr>
              <a:t>simile/ metaphor/ personification</a:t>
            </a:r>
            <a:r>
              <a:rPr lang="en-GB" sz="2800" dirty="0" smtClean="0"/>
              <a:t>.</a:t>
            </a:r>
          </a:p>
          <a:p>
            <a:pPr marL="0" indent="0">
              <a:buNone/>
            </a:pPr>
            <a:r>
              <a:rPr lang="en-GB" sz="2800" b="1" dirty="0" smtClean="0">
                <a:solidFill>
                  <a:srgbClr val="FF0000"/>
                </a:solidFill>
              </a:rPr>
              <a:t>P</a:t>
            </a:r>
            <a:r>
              <a:rPr lang="en-GB" sz="2800" dirty="0" smtClean="0"/>
              <a:t> = </a:t>
            </a:r>
            <a:r>
              <a:rPr lang="en-GB" sz="2800" dirty="0" smtClean="0">
                <a:solidFill>
                  <a:srgbClr val="0070C0"/>
                </a:solidFill>
              </a:rPr>
              <a:t>preposition</a:t>
            </a:r>
            <a:r>
              <a:rPr lang="en-GB" sz="2800" dirty="0" smtClean="0"/>
              <a:t> (e.g. Across the chamber, ____)</a:t>
            </a:r>
          </a:p>
          <a:p>
            <a:pPr marL="0" indent="0">
              <a:buNone/>
            </a:pPr>
            <a:r>
              <a:rPr lang="en-GB" sz="2800" b="1" dirty="0" smtClean="0">
                <a:solidFill>
                  <a:srgbClr val="FF0000"/>
                </a:solidFill>
              </a:rPr>
              <a:t>A</a:t>
            </a:r>
            <a:r>
              <a:rPr lang="en-GB" sz="2800" dirty="0" smtClean="0"/>
              <a:t> = </a:t>
            </a:r>
            <a:r>
              <a:rPr lang="en-GB" sz="2800" dirty="0" smtClean="0">
                <a:solidFill>
                  <a:srgbClr val="0070C0"/>
                </a:solidFill>
              </a:rPr>
              <a:t>adverb </a:t>
            </a:r>
            <a:r>
              <a:rPr lang="en-GB" sz="2800" dirty="0" smtClean="0"/>
              <a:t>(e.g. Anxiously, __________)</a:t>
            </a:r>
          </a:p>
          <a:p>
            <a:pPr marL="0" indent="0">
              <a:buNone/>
            </a:pPr>
            <a:r>
              <a:rPr lang="en-GB" sz="2800" b="1" dirty="0" smtClean="0">
                <a:solidFill>
                  <a:srgbClr val="FF0000"/>
                </a:solidFill>
              </a:rPr>
              <a:t>C</a:t>
            </a:r>
            <a:r>
              <a:rPr lang="en-GB" sz="2800" dirty="0" smtClean="0"/>
              <a:t> = </a:t>
            </a:r>
            <a:r>
              <a:rPr lang="en-GB" sz="2800" dirty="0" smtClean="0">
                <a:solidFill>
                  <a:srgbClr val="0070C0"/>
                </a:solidFill>
              </a:rPr>
              <a:t>conjunction</a:t>
            </a:r>
            <a:r>
              <a:rPr lang="en-GB" sz="2800" dirty="0" smtClean="0"/>
              <a:t> (if, because, although, despite…)</a:t>
            </a:r>
          </a:p>
          <a:p>
            <a:pPr marL="0" indent="0">
              <a:buNone/>
            </a:pPr>
            <a:r>
              <a:rPr lang="en-GB" sz="2800" b="1" dirty="0" smtClean="0">
                <a:solidFill>
                  <a:srgbClr val="FF0000"/>
                </a:solidFill>
              </a:rPr>
              <a:t>E</a:t>
            </a:r>
            <a:r>
              <a:rPr lang="en-GB" sz="2800" dirty="0" smtClean="0"/>
              <a:t> = </a:t>
            </a:r>
            <a:r>
              <a:rPr lang="en-GB" sz="2800" dirty="0" smtClean="0">
                <a:solidFill>
                  <a:srgbClr val="0070C0"/>
                </a:solidFill>
              </a:rPr>
              <a:t>-</a:t>
            </a:r>
            <a:r>
              <a:rPr lang="en-GB" sz="2800" dirty="0" err="1" smtClean="0">
                <a:solidFill>
                  <a:srgbClr val="0070C0"/>
                </a:solidFill>
              </a:rPr>
              <a:t>ed</a:t>
            </a:r>
            <a:r>
              <a:rPr lang="en-GB" sz="2800" dirty="0" smtClean="0">
                <a:solidFill>
                  <a:srgbClr val="0070C0"/>
                </a:solidFill>
              </a:rPr>
              <a:t> word </a:t>
            </a:r>
            <a:r>
              <a:rPr lang="en-GB" sz="2800" dirty="0" smtClean="0"/>
              <a:t>to open a sentence (Exhausted, </a:t>
            </a:r>
            <a:r>
              <a:rPr lang="en-GB" sz="2800" dirty="0" err="1" smtClean="0"/>
              <a:t>exhilerated</a:t>
            </a:r>
            <a:r>
              <a:rPr lang="en-GB" sz="2800" dirty="0" smtClean="0"/>
              <a:t>…)</a:t>
            </a:r>
          </a:p>
          <a:p>
            <a:pPr marL="0" indent="0">
              <a:buNone/>
            </a:pPr>
            <a:endParaRPr lang="en-GB" sz="2800" dirty="0"/>
          </a:p>
          <a:p>
            <a:pPr marL="0" indent="0">
              <a:buNone/>
            </a:pPr>
            <a:r>
              <a:rPr lang="en-GB" sz="2800" dirty="0" smtClean="0"/>
              <a:t>e.g. </a:t>
            </a:r>
            <a:r>
              <a:rPr lang="en-GB" sz="2800" u="sng" dirty="0" smtClean="0"/>
              <a:t>Ventur</a:t>
            </a:r>
            <a:r>
              <a:rPr lang="en-GB" sz="2800" u="sng" dirty="0" smtClean="0">
                <a:solidFill>
                  <a:srgbClr val="FF0000"/>
                </a:solidFill>
              </a:rPr>
              <a:t>ing</a:t>
            </a:r>
            <a:r>
              <a:rPr lang="en-GB" sz="2800" u="sng" dirty="0" smtClean="0"/>
              <a:t> deeper into the temple’s vaults, </a:t>
            </a:r>
            <a:r>
              <a:rPr lang="en-GB" sz="2800" dirty="0" smtClean="0"/>
              <a:t>the light faded away into an inky-black fog.</a:t>
            </a:r>
            <a:endParaRPr lang="en-GB" sz="2800" dirty="0"/>
          </a:p>
        </p:txBody>
      </p:sp>
    </p:spTree>
    <p:extLst>
      <p:ext uri="{BB962C8B-B14F-4D97-AF65-F5344CB8AC3E}">
        <p14:creationId xmlns:p14="http://schemas.microsoft.com/office/powerpoint/2010/main" val="3194647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What do I put in my plan?</a:t>
            </a:r>
            <a:endParaRPr lang="en-GB" dirty="0">
              <a:solidFill>
                <a:srgbClr val="FF0000"/>
              </a:solidFill>
            </a:endParaRPr>
          </a:p>
        </p:txBody>
      </p:sp>
      <p:sp>
        <p:nvSpPr>
          <p:cNvPr id="3" name="Content Placeholder 2"/>
          <p:cNvSpPr>
            <a:spLocks noGrp="1"/>
          </p:cNvSpPr>
          <p:nvPr>
            <p:ph idx="1"/>
          </p:nvPr>
        </p:nvSpPr>
        <p:spPr/>
        <p:txBody>
          <a:bodyPr/>
          <a:lstStyle/>
          <a:p>
            <a:r>
              <a:rPr lang="en-GB" dirty="0" smtClean="0"/>
              <a:t>Eventually we are going to write 3 paragraphs:</a:t>
            </a:r>
          </a:p>
          <a:p>
            <a:pPr>
              <a:buFontTx/>
              <a:buChar char="-"/>
            </a:pPr>
            <a:r>
              <a:rPr lang="en-GB" b="1" dirty="0" smtClean="0">
                <a:solidFill>
                  <a:srgbClr val="0070C0"/>
                </a:solidFill>
              </a:rPr>
              <a:t>Paragraph 1: </a:t>
            </a:r>
            <a:r>
              <a:rPr lang="en-GB" dirty="0" smtClean="0"/>
              <a:t>approaching the Maya pyramid.</a:t>
            </a:r>
          </a:p>
          <a:p>
            <a:pPr>
              <a:buFontTx/>
              <a:buChar char="-"/>
            </a:pPr>
            <a:r>
              <a:rPr lang="en-GB" b="1" dirty="0" smtClean="0">
                <a:solidFill>
                  <a:srgbClr val="0070C0"/>
                </a:solidFill>
              </a:rPr>
              <a:t>Paragraph </a:t>
            </a:r>
            <a:r>
              <a:rPr lang="en-GB" b="1" dirty="0" smtClean="0">
                <a:solidFill>
                  <a:srgbClr val="0070C0"/>
                </a:solidFill>
              </a:rPr>
              <a:t>2: </a:t>
            </a:r>
            <a:r>
              <a:rPr lang="en-GB" dirty="0" smtClean="0"/>
              <a:t>entering and moving through the </a:t>
            </a:r>
            <a:r>
              <a:rPr lang="en-GB" dirty="0" smtClean="0"/>
              <a:t>pyramid/ temple (to the point of finding the treasure and the pyramid starting to collapse)</a:t>
            </a:r>
            <a:r>
              <a:rPr lang="en-GB" dirty="0" smtClean="0"/>
              <a:t>. </a:t>
            </a:r>
            <a:endParaRPr lang="en-GB" dirty="0" smtClean="0"/>
          </a:p>
          <a:p>
            <a:pPr>
              <a:buFontTx/>
              <a:buChar char="-"/>
            </a:pPr>
            <a:r>
              <a:rPr lang="en-GB" b="1" dirty="0" smtClean="0">
                <a:solidFill>
                  <a:srgbClr val="0070C0"/>
                </a:solidFill>
              </a:rPr>
              <a:t>Paragraph 3: </a:t>
            </a:r>
            <a:r>
              <a:rPr lang="en-GB" dirty="0" smtClean="0"/>
              <a:t>trying to and eventually escaping from the pyramid/ temple.</a:t>
            </a:r>
            <a:endParaRPr lang="en-GB" dirty="0" smtClean="0"/>
          </a:p>
        </p:txBody>
      </p:sp>
    </p:spTree>
    <p:extLst>
      <p:ext uri="{BB962C8B-B14F-4D97-AF65-F5344CB8AC3E}">
        <p14:creationId xmlns:p14="http://schemas.microsoft.com/office/powerpoint/2010/main" val="2978506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GB" sz="3200" dirty="0" smtClean="0"/>
              <a:t>Here’s a WAGOLL (what a good one looks like)</a:t>
            </a:r>
            <a:endParaRPr lang="en-GB" sz="3200" dirty="0"/>
          </a:p>
        </p:txBody>
      </p:sp>
      <p:sp>
        <p:nvSpPr>
          <p:cNvPr id="3" name="Content Placeholder 2"/>
          <p:cNvSpPr>
            <a:spLocks noGrp="1"/>
          </p:cNvSpPr>
          <p:nvPr>
            <p:ph idx="1"/>
          </p:nvPr>
        </p:nvSpPr>
        <p:spPr>
          <a:xfrm>
            <a:off x="467544" y="1124744"/>
            <a:ext cx="8229600" cy="5400600"/>
          </a:xfrm>
        </p:spPr>
        <p:txBody>
          <a:bodyPr>
            <a:noAutofit/>
          </a:bodyPr>
          <a:lstStyle/>
          <a:p>
            <a:pPr marL="0" indent="0">
              <a:buNone/>
            </a:pPr>
            <a:r>
              <a:rPr lang="en-GB" sz="1200" dirty="0"/>
              <a:t>As he approached the ancient Maya pyramid, Guy Dangerous felt a sudden injection of adrenaline surge through his body. The majestic, grey architecture towered above like a powerful yet motionless giant. Before he departed on his expedition, some people said the pyramids were haunted; others believed they were cursed. Trying to forget this distraction, Guy cautiously approached the mammoth structure. It was said that no-one had touched these pyramids in centuries, let alone been inside them. It was gargantuan: the peak of these temples touched the sky itself. The only sounds were of the warm, gentle breeze through the trees and of the birds that were darting and swooping through the branches. Carefully, he caressed the coarse, rough stone. A shiver of apprehension spilled down his spine. Would he find the lost treasure of the Maya? With a final look over his shoulder, Guy tiptoed over the threshold and ventured inside the temple.</a:t>
            </a:r>
          </a:p>
          <a:p>
            <a:pPr marL="0" indent="0">
              <a:buNone/>
            </a:pPr>
            <a:r>
              <a:rPr lang="en-GB" sz="1200" dirty="0"/>
              <a:t> </a:t>
            </a:r>
          </a:p>
          <a:p>
            <a:pPr marL="0" indent="0">
              <a:buNone/>
            </a:pPr>
            <a:r>
              <a:rPr lang="en-GB" sz="1200" dirty="0"/>
              <a:t>Darkness enveloped him as he strode beyond the entrance. Grabbing a torch and lighting it, Guy peered into the pitch-black void. He had heard tales of the treacherous traps in these pyramids: scissor-sharp spears, bone-crushing boulders, cruel curses – which would he encounter first? In the distance, he could see a small, stone doorway, ornately decorated with pharaohs and Gods. Could this be the entrance to the vault? Ducking and stooping, Guy squeezed himself into the ancient chamber. Then he saw it. Atop a small plinth, which was covered in sacred hieroglyphs, nestled the mystical relic. Taking it in both hands, he smirked with relief. Urgently, he spun around and was greeted with… silence.</a:t>
            </a:r>
          </a:p>
          <a:p>
            <a:pPr marL="0" indent="0">
              <a:buNone/>
            </a:pPr>
            <a:r>
              <a:rPr lang="en-GB" sz="1200" dirty="0"/>
              <a:t>Then suddenly, a roar – earth shaking, ominous and violent - erupted like a dormant volcano awakening from its slumber: the temple was collapsing. The race to escape was on! </a:t>
            </a:r>
          </a:p>
          <a:p>
            <a:pPr marL="0" indent="0">
              <a:buNone/>
            </a:pPr>
            <a:r>
              <a:rPr lang="en-GB" sz="1200" dirty="0"/>
              <a:t> </a:t>
            </a:r>
          </a:p>
          <a:p>
            <a:pPr marL="0" indent="0">
              <a:buNone/>
            </a:pPr>
            <a:r>
              <a:rPr lang="en-GB" sz="1200" dirty="0"/>
              <a:t>Bolting like a race horse, Guy sprinted to get out of the crumbling pyramid. Colossal slabs of stone were falling all around him as if the walls were intent on trapping inside their limestone prison. Desperate and anxious, frightened yet focussed, Guy scanned the now dust-filled room for an escape route. This treasure - golden, shimmering and bejewelled - belonged in the temple, however Guy had been promised a great reward for its safe delivery. In an instant, scorching plumes of fire erupted from the ground like a dragon's breath. With the terrifying possibility of death, Guy vaulted over the burning cracks beneath him. Would Guy become the latest sacrifice to the Gods? Suddenly, out of nowhere, he spotted a gap in the rocks; a crack in which he could slip through. Where did it go? Guy had to go for it: he had no other option. As fast as his weary legs would carry him, he rocketed towards the gap. </a:t>
            </a:r>
          </a:p>
          <a:p>
            <a:pPr marL="0" indent="0">
              <a:buNone/>
            </a:pPr>
            <a:r>
              <a:rPr lang="en-GB" sz="1200" dirty="0"/>
              <a:t>"Here goes," he sighed, and leapt into the abyss</a:t>
            </a:r>
            <a:r>
              <a:rPr lang="en-GB" sz="1200" dirty="0" smtClean="0"/>
              <a:t>…</a:t>
            </a:r>
            <a:endParaRPr lang="en-GB" sz="1200" dirty="0"/>
          </a:p>
        </p:txBody>
      </p:sp>
    </p:spTree>
    <p:extLst>
      <p:ext uri="{BB962C8B-B14F-4D97-AF65-F5344CB8AC3E}">
        <p14:creationId xmlns:p14="http://schemas.microsoft.com/office/powerpoint/2010/main" val="4072287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u="sng" dirty="0" smtClean="0">
                <a:solidFill>
                  <a:srgbClr val="FF0000"/>
                </a:solidFill>
              </a:rPr>
              <a:t>Things to consider</a:t>
            </a:r>
            <a:endParaRPr lang="en-GB" u="sng" dirty="0">
              <a:solidFill>
                <a:srgbClr val="FF0000"/>
              </a:solidFill>
            </a:endParaRPr>
          </a:p>
        </p:txBody>
      </p:sp>
      <p:sp>
        <p:nvSpPr>
          <p:cNvPr id="3" name="Content Placeholder 2"/>
          <p:cNvSpPr>
            <a:spLocks noGrp="1"/>
          </p:cNvSpPr>
          <p:nvPr>
            <p:ph idx="1"/>
          </p:nvPr>
        </p:nvSpPr>
        <p:spPr>
          <a:xfrm>
            <a:off x="467544" y="1052736"/>
            <a:ext cx="8229600" cy="1612776"/>
          </a:xfrm>
        </p:spPr>
        <p:txBody>
          <a:bodyPr/>
          <a:lstStyle/>
          <a:p>
            <a:r>
              <a:rPr lang="en-GB" sz="2800" dirty="0" smtClean="0">
                <a:solidFill>
                  <a:srgbClr val="0070C0"/>
                </a:solidFill>
              </a:rPr>
              <a:t>In all your paragraphs, they need to be descriptive. As such, you should look to include the following aspects:</a:t>
            </a:r>
          </a:p>
          <a:p>
            <a:pPr marL="0" indent="0">
              <a:buNone/>
            </a:pPr>
            <a:endParaRPr lang="en-GB" dirty="0"/>
          </a:p>
        </p:txBody>
      </p:sp>
      <p:sp>
        <p:nvSpPr>
          <p:cNvPr id="4" name="TextBox 3"/>
          <p:cNvSpPr txBox="1"/>
          <p:nvPr/>
        </p:nvSpPr>
        <p:spPr>
          <a:xfrm>
            <a:off x="467544" y="2714034"/>
            <a:ext cx="8280920" cy="3416320"/>
          </a:xfrm>
          <a:prstGeom prst="rect">
            <a:avLst/>
          </a:prstGeom>
          <a:noFill/>
        </p:spPr>
        <p:txBody>
          <a:bodyPr wrap="square" rtlCol="0">
            <a:spAutoFit/>
          </a:bodyPr>
          <a:lstStyle/>
          <a:p>
            <a:r>
              <a:rPr lang="en-GB" sz="2400" dirty="0" smtClean="0"/>
              <a:t>- High-calibre adjectives, adverbs and verbs</a:t>
            </a:r>
          </a:p>
          <a:p>
            <a:r>
              <a:rPr lang="en-GB" sz="2400" dirty="0" smtClean="0"/>
              <a:t>- Expanded noun phrases</a:t>
            </a:r>
          </a:p>
          <a:p>
            <a:r>
              <a:rPr lang="en-GB" sz="2400" dirty="0" smtClean="0"/>
              <a:t>- Fronted adverbials</a:t>
            </a:r>
          </a:p>
          <a:p>
            <a:r>
              <a:rPr lang="en-GB" sz="2400" dirty="0" smtClean="0"/>
              <a:t>- Subordinate clauses</a:t>
            </a:r>
          </a:p>
          <a:p>
            <a:r>
              <a:rPr lang="en-GB" sz="2400" dirty="0" smtClean="0"/>
              <a:t>- Emotive language (words that convey emotions)</a:t>
            </a:r>
          </a:p>
          <a:p>
            <a:r>
              <a:rPr lang="en-GB" sz="2400" dirty="0" smtClean="0"/>
              <a:t>- Reference to the 5 senses (sight, sound, smell, touch &amp; taste)</a:t>
            </a:r>
          </a:p>
          <a:p>
            <a:r>
              <a:rPr lang="en-GB" sz="2400" dirty="0" smtClean="0"/>
              <a:t>- Similes</a:t>
            </a:r>
          </a:p>
          <a:p>
            <a:r>
              <a:rPr lang="en-GB" sz="2400" dirty="0" smtClean="0"/>
              <a:t>- Metaphors</a:t>
            </a:r>
          </a:p>
          <a:p>
            <a:r>
              <a:rPr lang="en-GB" sz="2400" dirty="0" smtClean="0"/>
              <a:t>- Personification</a:t>
            </a:r>
            <a:endParaRPr lang="en-GB" sz="2400" dirty="0"/>
          </a:p>
        </p:txBody>
      </p:sp>
    </p:spTree>
    <p:extLst>
      <p:ext uri="{BB962C8B-B14F-4D97-AF65-F5344CB8AC3E}">
        <p14:creationId xmlns:p14="http://schemas.microsoft.com/office/powerpoint/2010/main" val="2009173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solidFill>
                  <a:srgbClr val="FF0000"/>
                </a:solidFill>
              </a:rPr>
              <a:t>How do I start to plan?</a:t>
            </a:r>
            <a:endParaRPr lang="en-GB" u="sng" dirty="0">
              <a:solidFill>
                <a:srgbClr val="FF0000"/>
              </a:solidFill>
            </a:endParaRPr>
          </a:p>
        </p:txBody>
      </p:sp>
      <p:sp>
        <p:nvSpPr>
          <p:cNvPr id="3" name="Content Placeholder 2"/>
          <p:cNvSpPr>
            <a:spLocks noGrp="1"/>
          </p:cNvSpPr>
          <p:nvPr>
            <p:ph idx="1"/>
          </p:nvPr>
        </p:nvSpPr>
        <p:spPr/>
        <p:txBody>
          <a:bodyPr>
            <a:normAutofit lnSpcReduction="10000"/>
          </a:bodyPr>
          <a:lstStyle/>
          <a:p>
            <a:r>
              <a:rPr lang="en-GB" dirty="0" smtClean="0">
                <a:solidFill>
                  <a:srgbClr val="0070C0"/>
                </a:solidFill>
              </a:rPr>
              <a:t>Step 1: words &amp; </a:t>
            </a:r>
            <a:r>
              <a:rPr lang="en-GB" dirty="0" smtClean="0">
                <a:solidFill>
                  <a:srgbClr val="0070C0"/>
                </a:solidFill>
              </a:rPr>
              <a:t>phrases (the 5 senses)</a:t>
            </a:r>
            <a:endParaRPr lang="en-GB" dirty="0" smtClean="0">
              <a:solidFill>
                <a:srgbClr val="0070C0"/>
              </a:solidFill>
            </a:endParaRPr>
          </a:p>
          <a:p>
            <a:pPr marL="0" indent="0">
              <a:buNone/>
            </a:pPr>
            <a:r>
              <a:rPr lang="en-GB" dirty="0" smtClean="0"/>
              <a:t>For each paragraph, create a spider-diagram of words and phrases that you might use for each paragraph</a:t>
            </a:r>
            <a:r>
              <a:rPr lang="en-GB" dirty="0" smtClean="0"/>
              <a:t>.</a:t>
            </a:r>
          </a:p>
          <a:p>
            <a:pPr marL="0" indent="0">
              <a:buNone/>
            </a:pPr>
            <a:r>
              <a:rPr lang="en-GB" dirty="0" smtClean="0"/>
              <a:t>This time, I want you to think about each of the 5 senses so that it forces you to consider and describe what is around your character (this enables your reader to picture the scene and actions that you describe much better).</a:t>
            </a:r>
            <a:endParaRPr lang="en-GB" dirty="0" smtClean="0"/>
          </a:p>
          <a:p>
            <a:endParaRPr lang="en-GB" dirty="0"/>
          </a:p>
          <a:p>
            <a:pPr marL="0" indent="0">
              <a:buNone/>
            </a:pPr>
            <a:endParaRPr lang="en-GB" dirty="0"/>
          </a:p>
        </p:txBody>
      </p:sp>
    </p:spTree>
    <p:extLst>
      <p:ext uri="{BB962C8B-B14F-4D97-AF65-F5344CB8AC3E}">
        <p14:creationId xmlns:p14="http://schemas.microsoft.com/office/powerpoint/2010/main" val="250687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464051"/>
            <a:ext cx="8352928" cy="369332"/>
          </a:xfrm>
          <a:prstGeom prst="rect">
            <a:avLst/>
          </a:prstGeom>
          <a:noFill/>
        </p:spPr>
        <p:txBody>
          <a:bodyPr wrap="square" rtlCol="0">
            <a:spAutoFit/>
          </a:bodyPr>
          <a:lstStyle/>
          <a:p>
            <a:r>
              <a:rPr lang="en-GB" dirty="0" smtClean="0">
                <a:solidFill>
                  <a:srgbClr val="FF0000"/>
                </a:solidFill>
              </a:rPr>
              <a:t>This is an incomplete example. You can draw your own in your book/ on your paper.</a:t>
            </a:r>
            <a:endParaRPr lang="en-GB" dirty="0">
              <a:solidFill>
                <a:srgbClr val="FF0000"/>
              </a:solidFill>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5506" t="11508" r="1165" b="13492"/>
          <a:stretch/>
        </p:blipFill>
        <p:spPr bwMode="auto">
          <a:xfrm>
            <a:off x="392444" y="1340768"/>
            <a:ext cx="8253488" cy="41764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54759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0241" t="21591" r="21913" b="11706"/>
          <a:stretch/>
        </p:blipFill>
        <p:spPr bwMode="auto">
          <a:xfrm>
            <a:off x="1547664" y="980727"/>
            <a:ext cx="5832648" cy="45716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04552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0454" t="22421" r="22248" b="12897"/>
          <a:stretch/>
        </p:blipFill>
        <p:spPr bwMode="auto">
          <a:xfrm>
            <a:off x="1547664" y="836712"/>
            <a:ext cx="6154057" cy="47316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51627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FF0000"/>
                </a:solidFill>
              </a:rPr>
              <a:t>Sentence structures</a:t>
            </a:r>
            <a:endParaRPr lang="en-GB" b="1" u="sng" dirty="0">
              <a:solidFill>
                <a:srgbClr val="FF0000"/>
              </a:solidFill>
            </a:endParaRPr>
          </a:p>
        </p:txBody>
      </p:sp>
      <p:sp>
        <p:nvSpPr>
          <p:cNvPr id="3" name="Content Placeholder 2"/>
          <p:cNvSpPr>
            <a:spLocks noGrp="1"/>
          </p:cNvSpPr>
          <p:nvPr>
            <p:ph idx="1"/>
          </p:nvPr>
        </p:nvSpPr>
        <p:spPr/>
        <p:txBody>
          <a:bodyPr>
            <a:normAutofit lnSpcReduction="10000"/>
          </a:bodyPr>
          <a:lstStyle/>
          <a:p>
            <a:r>
              <a:rPr lang="en-GB" dirty="0" smtClean="0"/>
              <a:t>Now that we have a bank of words and phrases for each paragraph, we can then start practicing different sentence structures.</a:t>
            </a:r>
          </a:p>
          <a:p>
            <a:endParaRPr lang="en-GB" dirty="0"/>
          </a:p>
          <a:p>
            <a:r>
              <a:rPr lang="en-GB" dirty="0" smtClean="0"/>
              <a:t>For this, I want you to use the acronym ISPACE.</a:t>
            </a:r>
          </a:p>
          <a:p>
            <a:pPr marL="0" indent="0">
              <a:buNone/>
            </a:pPr>
            <a:r>
              <a:rPr lang="en-GB" dirty="0" smtClean="0">
                <a:solidFill>
                  <a:srgbClr val="0070C0"/>
                </a:solidFill>
              </a:rPr>
              <a:t>This is a good way of remembering of varying your sentence openers (something that many of us still need to work on/ expand further.)</a:t>
            </a:r>
            <a:endParaRPr lang="en-GB" dirty="0" smtClean="0">
              <a:solidFill>
                <a:srgbClr val="0070C0"/>
              </a:solidFill>
            </a:endParaRPr>
          </a:p>
        </p:txBody>
      </p:sp>
    </p:spTree>
    <p:extLst>
      <p:ext uri="{BB962C8B-B14F-4D97-AF65-F5344CB8AC3E}">
        <p14:creationId xmlns:p14="http://schemas.microsoft.com/office/powerpoint/2010/main" val="2479021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649</Words>
  <Application>Microsoft Office PowerPoint</Application>
  <PresentationFormat>On-screen Show (4:3)</PresentationFormat>
  <Paragraphs>48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Tuesday 19th January 2021 LO: to plan a story</vt:lpstr>
      <vt:lpstr>What do I put in my plan?</vt:lpstr>
      <vt:lpstr>Here’s a WAGOLL (what a good one looks like)</vt:lpstr>
      <vt:lpstr>Things to consider</vt:lpstr>
      <vt:lpstr>How do I start to plan?</vt:lpstr>
      <vt:lpstr>PowerPoint Presentation</vt:lpstr>
      <vt:lpstr>PowerPoint Presentation</vt:lpstr>
      <vt:lpstr>PowerPoint Presentation</vt:lpstr>
      <vt:lpstr>Sentence structures</vt:lpstr>
      <vt:lpstr>ISPACE (varying your sentence openers)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14th January 2021 LO: to plan a story</dc:title>
  <dc:creator>neil</dc:creator>
  <cp:lastModifiedBy>neil</cp:lastModifiedBy>
  <cp:revision>10</cp:revision>
  <dcterms:created xsi:type="dcterms:W3CDTF">2021-01-13T17:41:08Z</dcterms:created>
  <dcterms:modified xsi:type="dcterms:W3CDTF">2021-01-18T23:41:49Z</dcterms:modified>
</cp:coreProperties>
</file>