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itchFamily="2" charset="-18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i4TuhbJY9UowHB5j0nUypixCtQBQ==" r:id="rId23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>
            <a:hlinkClick r:id="rId4"/>
          </p:cNvPr>
          <p:cNvSpPr/>
          <p:nvPr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" name="Google Shape;17;p17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8">
            <a:hlinkClick r:id="rId4"/>
          </p:cNvPr>
          <p:cNvSpPr/>
          <p:nvPr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Box">
  <p:cSld name="Title Slide with Bo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ms Slide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kindergarten-usa/social-studies-steam-kindergarten-usa/history-social-studies-steam-kindergarten-us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winkl.com/resources/kindergarten-usa/social-studies-steam-kindergarten-usa/history-social-studies-steam-kindergarten-us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A023EEAA-8464-499B-AA6E-ACD8AAD021AB}"/>
              </a:ext>
            </a:extLst>
          </p:cNvPr>
          <p:cNvSpPr/>
          <p:nvPr/>
        </p:nvSpPr>
        <p:spPr>
          <a:xfrm>
            <a:off x="3923930" y="5406501"/>
            <a:ext cx="1233996" cy="798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/>
          <p:nvPr/>
        </p:nvSpPr>
        <p:spPr>
          <a:xfrm>
            <a:off x="803281" y="1434122"/>
            <a:ext cx="7537438" cy="2434101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Columbus made three more voyages to what was then called the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“New World.”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He continued to look for gold, riches, and spices.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He continued to search for a shorter route, or path, to Asia.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He never found one.</a:t>
            </a:r>
            <a:endParaRPr dirty="0">
              <a:latin typeface="Twinkl" pitchFamily="2" charset="-18"/>
            </a:endParaRPr>
          </a:p>
        </p:txBody>
      </p:sp>
      <p:sp>
        <p:nvSpPr>
          <p:cNvPr id="116" name="Google Shape;116;p1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 dirty="0">
                <a:latin typeface="Twinkl" pitchFamily="2" charset="-18"/>
                <a:sym typeface="Arial"/>
              </a:rPr>
              <a:t>What Happened After 1492?</a:t>
            </a:r>
            <a:endParaRPr dirty="0">
              <a:latin typeface="Twinkl" pitchFamily="2" charset="-18"/>
            </a:endParaRPr>
          </a:p>
        </p:txBody>
      </p:sp>
      <p:grpSp>
        <p:nvGrpSpPr>
          <p:cNvPr id="117" name="Google Shape;117;p10"/>
          <p:cNvGrpSpPr/>
          <p:nvPr/>
        </p:nvGrpSpPr>
        <p:grpSpPr>
          <a:xfrm>
            <a:off x="2705154" y="3326982"/>
            <a:ext cx="5394251" cy="3082603"/>
            <a:chOff x="2705154" y="3326982"/>
            <a:chExt cx="5394251" cy="3082603"/>
          </a:xfrm>
        </p:grpSpPr>
        <p:pic>
          <p:nvPicPr>
            <p:cNvPr id="118" name="Google Shape;118;p10" descr="A picture containing building, window, mirror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b="10742"/>
            <a:stretch/>
          </p:blipFill>
          <p:spPr>
            <a:xfrm>
              <a:off x="5570221" y="3326982"/>
              <a:ext cx="2529184" cy="3082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0" descr="A picture containing helme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05154" y="3365003"/>
              <a:ext cx="3025086" cy="29168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/>
          <p:nvPr/>
        </p:nvSpPr>
        <p:spPr>
          <a:xfrm>
            <a:off x="798516" y="1473201"/>
            <a:ext cx="7537438" cy="1880103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Columbus is considered a famous explorer because his voyage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helped begin a time of great exploration around the world.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He returned to Spain with new foods from the islands like avocados,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pineapples, pumpkins, and corn. Corn kernels were planted in Europe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and became a very important crop there.</a:t>
            </a:r>
            <a:endParaRPr dirty="0">
              <a:latin typeface="Twinkl" pitchFamily="2" charset="-18"/>
            </a:endParaRPr>
          </a:p>
        </p:txBody>
      </p:sp>
      <p:sp>
        <p:nvSpPr>
          <p:cNvPr id="125" name="Google Shape;125;p1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 dirty="0">
                <a:latin typeface="Twinkl" pitchFamily="2" charset="-18"/>
                <a:sym typeface="Arial"/>
              </a:rPr>
              <a:t>Christopher Columbus</a:t>
            </a:r>
            <a:endParaRPr dirty="0">
              <a:latin typeface="Twinkl" pitchFamily="2" charset="-18"/>
            </a:endParaRPr>
          </a:p>
        </p:txBody>
      </p:sp>
      <p:grpSp>
        <p:nvGrpSpPr>
          <p:cNvPr id="126" name="Google Shape;126;p11"/>
          <p:cNvGrpSpPr/>
          <p:nvPr/>
        </p:nvGrpSpPr>
        <p:grpSpPr>
          <a:xfrm>
            <a:off x="2137867" y="3299460"/>
            <a:ext cx="5431811" cy="3993599"/>
            <a:chOff x="2437251" y="3504697"/>
            <a:chExt cx="4779551" cy="3514042"/>
          </a:xfrm>
        </p:grpSpPr>
        <p:pic>
          <p:nvPicPr>
            <p:cNvPr id="127" name="Google Shape;127;p11" descr="A picture containing ha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02193" y="4382034"/>
              <a:ext cx="1864033" cy="263670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8" name="Google Shape;128;p11"/>
            <p:cNvGrpSpPr/>
            <p:nvPr/>
          </p:nvGrpSpPr>
          <p:grpSpPr>
            <a:xfrm>
              <a:off x="2437251" y="3504697"/>
              <a:ext cx="4779551" cy="2874408"/>
              <a:chOff x="2437251" y="3504697"/>
              <a:chExt cx="4779551" cy="2874408"/>
            </a:xfrm>
          </p:grpSpPr>
          <p:pic>
            <p:nvPicPr>
              <p:cNvPr id="129" name="Google Shape;129;p11" descr="A picture containing lamp, fruit, umbrella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216381" y="4350702"/>
                <a:ext cx="1679504" cy="1790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11" descr="A close up of a plant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37251" y="3504697"/>
                <a:ext cx="1404207" cy="26367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11" descr="A picture containing indoor, sitting, table, black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7015479">
                <a:off x="4829248" y="4351424"/>
                <a:ext cx="2524532" cy="12420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/>
          <p:nvPr/>
        </p:nvSpPr>
        <p:spPr>
          <a:xfrm>
            <a:off x="798516" y="1473201"/>
            <a:ext cx="7537438" cy="1880103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Columbus introduced horses, sugar, and wheat to the Indigenous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peoples he met on his travels.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Unfortunately, he also brought new types of disease, or sickness, to the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places he explored. Illnesses like smallpox, measles, and influenza did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not exist in this area before Columbus arrived.</a:t>
            </a:r>
            <a:endParaRPr dirty="0">
              <a:latin typeface="Twinkl" pitchFamily="2" charset="-18"/>
            </a:endParaRPr>
          </a:p>
        </p:txBody>
      </p:sp>
      <p:sp>
        <p:nvSpPr>
          <p:cNvPr id="137" name="Google Shape;137;p1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 dirty="0">
                <a:latin typeface="Twinkl" pitchFamily="2" charset="-18"/>
                <a:sym typeface="Arial"/>
              </a:rPr>
              <a:t>More About Columbus...</a:t>
            </a:r>
            <a:endParaRPr dirty="0">
              <a:latin typeface="Twinkl" pitchFamily="2" charset="-18"/>
            </a:endParaRPr>
          </a:p>
        </p:txBody>
      </p:sp>
      <p:pic>
        <p:nvPicPr>
          <p:cNvPr id="138" name="Google Shape;138;p12" descr="A close up of an anima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5380" y="3504697"/>
            <a:ext cx="3148644" cy="279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2" descr="A picture containing light, wind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8083" y="3504697"/>
            <a:ext cx="1319325" cy="374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" descr="A picture containing light, wind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963262" y="3514089"/>
            <a:ext cx="1319325" cy="374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2" descr="A picture containing light, wind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49497">
            <a:off x="2842554" y="3565487"/>
            <a:ext cx="1319325" cy="374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2" descr="A picture containing light, wind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37036">
            <a:off x="2487055" y="3578740"/>
            <a:ext cx="1319325" cy="374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2" descr="A picture containing light, wind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37036" flipH="1">
            <a:off x="2072234" y="3588132"/>
            <a:ext cx="1319325" cy="374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" descr="A picture containing light, wind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11575">
            <a:off x="1951526" y="3639530"/>
            <a:ext cx="1319325" cy="374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/>
          <p:nvPr/>
        </p:nvSpPr>
        <p:spPr>
          <a:xfrm>
            <a:off x="798516" y="1702102"/>
            <a:ext cx="7537438" cy="1603104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Can you think of the helpful things that happened because of the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voyages </a:t>
            </a: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of Christopher Columbus?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Can you think of the harmful things that happened because of 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the </a:t>
            </a: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voyages?</a:t>
            </a:r>
            <a:endParaRPr dirty="0">
              <a:latin typeface="Twinkl" pitchFamily="2" charset="-18"/>
            </a:endParaRPr>
          </a:p>
        </p:txBody>
      </p:sp>
      <p:sp>
        <p:nvSpPr>
          <p:cNvPr id="150" name="Google Shape;150;p13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 dirty="0">
                <a:latin typeface="Twinkl" pitchFamily="2" charset="-18"/>
                <a:sym typeface="Arial"/>
              </a:rPr>
              <a:t>Let’s talk about it…</a:t>
            </a:r>
            <a:endParaRPr dirty="0">
              <a:latin typeface="Twinkl" pitchFamily="2" charset="-18"/>
            </a:endParaRPr>
          </a:p>
        </p:txBody>
      </p:sp>
      <p:pic>
        <p:nvPicPr>
          <p:cNvPr id="151" name="Google Shape;151;p1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672" y="3829144"/>
            <a:ext cx="3423563" cy="218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 rotWithShape="1">
          <a:blip r:embed="rId4">
            <a:alphaModFix/>
          </a:blip>
          <a:srcRect b="36253"/>
          <a:stretch/>
        </p:blipFill>
        <p:spPr>
          <a:xfrm>
            <a:off x="5214797" y="3681625"/>
            <a:ext cx="2517262" cy="272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BF38B94E-CC9C-49BC-8B74-FAED8DFE2CD8}"/>
              </a:ext>
            </a:extLst>
          </p:cNvPr>
          <p:cNvSpPr/>
          <p:nvPr/>
        </p:nvSpPr>
        <p:spPr>
          <a:xfrm>
            <a:off x="3955002" y="3029505"/>
            <a:ext cx="1233996" cy="798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/>
          <p:nvPr/>
        </p:nvSpPr>
        <p:spPr>
          <a:xfrm>
            <a:off x="755650" y="1473201"/>
            <a:ext cx="7632700" cy="1603104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Twinkl" pitchFamily="2" charset="-18"/>
                <a:sym typeface="Arial"/>
              </a:rPr>
              <a:t>Christopher Columbus was born in Italy.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He began sailing when he was a teenager.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He was a navigator and an explorer.</a:t>
            </a:r>
            <a:endParaRPr dirty="0">
              <a:latin typeface="Twinkl" pitchFamily="2" charset="-18"/>
            </a:endParaRPr>
          </a:p>
        </p:txBody>
      </p:sp>
      <p:sp>
        <p:nvSpPr>
          <p:cNvPr id="34" name="Google Shape;34;p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 dirty="0">
                <a:latin typeface="Twinkl" pitchFamily="2" charset="-18"/>
                <a:sym typeface="Arial"/>
              </a:rPr>
              <a:t>Christopher Columbus</a:t>
            </a:r>
            <a:endParaRPr dirty="0">
              <a:latin typeface="Twinkl" pitchFamily="2" charset="-18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904690" y="3330428"/>
            <a:ext cx="7463655" cy="2666734"/>
            <a:chOff x="919930" y="3330428"/>
            <a:chExt cx="7463655" cy="2666734"/>
          </a:xfrm>
        </p:grpSpPr>
        <p:pic>
          <p:nvPicPr>
            <p:cNvPr id="36" name="Google Shape;36;p2" descr="A picture containing building, window, mirror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9930" y="3330428"/>
              <a:ext cx="1913709" cy="2613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2" descr="A large clock mounted to the sid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70363" y="3330428"/>
              <a:ext cx="2113222" cy="266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2" descr="A close up of a devic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65903" y="3692005"/>
              <a:ext cx="3077970" cy="19202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477349" y="3576830"/>
            <a:ext cx="1602734" cy="2072054"/>
            <a:chOff x="2477349" y="3576830"/>
            <a:chExt cx="1602734" cy="2072054"/>
          </a:xfrm>
        </p:grpSpPr>
        <p:pic>
          <p:nvPicPr>
            <p:cNvPr id="44" name="Google Shape;44;p3" descr="A picture containing tree, flower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58347" y="3576830"/>
              <a:ext cx="1440739" cy="1698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3"/>
            <p:cNvSpPr txBox="1"/>
            <p:nvPr/>
          </p:nvSpPr>
          <p:spPr>
            <a:xfrm>
              <a:off x="2477349" y="5371885"/>
              <a:ext cx="16027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dk1"/>
                  </a:solidFill>
                  <a:latin typeface="Twinkl" pitchFamily="2" charset="-18"/>
                  <a:sym typeface="Arial"/>
                </a:rPr>
                <a:t>Black pepper plant</a:t>
              </a:r>
              <a:endParaRPr dirty="0">
                <a:latin typeface="Twinkl" pitchFamily="2" charset="-18"/>
              </a:endParaRPr>
            </a:p>
          </p:txBody>
        </p:sp>
      </p:grpSp>
      <p:sp>
        <p:nvSpPr>
          <p:cNvPr id="46" name="Google Shape;46;p3"/>
          <p:cNvSpPr/>
          <p:nvPr/>
        </p:nvSpPr>
        <p:spPr>
          <a:xfrm>
            <a:off x="803281" y="1527810"/>
            <a:ext cx="7537438" cy="2157102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Christopher Columbus wanted to find a quicker way to get to places 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</a:t>
            </a: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n</a:t>
            </a: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 Asia.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Many explorers wanted to trade for spices such as cinnamon, ginger, and black pepper.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He needed money to help him pay for his trip.</a:t>
            </a:r>
            <a:endParaRPr dirty="0">
              <a:latin typeface="Twinkl" pitchFamily="2" charset="-18"/>
            </a:endParaRPr>
          </a:p>
        </p:txBody>
      </p:sp>
      <p:sp>
        <p:nvSpPr>
          <p:cNvPr id="47" name="Google Shape;47;p3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 dirty="0">
                <a:latin typeface="Twinkl" pitchFamily="2" charset="-18"/>
                <a:sym typeface="Arial"/>
              </a:rPr>
              <a:t>Looking for spices</a:t>
            </a:r>
            <a:endParaRPr dirty="0">
              <a:latin typeface="Twinkl" pitchFamily="2" charset="-18"/>
            </a:endParaRPr>
          </a:p>
        </p:txBody>
      </p:sp>
      <p:sp>
        <p:nvSpPr>
          <p:cNvPr id="48" name="Google Shape;48;p3"/>
          <p:cNvSpPr/>
          <p:nvPr/>
        </p:nvSpPr>
        <p:spPr>
          <a:xfrm flipH="1">
            <a:off x="5864008" y="3930046"/>
            <a:ext cx="2424315" cy="195325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C000"/>
                </a:solidFill>
                <a:latin typeface="Twinkl" pitchFamily="2" charset="-18"/>
                <a:sym typeface="Arial"/>
              </a:rPr>
              <a:t>Why did explorers </a:t>
            </a:r>
            <a:endParaRPr dirty="0">
              <a:latin typeface="Twinkl" pitchFamily="2" charset="-1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C000"/>
                </a:solidFill>
                <a:latin typeface="Twinkl" pitchFamily="2" charset="-18"/>
                <a:sym typeface="Arial"/>
              </a:rPr>
              <a:t>want spices? </a:t>
            </a:r>
            <a:endParaRPr dirty="0">
              <a:latin typeface="Twinkl" pitchFamily="2" charset="-1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Twinkl" pitchFamily="2" charset="-18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They wanted to find spices to help preserve, or keep food fresh, and to help it taste better.</a:t>
            </a:r>
            <a:endParaRPr dirty="0">
              <a:latin typeface="Twinkl" pitchFamily="2" charset="-18"/>
            </a:endParaRPr>
          </a:p>
        </p:txBody>
      </p:sp>
      <p:grpSp>
        <p:nvGrpSpPr>
          <p:cNvPr id="49" name="Google Shape;49;p3"/>
          <p:cNvGrpSpPr/>
          <p:nvPr/>
        </p:nvGrpSpPr>
        <p:grpSpPr>
          <a:xfrm>
            <a:off x="659255" y="4066733"/>
            <a:ext cx="1815934" cy="2403794"/>
            <a:chOff x="659255" y="4066733"/>
            <a:chExt cx="1815934" cy="2403794"/>
          </a:xfrm>
        </p:grpSpPr>
        <p:pic>
          <p:nvPicPr>
            <p:cNvPr id="50" name="Google Shape;50;p3" descr="A close up of a flowe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9255" y="4550244"/>
              <a:ext cx="1815934" cy="1920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51;p3"/>
            <p:cNvSpPr txBox="1"/>
            <p:nvPr/>
          </p:nvSpPr>
          <p:spPr>
            <a:xfrm>
              <a:off x="840666" y="4066733"/>
              <a:ext cx="16027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dk1"/>
                  </a:solidFill>
                  <a:latin typeface="Twinkl" pitchFamily="2" charset="-18"/>
                  <a:sym typeface="Arial"/>
                </a:rPr>
                <a:t>Cinnamon tree branch</a:t>
              </a:r>
              <a:endParaRPr dirty="0">
                <a:latin typeface="Twinkl" pitchFamily="2" charset="-18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4049272" y="4117901"/>
            <a:ext cx="1613011" cy="2278754"/>
            <a:chOff x="4049272" y="4117901"/>
            <a:chExt cx="1613011" cy="2278754"/>
          </a:xfrm>
        </p:grpSpPr>
        <p:pic>
          <p:nvPicPr>
            <p:cNvPr id="53" name="Google Shape;53;p3" descr="A close up of a flower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-1" b="4470"/>
            <a:stretch/>
          </p:blipFill>
          <p:spPr>
            <a:xfrm>
              <a:off x="4183150" y="4443404"/>
              <a:ext cx="1479133" cy="1953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3"/>
            <p:cNvSpPr txBox="1"/>
            <p:nvPr/>
          </p:nvSpPr>
          <p:spPr>
            <a:xfrm>
              <a:off x="4049272" y="4117901"/>
              <a:ext cx="16027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dk1"/>
                  </a:solidFill>
                  <a:latin typeface="Twinkl" pitchFamily="2" charset="-18"/>
                  <a:sym typeface="Arial"/>
                </a:rPr>
                <a:t>Ginger plant</a:t>
              </a:r>
              <a:endParaRPr dirty="0">
                <a:latin typeface="Twinkl" pitchFamily="2" charset="-1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/>
          <p:nvPr/>
        </p:nvSpPr>
        <p:spPr>
          <a:xfrm>
            <a:off x="803281" y="1427842"/>
            <a:ext cx="7537438" cy="2157102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The </a:t>
            </a: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King and Queen</a:t>
            </a: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 of Spain agreed to give him money to buy three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ships for his voyage.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In 1492, Columbus and 90 men sailed on ships that were called the Niña, the Pinta, and the Santa Maria.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They sailed for two months.</a:t>
            </a:r>
            <a:endParaRPr dirty="0">
              <a:latin typeface="Twinkl" pitchFamily="2" charset="-18"/>
            </a:endParaRPr>
          </a:p>
        </p:txBody>
      </p:sp>
      <p:sp>
        <p:nvSpPr>
          <p:cNvPr id="60" name="Google Shape;60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 dirty="0">
                <a:latin typeface="Twinkl" pitchFamily="2" charset="-18"/>
                <a:sym typeface="Arial"/>
              </a:rPr>
              <a:t>Exploration</a:t>
            </a:r>
            <a:endParaRPr dirty="0">
              <a:latin typeface="Twinkl" pitchFamily="2" charset="-18"/>
            </a:endParaRPr>
          </a:p>
        </p:txBody>
      </p:sp>
      <p:pic>
        <p:nvPicPr>
          <p:cNvPr id="61" name="Google Shape;61;p4" descr="A picture containing helm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8719" y="2757542"/>
            <a:ext cx="3456265" cy="333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/>
          <p:nvPr/>
        </p:nvSpPr>
        <p:spPr>
          <a:xfrm>
            <a:off x="803281" y="1566341"/>
            <a:ext cx="7537438" cy="1880103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Columbus thought that he was sailing to Asia.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Instead of arriving in Asia, Columbus landed in the area that today we call the Caribbean Islands.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He named the island he landed on San Salvador.</a:t>
            </a:r>
            <a:endParaRPr dirty="0">
              <a:latin typeface="Twinkl" pitchFamily="2" charset="-18"/>
            </a:endParaRPr>
          </a:p>
        </p:txBody>
      </p:sp>
      <p:sp>
        <p:nvSpPr>
          <p:cNvPr id="67" name="Google Shape;67;p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 dirty="0">
                <a:latin typeface="Twinkl" pitchFamily="2" charset="-18"/>
                <a:sym typeface="Arial"/>
              </a:rPr>
              <a:t>Columbus Made a Mistake</a:t>
            </a:r>
            <a:endParaRPr dirty="0">
              <a:latin typeface="Twinkl" pitchFamily="2" charset="-18"/>
            </a:endParaRPr>
          </a:p>
        </p:txBody>
      </p:sp>
      <p:pic>
        <p:nvPicPr>
          <p:cNvPr id="68" name="Google Shape;68;p5" descr="A picture containing text,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4240" y="3606696"/>
            <a:ext cx="3665989" cy="259227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9" name="Google Shape;69;p5"/>
          <p:cNvGrpSpPr/>
          <p:nvPr/>
        </p:nvGrpSpPr>
        <p:grpSpPr>
          <a:xfrm>
            <a:off x="3719513" y="4387634"/>
            <a:ext cx="754870" cy="441541"/>
            <a:chOff x="3719513" y="4387634"/>
            <a:chExt cx="754870" cy="441541"/>
          </a:xfrm>
        </p:grpSpPr>
        <p:sp>
          <p:nvSpPr>
            <p:cNvPr id="70" name="Google Shape;70;p5"/>
            <p:cNvSpPr/>
            <p:nvPr/>
          </p:nvSpPr>
          <p:spPr>
            <a:xfrm>
              <a:off x="3719513" y="4757738"/>
              <a:ext cx="71437" cy="71437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817145" y="4722019"/>
              <a:ext cx="71437" cy="71437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4777" y="4686300"/>
              <a:ext cx="71437" cy="71437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4012409" y="4650581"/>
              <a:ext cx="71437" cy="71437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4110041" y="4626767"/>
              <a:ext cx="71437" cy="71437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207676" y="4595808"/>
              <a:ext cx="71437" cy="71437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305311" y="4557709"/>
              <a:ext cx="71437" cy="71437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402946" y="4529129"/>
              <a:ext cx="71437" cy="71437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" name="Google Shape;78;p5" descr="A picture containing helme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0386" y="4387634"/>
              <a:ext cx="213008" cy="2053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/>
          <p:nvPr/>
        </p:nvSpPr>
        <p:spPr>
          <a:xfrm>
            <a:off x="803281" y="1849620"/>
            <a:ext cx="7537438" cy="1603104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People were already living on the island that Columbus and his crew first arrived at in the Caribbean.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Columbus called the people “Indians” because he thought he had found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an area of Asia called the Indies.</a:t>
            </a:r>
            <a:endParaRPr dirty="0">
              <a:latin typeface="Twinkl" pitchFamily="2" charset="-18"/>
            </a:endParaRPr>
          </a:p>
        </p:txBody>
      </p:sp>
      <p:sp>
        <p:nvSpPr>
          <p:cNvPr id="84" name="Google Shape;84;p6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 dirty="0">
                <a:latin typeface="Twinkl" pitchFamily="2" charset="-18"/>
                <a:sym typeface="Arial"/>
              </a:rPr>
              <a:t>Who Lived There?</a:t>
            </a:r>
            <a:endParaRPr dirty="0">
              <a:latin typeface="Twinkl" pitchFamily="2" charset="-18"/>
            </a:endParaRPr>
          </a:p>
        </p:txBody>
      </p:sp>
      <p:grpSp>
        <p:nvGrpSpPr>
          <p:cNvPr id="85" name="Google Shape;85;p6"/>
          <p:cNvGrpSpPr/>
          <p:nvPr/>
        </p:nvGrpSpPr>
        <p:grpSpPr>
          <a:xfrm>
            <a:off x="833761" y="3823396"/>
            <a:ext cx="7265643" cy="2586189"/>
            <a:chOff x="833761" y="3823396"/>
            <a:chExt cx="7265643" cy="2586189"/>
          </a:xfrm>
        </p:grpSpPr>
        <p:sp>
          <p:nvSpPr>
            <p:cNvPr id="86" name="Google Shape;86;p6"/>
            <p:cNvSpPr/>
            <p:nvPr/>
          </p:nvSpPr>
          <p:spPr>
            <a:xfrm>
              <a:off x="833761" y="4272844"/>
              <a:ext cx="5620379" cy="1510771"/>
            </a:xfrm>
            <a:prstGeom prst="rect">
              <a:avLst/>
            </a:prstGeom>
            <a:solidFill>
              <a:srgbClr val="4DB1E3"/>
            </a:solidFill>
            <a:ln>
              <a:noFill/>
            </a:ln>
          </p:spPr>
          <p:txBody>
            <a:bodyPr spcFirstLastPara="1" wrap="square" lIns="108000" tIns="108000" rIns="108000" bIns="1080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 dirty="0">
                  <a:solidFill>
                    <a:schemeClr val="lt1"/>
                  </a:solidFill>
                  <a:latin typeface="Twinkl" pitchFamily="2" charset="-18"/>
                  <a:sym typeface="Arial"/>
                </a:rPr>
                <a:t>People who are from a certain area or place are called Native or Indigenous.</a:t>
              </a:r>
              <a:endParaRPr dirty="0">
                <a:latin typeface="Twinkl" pitchFamily="2" charset="-18"/>
              </a:endParaRPr>
            </a:p>
          </p:txBody>
        </p:sp>
        <p:pic>
          <p:nvPicPr>
            <p:cNvPr id="87" name="Google Shape;87;p6" descr="A picture containing building, window, mirror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b="10742"/>
            <a:stretch/>
          </p:blipFill>
          <p:spPr>
            <a:xfrm>
              <a:off x="5977513" y="3823396"/>
              <a:ext cx="2121891" cy="25861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/>
          <p:nvPr/>
        </p:nvSpPr>
        <p:spPr>
          <a:xfrm>
            <a:off x="798516" y="1563602"/>
            <a:ext cx="7537438" cy="1880103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Some people incorrectly say that Christopher Columbus was the first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person to find, or discover, America, even though he landed in the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Caribbean islands.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Why is it important for us to understand that he did NOT 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discover America?</a:t>
            </a:r>
            <a:endParaRPr dirty="0">
              <a:latin typeface="Twinkl" pitchFamily="2" charset="-18"/>
            </a:endParaRPr>
          </a:p>
        </p:txBody>
      </p:sp>
      <p:sp>
        <p:nvSpPr>
          <p:cNvPr id="93" name="Google Shape;93;p7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 dirty="0">
                <a:latin typeface="Twinkl" pitchFamily="2" charset="-18"/>
                <a:sym typeface="Arial"/>
              </a:rPr>
              <a:t>Let’s talk about it…</a:t>
            </a:r>
            <a:endParaRPr dirty="0">
              <a:latin typeface="Twinkl" pitchFamily="2" charset="-18"/>
            </a:endParaRPr>
          </a:p>
        </p:txBody>
      </p:sp>
      <p:pic>
        <p:nvPicPr>
          <p:cNvPr id="94" name="Google Shape;94;p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672" y="3829144"/>
            <a:ext cx="3423563" cy="218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7"/>
          <p:cNvPicPr preferRelativeResize="0"/>
          <p:nvPr/>
        </p:nvPicPr>
        <p:blipFill rotWithShape="1">
          <a:blip r:embed="rId4">
            <a:alphaModFix/>
          </a:blip>
          <a:srcRect b="36253"/>
          <a:stretch/>
        </p:blipFill>
        <p:spPr>
          <a:xfrm>
            <a:off x="5214797" y="3681625"/>
            <a:ext cx="2517262" cy="272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/>
          <p:nvPr/>
        </p:nvSpPr>
        <p:spPr>
          <a:xfrm>
            <a:off x="798516" y="1435101"/>
            <a:ext cx="7537438" cy="27111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The Indigenous peoples were friendly and were willing to trade items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such as parrots, cotton, and spears with the explorer.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They did not like that Columbus wanted to claim their land for Spain.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Columbus took some of them as prisoners.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Christopher Columbus took these prisoners back to Spain with him to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become slaves.</a:t>
            </a:r>
            <a:endParaRPr dirty="0">
              <a:latin typeface="Twinkl" pitchFamily="2" charset="-18"/>
            </a:endParaRPr>
          </a:p>
        </p:txBody>
      </p:sp>
      <p:sp>
        <p:nvSpPr>
          <p:cNvPr id="101" name="Google Shape;101;p8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 dirty="0">
                <a:latin typeface="Twinkl" pitchFamily="2" charset="-18"/>
                <a:sym typeface="Arial"/>
              </a:rPr>
              <a:t>The Indigenous Peoples</a:t>
            </a:r>
            <a:endParaRPr dirty="0">
              <a:latin typeface="Twinkl" pitchFamily="2" charset="-18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2970845" y="4358640"/>
            <a:ext cx="3192780" cy="1866900"/>
          </a:xfrm>
          <a:prstGeom prst="cloudCallout">
            <a:avLst>
              <a:gd name="adj1" fmla="val -109377"/>
              <a:gd name="adj2" fmla="val 39235"/>
            </a:avLst>
          </a:prstGeom>
          <a:solidFill>
            <a:srgbClr val="18A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C000"/>
                </a:solidFill>
                <a:latin typeface="Twinkl" pitchFamily="2" charset="-18"/>
                <a:sym typeface="Arial"/>
              </a:rPr>
              <a:t>What is a slave? </a:t>
            </a:r>
            <a:r>
              <a:rPr lang="en-GB" sz="1600" dirty="0">
                <a:solidFill>
                  <a:schemeClr val="lt1"/>
                </a:solidFill>
                <a:latin typeface="Twinkl" pitchFamily="2" charset="-18"/>
                <a:sym typeface="Arial"/>
              </a:rPr>
              <a:t>A slave is someone who is forced to be under "ownership" of someone else.</a:t>
            </a:r>
            <a:endParaRPr dirty="0">
              <a:latin typeface="Twinkl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/>
          <p:nvPr/>
        </p:nvSpPr>
        <p:spPr>
          <a:xfrm>
            <a:off x="798516" y="1840601"/>
            <a:ext cx="7537438" cy="1326105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Why was it wrong of Christopher Columbus to take the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Indigenous peoples as slaves?</a:t>
            </a:r>
            <a:endParaRPr dirty="0">
              <a:latin typeface="Twinkl" pitchFamily="2" charset="-1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inkl" pitchFamily="2" charset="-1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-18"/>
                <a:sym typeface="Arial"/>
              </a:rPr>
              <a:t>Why is slavery wrong?</a:t>
            </a:r>
            <a:endParaRPr dirty="0">
              <a:latin typeface="Twinkl" pitchFamily="2" charset="-18"/>
            </a:endParaRPr>
          </a:p>
        </p:txBody>
      </p:sp>
      <p:sp>
        <p:nvSpPr>
          <p:cNvPr id="108" name="Google Shape;108;p9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 dirty="0">
                <a:latin typeface="Twinkl" pitchFamily="2" charset="-18"/>
                <a:sym typeface="Arial"/>
              </a:rPr>
              <a:t>Let’s talk about it…</a:t>
            </a:r>
            <a:endParaRPr dirty="0">
              <a:latin typeface="Twinkl" pitchFamily="2" charset="-18"/>
            </a:endParaRPr>
          </a:p>
        </p:txBody>
      </p:sp>
      <p:pic>
        <p:nvPicPr>
          <p:cNvPr id="109" name="Google Shape;109;p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672" y="3829144"/>
            <a:ext cx="3423563" cy="218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 rotWithShape="1">
          <a:blip r:embed="rId4">
            <a:alphaModFix/>
          </a:blip>
          <a:srcRect b="36253"/>
          <a:stretch/>
        </p:blipFill>
        <p:spPr>
          <a:xfrm>
            <a:off x="5214797" y="3681625"/>
            <a:ext cx="2517262" cy="272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618</Words>
  <Application>Microsoft Office PowerPoint</Application>
  <PresentationFormat>On-screen Show (4:3)</PresentationFormat>
  <Paragraphs>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Twinkl</vt:lpstr>
      <vt:lpstr>Office Theme</vt:lpstr>
      <vt:lpstr>PowerPoint Presentation</vt:lpstr>
      <vt:lpstr>Christopher Columbus</vt:lpstr>
      <vt:lpstr>Looking for spices</vt:lpstr>
      <vt:lpstr>Exploration</vt:lpstr>
      <vt:lpstr>Columbus Made a Mistake</vt:lpstr>
      <vt:lpstr>Who Lived There?</vt:lpstr>
      <vt:lpstr>Let’s talk about it…</vt:lpstr>
      <vt:lpstr>The Indigenous Peoples</vt:lpstr>
      <vt:lpstr>Let’s talk about it…</vt:lpstr>
      <vt:lpstr>What Happened After 1492?</vt:lpstr>
      <vt:lpstr>Christopher Columbus</vt:lpstr>
      <vt:lpstr>More About Columbus...</vt:lpstr>
      <vt:lpstr>Let’s talk about it…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Bleakney</dc:creator>
  <cp:lastModifiedBy>Jordan Bleakney</cp:lastModifiedBy>
  <cp:revision>3</cp:revision>
  <dcterms:created xsi:type="dcterms:W3CDTF">2020-06-19T12:13:32Z</dcterms:created>
  <dcterms:modified xsi:type="dcterms:W3CDTF">2020-07-03T09:55:57Z</dcterms:modified>
</cp:coreProperties>
</file>