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6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4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69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58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0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08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4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61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5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7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2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19A3A-824D-4BA1-937F-5FA17F6B0480}" type="datetimeFigureOut">
              <a:rPr lang="en-GB" smtClean="0"/>
              <a:t>21/11/2021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67EFE-F6D0-4CE4-8473-071E75FB8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6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8945"/>
            <a:ext cx="3001818" cy="955819"/>
          </a:xfrm>
        </p:spPr>
        <p:txBody>
          <a:bodyPr>
            <a:normAutofit/>
          </a:bodyPr>
          <a:lstStyle/>
          <a:p>
            <a:pPr algn="l"/>
            <a:r>
              <a:rPr lang="en-GB" u="sng" dirty="0" smtClean="0"/>
              <a:t>22.11.21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73" y="2133600"/>
            <a:ext cx="11905672" cy="4100945"/>
          </a:xfrm>
        </p:spPr>
        <p:txBody>
          <a:bodyPr>
            <a:normAutofit fontScale="92500"/>
          </a:bodyPr>
          <a:lstStyle/>
          <a:p>
            <a:r>
              <a:rPr lang="en-GB" sz="4800" dirty="0" smtClean="0">
                <a:solidFill>
                  <a:srgbClr val="C00000"/>
                </a:solidFill>
              </a:rPr>
              <a:t>Stick in your diagnostic task and write in the date.</a:t>
            </a:r>
          </a:p>
          <a:p>
            <a:endParaRPr lang="en-GB" sz="4800" dirty="0" smtClean="0">
              <a:solidFill>
                <a:srgbClr val="C00000"/>
              </a:solidFill>
            </a:endParaRPr>
          </a:p>
          <a:p>
            <a:r>
              <a:rPr lang="en-GB" sz="4800" dirty="0" smtClean="0">
                <a:solidFill>
                  <a:srgbClr val="C00000"/>
                </a:solidFill>
              </a:rPr>
              <a:t>Have your whiteboard and whiteboard pen out.</a:t>
            </a:r>
          </a:p>
          <a:p>
            <a:endParaRPr lang="en-GB" sz="4800" dirty="0">
              <a:solidFill>
                <a:srgbClr val="C00000"/>
              </a:solidFill>
            </a:endParaRPr>
          </a:p>
          <a:p>
            <a:r>
              <a:rPr lang="en-GB" sz="4800" dirty="0" smtClean="0">
                <a:solidFill>
                  <a:srgbClr val="C00000"/>
                </a:solidFill>
              </a:rPr>
              <a:t>Show me that you’re ready</a:t>
            </a:r>
            <a:endParaRPr lang="en-GB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70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it’s your turn to practice.</a:t>
            </a:r>
            <a:br>
              <a:rPr lang="en-GB" dirty="0" smtClean="0"/>
            </a:br>
            <a:r>
              <a:rPr lang="en-GB" dirty="0" smtClean="0"/>
              <a:t>Solve these calculations on your whiteboards: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GB" sz="4400" dirty="0" smtClean="0"/>
              <a:t>2562 divided by 21 </a:t>
            </a:r>
            <a:r>
              <a:rPr lang="en-GB" sz="4400" dirty="0" smtClean="0">
                <a:solidFill>
                  <a:srgbClr val="FF0000"/>
                </a:solidFill>
              </a:rPr>
              <a:t>= 122</a:t>
            </a:r>
          </a:p>
          <a:p>
            <a:pPr marL="514350" indent="-514350">
              <a:buAutoNum type="alphaLcParenR"/>
            </a:pPr>
            <a:endParaRPr lang="en-GB" sz="4400" dirty="0"/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 smtClean="0"/>
              <a:t>b) 4228 divided by 14 </a:t>
            </a:r>
            <a:r>
              <a:rPr lang="en-GB" sz="4400" dirty="0" smtClean="0">
                <a:solidFill>
                  <a:srgbClr val="FF0000"/>
                </a:solidFill>
              </a:rPr>
              <a:t>= 302</a:t>
            </a:r>
            <a:endParaRPr lang="en-GB" sz="4400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00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1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Another approach that you can try is to split the divisor into more simple parts.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827327" cy="5098039"/>
          </a:xfrm>
        </p:spPr>
        <p:txBody>
          <a:bodyPr>
            <a:normAutofit/>
          </a:bodyPr>
          <a:lstStyle/>
          <a:p>
            <a:r>
              <a:rPr lang="en-GB" dirty="0" smtClean="0"/>
              <a:t>For example: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3195 divided by 15 can be done like this…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3195 </a:t>
            </a:r>
            <a:r>
              <a:rPr lang="en-GB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GB" dirty="0" smtClean="0">
                <a:sym typeface="Wingdings" panose="05000000000000000000" pitchFamily="2" charset="2"/>
              </a:rPr>
              <a:t> divide by 5 = 639</a:t>
            </a:r>
            <a:r>
              <a:rPr lang="en-GB" dirty="0" smtClean="0">
                <a:solidFill>
                  <a:srgbClr val="C00000"/>
                </a:solidFill>
                <a:sym typeface="Wingdings" panose="05000000000000000000" pitchFamily="2" charset="2"/>
              </a:rPr>
              <a:t>  </a:t>
            </a:r>
            <a:r>
              <a:rPr lang="en-GB" dirty="0" smtClean="0">
                <a:sym typeface="Wingdings" panose="05000000000000000000" pitchFamily="2" charset="2"/>
              </a:rPr>
              <a:t>divide by 3 = 213</a:t>
            </a:r>
          </a:p>
          <a:p>
            <a:pPr marL="0" indent="0">
              <a:buNone/>
            </a:pPr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3195 </a:t>
            </a:r>
            <a:r>
              <a:rPr lang="en-GB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GB" dirty="0" smtClean="0">
                <a:sym typeface="Wingdings" panose="05000000000000000000" pitchFamily="2" charset="2"/>
              </a:rPr>
              <a:t> divide by 15 = 213</a:t>
            </a:r>
          </a:p>
          <a:p>
            <a:pPr marL="0" indent="0">
              <a:buNone/>
            </a:pPr>
            <a:endParaRPr lang="en-GB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This works by splitting 15 into its factors and dividing by these in 2 steps.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570477"/>
              </p:ext>
            </p:extLst>
          </p:nvPr>
        </p:nvGraphicFramePr>
        <p:xfrm>
          <a:off x="8793018" y="1609146"/>
          <a:ext cx="2235201" cy="1338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1">
                  <a:extLst>
                    <a:ext uri="{9D8B030D-6E8A-4147-A177-3AD203B41FA5}">
                      <a16:colId xmlns:a16="http://schemas.microsoft.com/office/drawing/2014/main" val="2285430229"/>
                    </a:ext>
                  </a:extLst>
                </a:gridCol>
              </a:tblGrid>
              <a:tr h="13382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3195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9324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391044"/>
              </p:ext>
            </p:extLst>
          </p:nvPr>
        </p:nvGraphicFramePr>
        <p:xfrm>
          <a:off x="8793018" y="3184162"/>
          <a:ext cx="2235201" cy="127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2285430229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1132180555"/>
                    </a:ext>
                  </a:extLst>
                </a:gridCol>
                <a:gridCol w="447041">
                  <a:extLst>
                    <a:ext uri="{9D8B030D-6E8A-4147-A177-3AD203B41FA5}">
                      <a16:colId xmlns:a16="http://schemas.microsoft.com/office/drawing/2014/main" val="2310963645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1944919900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1441283588"/>
                    </a:ext>
                  </a:extLst>
                </a:gridCol>
              </a:tblGrid>
              <a:tr h="127317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639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639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639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639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639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9324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979911"/>
              </p:ext>
            </p:extLst>
          </p:nvPr>
        </p:nvGraphicFramePr>
        <p:xfrm>
          <a:off x="8793018" y="4694090"/>
          <a:ext cx="2235201" cy="127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2285430229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1132180555"/>
                    </a:ext>
                  </a:extLst>
                </a:gridCol>
                <a:gridCol w="447041">
                  <a:extLst>
                    <a:ext uri="{9D8B030D-6E8A-4147-A177-3AD203B41FA5}">
                      <a16:colId xmlns:a16="http://schemas.microsoft.com/office/drawing/2014/main" val="2310963645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1944919900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1441283588"/>
                    </a:ext>
                  </a:extLst>
                </a:gridCol>
              </a:tblGrid>
              <a:tr h="42439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213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93247"/>
                  </a:ext>
                </a:extLst>
              </a:tr>
              <a:tr h="42439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213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961013"/>
                  </a:ext>
                </a:extLst>
              </a:tr>
              <a:tr h="42439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213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0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50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069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Now you try.</a:t>
            </a:r>
            <a:br>
              <a:rPr lang="en-GB" dirty="0" smtClean="0"/>
            </a:br>
            <a:r>
              <a:rPr lang="en-GB" dirty="0" smtClean="0"/>
              <a:t>What steps could you split this calculation into? </a:t>
            </a:r>
            <a:r>
              <a:rPr lang="en-GB" sz="3600" dirty="0" smtClean="0"/>
              <a:t>(Think of the factors of the divisor.)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0763"/>
            <a:ext cx="10515600" cy="36461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6552 divided by 21.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834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069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Now you try.</a:t>
            </a:r>
            <a:br>
              <a:rPr lang="en-GB" dirty="0" smtClean="0"/>
            </a:br>
            <a:r>
              <a:rPr lang="en-GB" dirty="0" smtClean="0"/>
              <a:t>What steps could you split this calculation into? </a:t>
            </a:r>
            <a:r>
              <a:rPr lang="en-GB" sz="3600" dirty="0" smtClean="0"/>
              <a:t>(Think of the factors of the divisor.)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456" y="2530763"/>
            <a:ext cx="10515600" cy="36461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6552 divided by 21.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3   6 5 5 2    </a:t>
            </a:r>
            <a:r>
              <a:rPr lang="en-GB" dirty="0" smtClean="0">
                <a:sym typeface="Wingdings" panose="05000000000000000000" pitchFamily="2" charset="2"/>
              </a:rPr>
              <a:t>  7  2 1 8 4</a:t>
            </a:r>
          </a:p>
          <a:p>
            <a:pPr marL="0" indent="0">
              <a:buNone/>
            </a:pPr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Answer = 312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251201" y="2456872"/>
            <a:ext cx="471054" cy="51723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4" idx="6"/>
          </p:cNvCxnSpPr>
          <p:nvPr/>
        </p:nvCxnSpPr>
        <p:spPr>
          <a:xfrm flipV="1">
            <a:off x="3722255" y="2530763"/>
            <a:ext cx="628072" cy="184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98109" y="2373745"/>
            <a:ext cx="1637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Factors of 21 =</a:t>
            </a:r>
          </a:p>
          <a:p>
            <a:pPr algn="ctr"/>
            <a:r>
              <a:rPr lang="en-GB" dirty="0" smtClean="0"/>
              <a:t>1, 21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3, 7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417783" y="3537527"/>
            <a:ext cx="170872" cy="3371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588655" y="3537527"/>
            <a:ext cx="1034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88655" y="3131250"/>
            <a:ext cx="127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2  1   8   4</a:t>
            </a:r>
            <a:endParaRPr lang="en-GB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617192" y="3537527"/>
            <a:ext cx="96980" cy="3417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722255" y="3537527"/>
            <a:ext cx="1034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11864" y="3172874"/>
            <a:ext cx="127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  <a:r>
              <a:rPr lang="en-GB" dirty="0" smtClean="0"/>
              <a:t>  </a:t>
            </a:r>
            <a:r>
              <a:rPr lang="en-GB" dirty="0"/>
              <a:t>3</a:t>
            </a:r>
            <a:r>
              <a:rPr lang="en-GB" dirty="0" smtClean="0"/>
              <a:t>   </a:t>
            </a:r>
            <a:r>
              <a:rPr lang="en-GB" dirty="0"/>
              <a:t>1</a:t>
            </a:r>
            <a:r>
              <a:rPr lang="en-GB" dirty="0" smtClean="0"/>
              <a:t>   </a:t>
            </a:r>
            <a:r>
              <a:rPr lang="en-GB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47128" y="6044661"/>
            <a:ext cx="325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</a:rPr>
              <a:t>Y6</a:t>
            </a:r>
            <a:r>
              <a:rPr lang="en-GB" sz="2800" dirty="0" smtClean="0"/>
              <a:t> </a:t>
            </a:r>
            <a:r>
              <a:rPr lang="en-GB" sz="2800" dirty="0" smtClean="0">
                <a:sym typeface="Wingdings" panose="05000000000000000000" pitchFamily="2" charset="2"/>
              </a:rPr>
              <a:t> Diagnostic task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74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1872" y="905164"/>
            <a:ext cx="5784273" cy="5308745"/>
          </a:xfrm>
        </p:spPr>
        <p:txBody>
          <a:bodyPr/>
          <a:lstStyle/>
          <a:p>
            <a:pPr marL="0" indent="0">
              <a:buNone/>
            </a:pPr>
            <a:r>
              <a:rPr lang="en-GB" sz="4400" dirty="0" smtClean="0"/>
              <a:t>Silver work for today: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b="1" dirty="0" smtClean="0">
                <a:solidFill>
                  <a:srgbClr val="C00000"/>
                </a:solidFill>
              </a:rPr>
              <a:t>Y5</a:t>
            </a:r>
            <a:r>
              <a:rPr lang="en-GB" sz="4400" b="1" dirty="0" smtClean="0"/>
              <a:t> </a:t>
            </a:r>
            <a:r>
              <a:rPr lang="en-GB" sz="4400" b="1" dirty="0" smtClean="0">
                <a:sym typeface="Wingdings" panose="05000000000000000000" pitchFamily="2" charset="2"/>
              </a:rPr>
              <a:t> 5B page 27</a:t>
            </a:r>
          </a:p>
          <a:p>
            <a:pPr marL="0" indent="0">
              <a:buNone/>
            </a:pPr>
            <a:endParaRPr lang="en-GB" sz="4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4400" b="1" dirty="0" smtClean="0">
                <a:solidFill>
                  <a:srgbClr val="C00000"/>
                </a:solidFill>
              </a:rPr>
              <a:t>Y6</a:t>
            </a:r>
            <a:r>
              <a:rPr lang="en-GB" sz="4400" b="1" dirty="0" smtClean="0"/>
              <a:t> </a:t>
            </a:r>
            <a:r>
              <a:rPr lang="en-GB" sz="4400" b="1" dirty="0" smtClean="0">
                <a:sym typeface="Wingdings" panose="05000000000000000000" pitchFamily="2" charset="2"/>
              </a:rPr>
              <a:t> 6A page 44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73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037" y="1265382"/>
            <a:ext cx="115731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Today, we will continue to look at dividing.</a:t>
            </a:r>
          </a:p>
          <a:p>
            <a:endParaRPr lang="en-GB" sz="3600" dirty="0">
              <a:solidFill>
                <a:srgbClr val="C00000"/>
              </a:solidFill>
            </a:endParaRPr>
          </a:p>
          <a:p>
            <a:r>
              <a:rPr lang="en-GB" sz="3600" dirty="0" smtClean="0">
                <a:solidFill>
                  <a:srgbClr val="C00000"/>
                </a:solidFill>
              </a:rPr>
              <a:t>Y5s </a:t>
            </a:r>
            <a:r>
              <a:rPr lang="en-GB" sz="3600" dirty="0" smtClean="0"/>
              <a:t>will look at </a:t>
            </a:r>
            <a:r>
              <a:rPr lang="en-GB" sz="3600" dirty="0" smtClean="0">
                <a:solidFill>
                  <a:srgbClr val="0070C0"/>
                </a:solidFill>
              </a:rPr>
              <a:t>short division </a:t>
            </a:r>
            <a:r>
              <a:rPr lang="en-GB" sz="3600" dirty="0" smtClean="0"/>
              <a:t>(dividing a number by a 1-digit number).</a:t>
            </a:r>
          </a:p>
          <a:p>
            <a:endParaRPr lang="en-GB" sz="3600" dirty="0">
              <a:solidFill>
                <a:srgbClr val="C00000"/>
              </a:solidFill>
            </a:endParaRPr>
          </a:p>
          <a:p>
            <a:r>
              <a:rPr lang="en-GB" sz="3600" dirty="0" smtClean="0">
                <a:solidFill>
                  <a:srgbClr val="C00000"/>
                </a:solidFill>
              </a:rPr>
              <a:t>Y6s </a:t>
            </a:r>
            <a:r>
              <a:rPr lang="en-GB" sz="3600" dirty="0" smtClean="0"/>
              <a:t>will look at </a:t>
            </a:r>
            <a:r>
              <a:rPr lang="en-GB" sz="3600" dirty="0" smtClean="0">
                <a:solidFill>
                  <a:srgbClr val="0070C0"/>
                </a:solidFill>
              </a:rPr>
              <a:t>‘long division’ </a:t>
            </a:r>
            <a:r>
              <a:rPr lang="en-GB" sz="3600" dirty="0" smtClean="0"/>
              <a:t>(dividing a number by a 2-digit number).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0683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practice some short division together first: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would we solve these calculations?</a:t>
            </a:r>
          </a:p>
          <a:p>
            <a:pPr marL="0" indent="0">
              <a:buNone/>
            </a:pPr>
            <a:endParaRPr lang="en-GB" dirty="0"/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n-GB" sz="4000" dirty="0" smtClean="0">
                <a:solidFill>
                  <a:srgbClr val="0070C0"/>
                </a:solidFill>
              </a:rPr>
              <a:t>1745 divided by 3</a:t>
            </a: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n-GB" sz="4000" dirty="0" smtClean="0">
                <a:solidFill>
                  <a:srgbClr val="0070C0"/>
                </a:solidFill>
              </a:rPr>
              <a:t>1504 divided by 4</a:t>
            </a:r>
          </a:p>
          <a:p>
            <a:pPr marL="0" indent="0">
              <a:lnSpc>
                <a:spcPct val="150000"/>
              </a:lnSpc>
              <a:buNone/>
            </a:pPr>
            <a:endParaRPr lang="en-GB" sz="20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 smtClean="0">
                <a:solidFill>
                  <a:srgbClr val="7030A0"/>
                </a:solidFill>
              </a:rPr>
              <a:t>Write out and demo on the whiteboard.</a:t>
            </a:r>
          </a:p>
          <a:p>
            <a:pPr marL="742950" indent="-742950">
              <a:buAutoNum type="alphaLcParenR"/>
            </a:pPr>
            <a:endParaRPr lang="en-GB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43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Let’s practice some short division together first: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On your whiteboards, use the ‘bus stop’ method to solve these calculations:</a:t>
            </a:r>
          </a:p>
          <a:p>
            <a:pPr marL="0" indent="0">
              <a:buNone/>
            </a:pPr>
            <a:endParaRPr lang="en-GB" dirty="0"/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n-GB" sz="4000" dirty="0" smtClean="0">
                <a:solidFill>
                  <a:srgbClr val="0070C0"/>
                </a:solidFill>
              </a:rPr>
              <a:t>3  5 8 2 0</a:t>
            </a: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n-GB" sz="4000" dirty="0" smtClean="0">
                <a:solidFill>
                  <a:srgbClr val="0070C0"/>
                </a:solidFill>
              </a:rPr>
              <a:t>7  6 9 7 9</a:t>
            </a: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n-GB" sz="4000" dirty="0" smtClean="0">
                <a:solidFill>
                  <a:srgbClr val="0070C0"/>
                </a:solidFill>
              </a:rPr>
              <a:t>4  4 7 2 8</a:t>
            </a:r>
          </a:p>
          <a:p>
            <a:pPr marL="742950" indent="-742950">
              <a:buAutoNum type="alphaLcParenR"/>
            </a:pPr>
            <a:endParaRPr lang="en-GB" sz="4000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041237" y="3382241"/>
            <a:ext cx="129309" cy="4341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170545" y="3382241"/>
            <a:ext cx="13946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041237" y="5339627"/>
            <a:ext cx="129309" cy="4341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170545" y="5339627"/>
            <a:ext cx="13946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004291" y="4381932"/>
            <a:ext cx="129309" cy="4341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133600" y="4381932"/>
            <a:ext cx="13946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254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Let’s practice some short division together first: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On your whiteboards, use the ‘bus stop’ method to solve these calculations:</a:t>
            </a:r>
          </a:p>
          <a:p>
            <a:pPr marL="0" indent="0">
              <a:buNone/>
            </a:pPr>
            <a:endParaRPr lang="en-GB" dirty="0"/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n-GB" sz="4000" dirty="0" smtClean="0">
                <a:solidFill>
                  <a:srgbClr val="0070C0"/>
                </a:solidFill>
              </a:rPr>
              <a:t>3  5 8 2 0 </a:t>
            </a:r>
            <a:r>
              <a:rPr lang="en-GB" sz="4000" dirty="0" smtClean="0"/>
              <a:t>= 1940</a:t>
            </a: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n-GB" sz="4000" dirty="0" smtClean="0">
                <a:solidFill>
                  <a:srgbClr val="0070C0"/>
                </a:solidFill>
              </a:rPr>
              <a:t>7  6 9 7 9 </a:t>
            </a:r>
            <a:r>
              <a:rPr lang="en-GB" sz="4000" dirty="0" smtClean="0"/>
              <a:t>= 997</a:t>
            </a:r>
          </a:p>
          <a:p>
            <a:pPr marL="742950" indent="-742950">
              <a:lnSpc>
                <a:spcPct val="150000"/>
              </a:lnSpc>
              <a:buAutoNum type="alphaLcParenR"/>
            </a:pPr>
            <a:r>
              <a:rPr lang="en-GB" sz="4000" dirty="0" smtClean="0">
                <a:solidFill>
                  <a:srgbClr val="0070C0"/>
                </a:solidFill>
              </a:rPr>
              <a:t>4  4 7 2 8 </a:t>
            </a:r>
            <a:r>
              <a:rPr lang="en-GB" sz="4000" dirty="0" smtClean="0"/>
              <a:t>= 1182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041237" y="3382241"/>
            <a:ext cx="129309" cy="4341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170545" y="3382241"/>
            <a:ext cx="13946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041237" y="5339627"/>
            <a:ext cx="129309" cy="4341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170545" y="5339627"/>
            <a:ext cx="13946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004291" y="4381932"/>
            <a:ext cx="129309" cy="4341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133600" y="4381932"/>
            <a:ext cx="13946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7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964" y="1560945"/>
            <a:ext cx="10515600" cy="3140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b="1" dirty="0" smtClean="0">
                <a:solidFill>
                  <a:srgbClr val="C00000"/>
                </a:solidFill>
              </a:rPr>
              <a:t>Y5</a:t>
            </a:r>
            <a:r>
              <a:rPr lang="en-GB" sz="5400" dirty="0" smtClean="0"/>
              <a:t> </a:t>
            </a:r>
            <a:r>
              <a:rPr lang="en-GB" sz="5400" dirty="0" smtClean="0">
                <a:sym typeface="Wingdings" panose="05000000000000000000" pitchFamily="2" charset="2"/>
              </a:rPr>
              <a:t> Diagnostic task</a:t>
            </a:r>
          </a:p>
          <a:p>
            <a:pPr marL="0" indent="0">
              <a:buNone/>
            </a:pPr>
            <a:endParaRPr lang="en-GB" sz="5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54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Y6</a:t>
            </a:r>
            <a:r>
              <a:rPr lang="en-GB" sz="5400" dirty="0" smtClean="0">
                <a:sym typeface="Wingdings" panose="05000000000000000000" pitchFamily="2" charset="2"/>
              </a:rPr>
              <a:t>  keep watching and listening.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05499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‘Long division’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7127"/>
            <a:ext cx="10515600" cy="4569836"/>
          </a:xfrm>
        </p:spPr>
        <p:txBody>
          <a:bodyPr/>
          <a:lstStyle/>
          <a:p>
            <a:r>
              <a:rPr lang="en-GB" dirty="0" smtClean="0"/>
              <a:t>Remember, like we discussed last week during maths, the traditional ‘long division’ in my opinion is slow, inefficient and well… rubbish.</a:t>
            </a:r>
          </a:p>
          <a:p>
            <a:endParaRPr lang="en-GB" dirty="0"/>
          </a:p>
          <a:p>
            <a:r>
              <a:rPr lang="en-GB" dirty="0" smtClean="0"/>
              <a:t>Instead, we merely divide numbers by numbers that are 2 or more digits in the following way:</a:t>
            </a:r>
          </a:p>
          <a:p>
            <a:pPr marL="514350" indent="-514350">
              <a:buAutoNum type="arabicParenR"/>
            </a:pPr>
            <a:r>
              <a:rPr lang="en-GB" dirty="0" smtClean="0">
                <a:solidFill>
                  <a:srgbClr val="C00000"/>
                </a:solidFill>
              </a:rPr>
              <a:t>Set up the calculation as a ‘bus stop’ method.</a:t>
            </a:r>
          </a:p>
          <a:p>
            <a:pPr marL="514350" indent="-514350">
              <a:buAutoNum type="arabicParenR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Write out a list of multiples of the number that you’re dividing by (the divisor).</a:t>
            </a:r>
          </a:p>
          <a:p>
            <a:pPr marL="514350" indent="-514350">
              <a:buAutoNum type="arabicParenR"/>
            </a:pPr>
            <a:r>
              <a:rPr lang="en-GB" dirty="0" smtClean="0">
                <a:solidFill>
                  <a:srgbClr val="00B050"/>
                </a:solidFill>
              </a:rPr>
              <a:t>Calculate just like you would for a ‘short division’ question.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894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Just to remind you, watch this example.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567545" cy="2635539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002060"/>
                </a:solidFill>
              </a:rPr>
              <a:t>Q: 510 divided by 15.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4800" dirty="0" smtClean="0"/>
              <a:t>15  5 1 0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5225474" y="2012363"/>
            <a:ext cx="20712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</a:rPr>
              <a:t>Step 1: form a bus stop.</a:t>
            </a:r>
            <a:endParaRPr lang="en-GB" sz="2800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16364" y="3371273"/>
            <a:ext cx="157018" cy="5449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773382" y="3371273"/>
            <a:ext cx="1320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42383" y="3112655"/>
            <a:ext cx="2399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Step 2: list out your multiples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(just 3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r 4 will do to begin with).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916219" y="2419927"/>
            <a:ext cx="1281545" cy="424873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902036" y="3788857"/>
            <a:ext cx="1840347" cy="127361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97764" y="3288145"/>
            <a:ext cx="17387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15</a:t>
            </a:r>
          </a:p>
          <a:p>
            <a:r>
              <a:rPr lang="en-GB" sz="3200" dirty="0" smtClean="0"/>
              <a:t>30</a:t>
            </a:r>
          </a:p>
          <a:p>
            <a:r>
              <a:rPr lang="en-GB" sz="3200" dirty="0" smtClean="0"/>
              <a:t>45</a:t>
            </a:r>
          </a:p>
          <a:p>
            <a:r>
              <a:rPr lang="en-GB" sz="3200" dirty="0" smtClean="0"/>
              <a:t>60</a:t>
            </a:r>
            <a:endParaRPr lang="en-GB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2565401" y="5320559"/>
            <a:ext cx="26323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B050"/>
                </a:solidFill>
              </a:rPr>
              <a:t>Step 3: calculate the answer</a:t>
            </a:r>
            <a:r>
              <a:rPr lang="en-GB" sz="2000" dirty="0" smtClean="0">
                <a:solidFill>
                  <a:srgbClr val="00B050"/>
                </a:solidFill>
              </a:rPr>
              <a:t>.</a:t>
            </a:r>
            <a:endParaRPr lang="en-GB" sz="2800" dirty="0">
              <a:solidFill>
                <a:srgbClr val="00B05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258127" y="3471069"/>
            <a:ext cx="760844" cy="1666566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73382" y="2770909"/>
            <a:ext cx="480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0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65482" y="3288145"/>
            <a:ext cx="480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5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93636" y="2771016"/>
            <a:ext cx="480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3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5736" y="3281283"/>
            <a:ext cx="480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6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77968" y="2791755"/>
            <a:ext cx="480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4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/>
      <p:bldP spid="16" grpId="0"/>
      <p:bldP spid="17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it’s your turn to practice.</a:t>
            </a:r>
            <a:br>
              <a:rPr lang="en-GB" dirty="0" smtClean="0"/>
            </a:br>
            <a:r>
              <a:rPr lang="en-GB" dirty="0" smtClean="0"/>
              <a:t>Solve these calculations on your whiteboards: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GB" sz="4400" dirty="0" smtClean="0"/>
              <a:t>2562 divided by 21.</a:t>
            </a:r>
          </a:p>
          <a:p>
            <a:pPr marL="514350" indent="-514350">
              <a:buAutoNum type="alphaLcParenR"/>
            </a:pPr>
            <a:endParaRPr lang="en-GB" sz="4400" dirty="0"/>
          </a:p>
          <a:p>
            <a:pPr marL="514350" indent="-514350">
              <a:buAutoNum type="alphaLcParenR"/>
            </a:pPr>
            <a:endParaRPr lang="en-GB" sz="4400" dirty="0" smtClean="0"/>
          </a:p>
          <a:p>
            <a:pPr marL="514350" indent="-514350">
              <a:buAutoNum type="alphaLcParenR"/>
            </a:pPr>
            <a:endParaRPr lang="en-GB" sz="4400" dirty="0"/>
          </a:p>
          <a:p>
            <a:pPr marL="514350" indent="-514350">
              <a:buAutoNum type="alphaLcParenR"/>
            </a:pPr>
            <a:r>
              <a:rPr lang="en-GB" sz="4400" dirty="0" smtClean="0"/>
              <a:t>4228 divided by 14.</a:t>
            </a:r>
            <a:endParaRPr lang="en-GB" sz="4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1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530</Words>
  <Application>Microsoft Office PowerPoint</Application>
  <PresentationFormat>Widescreen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22.11.21</vt:lpstr>
      <vt:lpstr>PowerPoint Presentation</vt:lpstr>
      <vt:lpstr>Let’s practice some short division together first:</vt:lpstr>
      <vt:lpstr>Let’s practice some short division together first:</vt:lpstr>
      <vt:lpstr>Let’s practice some short division together first:</vt:lpstr>
      <vt:lpstr>PowerPoint Presentation</vt:lpstr>
      <vt:lpstr>‘Long division’</vt:lpstr>
      <vt:lpstr>Just to remind you, watch this example.</vt:lpstr>
      <vt:lpstr>Now it’s your turn to practice. Solve these calculations on your whiteboards:</vt:lpstr>
      <vt:lpstr>Now it’s your turn to practice. Solve these calculations on your whiteboards:</vt:lpstr>
      <vt:lpstr>Another approach that you can try is to split the divisor into more simple parts.</vt:lpstr>
      <vt:lpstr>Now you try. What steps could you split this calculation into? (Think of the factors of the divisor.)</vt:lpstr>
      <vt:lpstr>Now you try. What steps could you split this calculation into? (Think of the factors of the divisor.)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22.11.21</dc:title>
  <dc:creator>Neil Charlton</dc:creator>
  <cp:lastModifiedBy>Neil Charlton</cp:lastModifiedBy>
  <cp:revision>11</cp:revision>
  <dcterms:created xsi:type="dcterms:W3CDTF">2021-11-21T20:45:45Z</dcterms:created>
  <dcterms:modified xsi:type="dcterms:W3CDTF">2021-11-21T22:36:26Z</dcterms:modified>
</cp:coreProperties>
</file>