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9" r:id="rId4"/>
    <p:sldId id="257" r:id="rId5"/>
    <p:sldId id="262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CC"/>
    <a:srgbClr val="FFCCCC"/>
    <a:srgbClr val="FFFFCC"/>
    <a:srgbClr val="CCFFFF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71D3A-9F24-4728-8258-8475419C26B0}" type="datetimeFigureOut">
              <a:rPr lang="en-GB" smtClean="0"/>
              <a:t>11/02/2021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6045A-5132-4758-A8C3-B469C07110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23150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71D3A-9F24-4728-8258-8475419C26B0}" type="datetimeFigureOut">
              <a:rPr lang="en-GB" smtClean="0"/>
              <a:t>11/02/2021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6045A-5132-4758-A8C3-B469C07110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22851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71D3A-9F24-4728-8258-8475419C26B0}" type="datetimeFigureOut">
              <a:rPr lang="en-GB" smtClean="0"/>
              <a:t>11/02/2021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6045A-5132-4758-A8C3-B469C07110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09397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71D3A-9F24-4728-8258-8475419C26B0}" type="datetimeFigureOut">
              <a:rPr lang="en-GB" smtClean="0"/>
              <a:t>11/02/2021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6045A-5132-4758-A8C3-B469C07110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0719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71D3A-9F24-4728-8258-8475419C26B0}" type="datetimeFigureOut">
              <a:rPr lang="en-GB" smtClean="0"/>
              <a:t>11/02/2021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6045A-5132-4758-A8C3-B469C07110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01051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71D3A-9F24-4728-8258-8475419C26B0}" type="datetimeFigureOut">
              <a:rPr lang="en-GB" smtClean="0"/>
              <a:t>11/02/2021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6045A-5132-4758-A8C3-B469C07110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52893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71D3A-9F24-4728-8258-8475419C26B0}" type="datetimeFigureOut">
              <a:rPr lang="en-GB" smtClean="0"/>
              <a:t>11/02/2021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6045A-5132-4758-A8C3-B469C07110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94268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71D3A-9F24-4728-8258-8475419C26B0}" type="datetimeFigureOut">
              <a:rPr lang="en-GB" smtClean="0"/>
              <a:t>11/02/2021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6045A-5132-4758-A8C3-B469C07110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01477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71D3A-9F24-4728-8258-8475419C26B0}" type="datetimeFigureOut">
              <a:rPr lang="en-GB" smtClean="0"/>
              <a:t>11/02/2021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6045A-5132-4758-A8C3-B469C07110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38225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71D3A-9F24-4728-8258-8475419C26B0}" type="datetimeFigureOut">
              <a:rPr lang="en-GB" smtClean="0"/>
              <a:t>11/02/2021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6045A-5132-4758-A8C3-B469C07110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07086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71D3A-9F24-4728-8258-8475419C26B0}" type="datetimeFigureOut">
              <a:rPr lang="en-GB" smtClean="0"/>
              <a:t>11/02/2021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6045A-5132-4758-A8C3-B469C07110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65465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A71D3A-9F24-4728-8258-8475419C26B0}" type="datetimeFigureOut">
              <a:rPr lang="en-GB" smtClean="0"/>
              <a:t>11/02/2021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56045A-5132-4758-A8C3-B469C07110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46439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438" y="508000"/>
            <a:ext cx="10806544" cy="3463636"/>
          </a:xfrm>
        </p:spPr>
        <p:txBody>
          <a:bodyPr>
            <a:normAutofit/>
          </a:bodyPr>
          <a:lstStyle/>
          <a:p>
            <a:pPr algn="l"/>
            <a:r>
              <a:rPr lang="en-GB" u="sng" dirty="0" smtClean="0"/>
              <a:t>Fri</a:t>
            </a:r>
            <a:r>
              <a:rPr lang="en-GB" u="sng" dirty="0" smtClean="0"/>
              <a:t>day 12</a:t>
            </a:r>
            <a:r>
              <a:rPr lang="en-GB" u="sng" baseline="30000" dirty="0" smtClean="0"/>
              <a:t>th</a:t>
            </a:r>
            <a:r>
              <a:rPr lang="en-GB" u="sng" dirty="0" smtClean="0"/>
              <a:t> </a:t>
            </a:r>
            <a:r>
              <a:rPr lang="en-GB" u="sng" dirty="0" smtClean="0"/>
              <a:t>February 2021</a:t>
            </a:r>
            <a:br>
              <a:rPr lang="en-GB" u="sng" dirty="0" smtClean="0"/>
            </a:br>
            <a:r>
              <a:rPr lang="en-GB" u="sng" dirty="0" smtClean="0"/>
              <a:t/>
            </a:r>
            <a:br>
              <a:rPr lang="en-GB" u="sng" dirty="0" smtClean="0"/>
            </a:br>
            <a:r>
              <a:rPr lang="en-GB" u="sng" dirty="0" smtClean="0"/>
              <a:t>LO: to </a:t>
            </a:r>
            <a:r>
              <a:rPr lang="en-GB" u="sng" dirty="0" smtClean="0"/>
              <a:t>write</a:t>
            </a:r>
            <a:r>
              <a:rPr lang="en-GB" u="sng" dirty="0" smtClean="0"/>
              <a:t> </a:t>
            </a:r>
            <a:r>
              <a:rPr lang="en-GB" u="sng" dirty="0" smtClean="0"/>
              <a:t>a balanced argument</a:t>
            </a:r>
            <a:endParaRPr lang="en-GB" u="sng" dirty="0"/>
          </a:p>
        </p:txBody>
      </p:sp>
    </p:spTree>
    <p:extLst>
      <p:ext uri="{BB962C8B-B14F-4D97-AF65-F5344CB8AC3E}">
        <p14:creationId xmlns:p14="http://schemas.microsoft.com/office/powerpoint/2010/main" val="17284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8691" y="920460"/>
            <a:ext cx="11545455" cy="527713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3200" dirty="0" smtClean="0"/>
              <a:t>In yesterday’s session, we looked at </a:t>
            </a:r>
            <a:r>
              <a:rPr lang="en-GB" sz="3200" dirty="0" smtClean="0"/>
              <a:t>creating sentences for our </a:t>
            </a:r>
            <a:r>
              <a:rPr lang="en-GB" sz="3200" dirty="0" smtClean="0"/>
              <a:t>balanced argument. These had different sentence structures and punctuation.</a:t>
            </a:r>
          </a:p>
          <a:p>
            <a:pPr marL="0" indent="0">
              <a:buNone/>
            </a:pPr>
            <a:endParaRPr lang="en-GB" sz="3200" dirty="0"/>
          </a:p>
          <a:p>
            <a:pPr marL="0" indent="0">
              <a:buNone/>
            </a:pPr>
            <a:r>
              <a:rPr lang="en-GB" sz="3200" dirty="0" smtClean="0"/>
              <a:t>Let’s try to get them included in today’s work too.</a:t>
            </a:r>
          </a:p>
          <a:p>
            <a:pPr marL="0" indent="0">
              <a:buNone/>
            </a:pPr>
            <a:endParaRPr lang="en-GB" sz="32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GB" sz="32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GB" sz="3200" dirty="0" smtClean="0"/>
              <a:t>Your title will be:</a:t>
            </a:r>
            <a:endParaRPr lang="en-GB" sz="3200" dirty="0" smtClean="0"/>
          </a:p>
          <a:p>
            <a:pPr marL="0" indent="0">
              <a:buNone/>
            </a:pPr>
            <a:r>
              <a:rPr lang="en-GB" sz="3200" u="sng" dirty="0" smtClean="0">
                <a:solidFill>
                  <a:schemeClr val="accent1">
                    <a:lumMod val="75000"/>
                  </a:schemeClr>
                </a:solidFill>
              </a:rPr>
              <a:t>Should mobile </a:t>
            </a:r>
            <a:r>
              <a:rPr lang="en-GB" sz="3200" u="sng" dirty="0" smtClean="0">
                <a:solidFill>
                  <a:schemeClr val="accent1">
                    <a:lumMod val="75000"/>
                  </a:schemeClr>
                </a:solidFill>
              </a:rPr>
              <a:t>phones be allowed in school</a:t>
            </a:r>
            <a:r>
              <a:rPr lang="en-GB" sz="3200" u="sng" dirty="0" smtClean="0">
                <a:solidFill>
                  <a:schemeClr val="accent1">
                    <a:lumMod val="75000"/>
                  </a:schemeClr>
                </a:solidFill>
              </a:rPr>
              <a:t>?</a:t>
            </a:r>
            <a:endParaRPr lang="en-GB" sz="3200" u="sng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95564" y="129309"/>
            <a:ext cx="24199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solidFill>
                  <a:srgbClr val="7030A0"/>
                </a:solidFill>
              </a:rPr>
              <a:t>Recap.</a:t>
            </a:r>
            <a:endParaRPr lang="en-GB" sz="28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8909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99653" y="1283855"/>
            <a:ext cx="8305800" cy="5421746"/>
          </a:xfrm>
        </p:spPr>
        <p:txBody>
          <a:bodyPr>
            <a:normAutofit fontScale="85000" lnSpcReduction="20000"/>
          </a:bodyPr>
          <a:lstStyle/>
          <a:p>
            <a:r>
              <a:rPr lang="en-GB" dirty="0" smtClean="0"/>
              <a:t>Introduction- statement of the issue to be discussed?</a:t>
            </a:r>
          </a:p>
          <a:p>
            <a:r>
              <a:rPr lang="en-GB" dirty="0" smtClean="0"/>
              <a:t>Reasons for</a:t>
            </a:r>
          </a:p>
          <a:p>
            <a:r>
              <a:rPr lang="en-GB" dirty="0" smtClean="0"/>
              <a:t>Reasons against</a:t>
            </a:r>
            <a:endParaRPr lang="en-GB" dirty="0"/>
          </a:p>
          <a:p>
            <a:r>
              <a:rPr lang="en-GB" dirty="0" smtClean="0"/>
              <a:t>Written in 3rd person</a:t>
            </a:r>
          </a:p>
          <a:p>
            <a:r>
              <a:rPr lang="en-GB" dirty="0" smtClean="0"/>
              <a:t>Written in paragraphs</a:t>
            </a:r>
          </a:p>
          <a:p>
            <a:r>
              <a:rPr lang="en-GB" dirty="0" smtClean="0"/>
              <a:t>Present tense</a:t>
            </a:r>
          </a:p>
          <a:p>
            <a:r>
              <a:rPr lang="en-GB" dirty="0" smtClean="0"/>
              <a:t>Impersonal, formal voice</a:t>
            </a:r>
          </a:p>
          <a:p>
            <a:r>
              <a:rPr lang="en-GB" dirty="0" smtClean="0"/>
              <a:t>Range of conjunctions</a:t>
            </a:r>
          </a:p>
          <a:p>
            <a:r>
              <a:rPr lang="en-GB" dirty="0" smtClean="0"/>
              <a:t>Rhetorical questions</a:t>
            </a:r>
          </a:p>
          <a:p>
            <a:r>
              <a:rPr lang="en-GB" dirty="0" smtClean="0"/>
              <a:t>Parenthesis</a:t>
            </a:r>
          </a:p>
          <a:p>
            <a:r>
              <a:rPr lang="en-GB" dirty="0" smtClean="0"/>
              <a:t>Fronted adverbials</a:t>
            </a:r>
          </a:p>
          <a:p>
            <a:r>
              <a:rPr lang="en-GB" dirty="0" smtClean="0"/>
              <a:t>Subordinate &amp; relative clauses</a:t>
            </a:r>
          </a:p>
          <a:p>
            <a:r>
              <a:rPr lang="en-GB" dirty="0" smtClean="0"/>
              <a:t>Balanced (not biased/ taking sides)</a:t>
            </a:r>
          </a:p>
          <a:p>
            <a:r>
              <a:rPr lang="en-GB" dirty="0" smtClean="0"/>
              <a:t>Conclusion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14927" y="123510"/>
            <a:ext cx="1112289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>
                <a:solidFill>
                  <a:srgbClr val="FF0000"/>
                </a:solidFill>
              </a:rPr>
              <a:t>Before we write, let’s remind ourselves of the features of a balanced argument:</a:t>
            </a:r>
            <a:endParaRPr lang="en-GB" sz="32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631709" y="2678545"/>
            <a:ext cx="448887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>
                <a:solidFill>
                  <a:srgbClr val="7030A0"/>
                </a:solidFill>
              </a:rPr>
              <a:t>We need to try to get these features included in our own writing today.</a:t>
            </a:r>
            <a:endParaRPr lang="en-GB" sz="32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9089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4654" y="85866"/>
            <a:ext cx="6678727" cy="2128696"/>
          </a:xfrm>
        </p:spPr>
        <p:txBody>
          <a:bodyPr>
            <a:norm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Can you remember what each paragraph was for in our example text?</a:t>
            </a:r>
            <a:endParaRPr lang="en-GB" dirty="0">
              <a:solidFill>
                <a:srgbClr val="FF0000"/>
              </a:solidFill>
            </a:endParaRPr>
          </a:p>
        </p:txBody>
      </p:sp>
      <p:pic>
        <p:nvPicPr>
          <p:cNvPr id="6" name="Picture 5"/>
          <p:cNvPicPr/>
          <p:nvPr/>
        </p:nvPicPr>
        <p:blipFill rotWithShape="1">
          <a:blip r:embed="rId2"/>
          <a:srcRect l="34140" t="14514" r="35442" b="11942"/>
          <a:stretch/>
        </p:blipFill>
        <p:spPr bwMode="auto">
          <a:xfrm>
            <a:off x="6554672" y="434570"/>
            <a:ext cx="4291965" cy="583692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cxnSp>
        <p:nvCxnSpPr>
          <p:cNvPr id="4" name="Straight Arrow Connector 3"/>
          <p:cNvCxnSpPr/>
          <p:nvPr/>
        </p:nvCxnSpPr>
        <p:spPr>
          <a:xfrm flipV="1">
            <a:off x="4304145" y="1487056"/>
            <a:ext cx="2250527" cy="1244742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V="1">
            <a:off x="4378036" y="2697019"/>
            <a:ext cx="2096655" cy="1015999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V="1">
            <a:off x="4618182" y="4128655"/>
            <a:ext cx="1767292" cy="323272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4525818" y="5200073"/>
            <a:ext cx="1865746" cy="184727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Picture 2" descr="Image result for thinking emoji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401" y="2562008"/>
            <a:ext cx="3362035" cy="33620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67031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2509" y="580369"/>
            <a:ext cx="4978400" cy="1964145"/>
          </a:xfrm>
        </p:spPr>
        <p:txBody>
          <a:bodyPr>
            <a:normAutofit fontScale="90000"/>
          </a:bodyPr>
          <a:lstStyle/>
          <a:p>
            <a:r>
              <a:rPr lang="en-GB" sz="3100" b="1" dirty="0" smtClean="0">
                <a:solidFill>
                  <a:srgbClr val="FF0000"/>
                </a:solidFill>
              </a:rPr>
              <a:t>Introduction</a:t>
            </a:r>
            <a:r>
              <a:rPr lang="en-GB" b="1" dirty="0" smtClean="0"/>
              <a:t/>
            </a:r>
            <a:br>
              <a:rPr lang="en-GB" b="1" dirty="0" smtClean="0"/>
            </a:br>
            <a:r>
              <a:rPr lang="en-GB" sz="2400" b="1" dirty="0" smtClean="0"/>
              <a:t>- </a:t>
            </a:r>
            <a:r>
              <a:rPr lang="en-GB" sz="2800" b="1" dirty="0" smtClean="0"/>
              <a:t>Give a bit of background about the issue (phones and schools).</a:t>
            </a:r>
            <a:br>
              <a:rPr lang="en-GB" sz="2800" b="1" dirty="0" smtClean="0"/>
            </a:br>
            <a:r>
              <a:rPr lang="en-GB" sz="2800" b="1" dirty="0" smtClean="0"/>
              <a:t>- </a:t>
            </a:r>
            <a:r>
              <a:rPr lang="en-GB" sz="2800" b="1" dirty="0" smtClean="0"/>
              <a:t>Give a brief description of both sides of the argument (for and against).</a:t>
            </a:r>
            <a:endParaRPr lang="en-GB" b="1" dirty="0"/>
          </a:p>
        </p:txBody>
      </p:sp>
      <p:pic>
        <p:nvPicPr>
          <p:cNvPr id="6" name="Picture 5"/>
          <p:cNvPicPr/>
          <p:nvPr/>
        </p:nvPicPr>
        <p:blipFill rotWithShape="1">
          <a:blip r:embed="rId2"/>
          <a:srcRect l="34140" t="14514" r="35442" b="11942"/>
          <a:stretch/>
        </p:blipFill>
        <p:spPr bwMode="auto">
          <a:xfrm>
            <a:off x="6804054" y="695624"/>
            <a:ext cx="4291965" cy="583692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cxnSp>
        <p:nvCxnSpPr>
          <p:cNvPr id="4" name="Straight Arrow Connector 3"/>
          <p:cNvCxnSpPr/>
          <p:nvPr/>
        </p:nvCxnSpPr>
        <p:spPr>
          <a:xfrm>
            <a:off x="5320146" y="1507963"/>
            <a:ext cx="1474671" cy="11690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V="1">
            <a:off x="4941455" y="2596915"/>
            <a:ext cx="1862599" cy="629012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4941455" y="3475309"/>
            <a:ext cx="1740269" cy="785091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5320146" y="5692036"/>
            <a:ext cx="1361578" cy="18473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1"/>
          <p:cNvSpPr txBox="1">
            <a:spLocks/>
          </p:cNvSpPr>
          <p:nvPr/>
        </p:nvSpPr>
        <p:spPr>
          <a:xfrm>
            <a:off x="402910" y="2381470"/>
            <a:ext cx="5040798" cy="24171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100" b="1" dirty="0" smtClean="0">
                <a:solidFill>
                  <a:srgbClr val="FF0000"/>
                </a:solidFill>
              </a:rPr>
              <a:t>Reasons for/ against</a:t>
            </a:r>
            <a:r>
              <a:rPr lang="en-GB" b="1" dirty="0" smtClean="0"/>
              <a:t/>
            </a:r>
            <a:br>
              <a:rPr lang="en-GB" b="1" dirty="0" smtClean="0"/>
            </a:br>
            <a:r>
              <a:rPr lang="en-GB" sz="2400" b="1" dirty="0" smtClean="0"/>
              <a:t>- </a:t>
            </a:r>
            <a:r>
              <a:rPr lang="en-GB" sz="2700" b="1" dirty="0" smtClean="0"/>
              <a:t>These are separate paragraphs.</a:t>
            </a:r>
          </a:p>
          <a:p>
            <a:r>
              <a:rPr lang="en-GB" sz="2700" b="1" dirty="0" smtClean="0"/>
              <a:t>- For each paragraph, explain with details  reasons for/ against having mobile phones in school.</a:t>
            </a:r>
          </a:p>
          <a:p>
            <a:r>
              <a:rPr lang="en-GB" sz="2700" b="1" dirty="0" smtClean="0"/>
              <a:t>- (Look back at your work from the previous sessions.)</a:t>
            </a:r>
          </a:p>
        </p:txBody>
      </p:sp>
      <p:sp>
        <p:nvSpPr>
          <p:cNvPr id="19" name="Title 1"/>
          <p:cNvSpPr txBox="1">
            <a:spLocks/>
          </p:cNvSpPr>
          <p:nvPr/>
        </p:nvSpPr>
        <p:spPr>
          <a:xfrm>
            <a:off x="402910" y="4795384"/>
            <a:ext cx="4978400" cy="19641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100" b="1" dirty="0" smtClean="0">
                <a:solidFill>
                  <a:srgbClr val="FF0000"/>
                </a:solidFill>
              </a:rPr>
              <a:t>Conclusion</a:t>
            </a:r>
            <a:r>
              <a:rPr lang="en-GB" b="1" dirty="0" smtClean="0"/>
              <a:t/>
            </a:r>
            <a:br>
              <a:rPr lang="en-GB" b="1" dirty="0" smtClean="0"/>
            </a:br>
            <a:r>
              <a:rPr lang="en-GB" sz="2400" b="1" dirty="0" smtClean="0"/>
              <a:t>- </a:t>
            </a:r>
            <a:r>
              <a:rPr lang="en-GB" sz="2800" b="1" dirty="0" smtClean="0"/>
              <a:t>Summarise the main points from the for and against paragraphs.</a:t>
            </a:r>
            <a:br>
              <a:rPr lang="en-GB" sz="2800" b="1" dirty="0" smtClean="0"/>
            </a:br>
            <a:r>
              <a:rPr lang="en-GB" sz="2800" b="1" dirty="0" smtClean="0"/>
              <a:t>- Think what might happen in the future or will this still be a subject for debate?</a:t>
            </a:r>
            <a:endParaRPr lang="en-GB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1856508" y="42103"/>
            <a:ext cx="77677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 smtClean="0">
                <a:solidFill>
                  <a:srgbClr val="0070C0"/>
                </a:solidFill>
              </a:rPr>
              <a:t>Now it’s your turn to write your own.</a:t>
            </a:r>
            <a:endParaRPr lang="en-GB" sz="36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4833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1228</TotalTime>
  <Words>157</Words>
  <Application>Microsoft Office PowerPoint</Application>
  <PresentationFormat>Widescreen</PresentationFormat>
  <Paragraphs>32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Friday 12th February 2021  LO: to write a balanced argument</vt:lpstr>
      <vt:lpstr>PowerPoint Presentation</vt:lpstr>
      <vt:lpstr>PowerPoint Presentation</vt:lpstr>
      <vt:lpstr>Can you remember what each paragraph was for in our example text?</vt:lpstr>
      <vt:lpstr>Introduction - Give a bit of background about the issue (phones and schools). - Give a brief description of both sides of the argument (for and against).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Writing a balanced argument</dc:title>
  <dc:creator>lauren simmons</dc:creator>
  <cp:lastModifiedBy>Neil Charlton</cp:lastModifiedBy>
  <cp:revision>31</cp:revision>
  <dcterms:created xsi:type="dcterms:W3CDTF">2014-05-05T17:29:32Z</dcterms:created>
  <dcterms:modified xsi:type="dcterms:W3CDTF">2021-02-11T19:38:59Z</dcterms:modified>
</cp:coreProperties>
</file>