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3"/>
  </p:notesMasterIdLst>
  <p:handoutMasterIdLst>
    <p:handoutMasterId r:id="rId34"/>
  </p:handoutMasterIdLst>
  <p:sldIdLst>
    <p:sldId id="276" r:id="rId2"/>
    <p:sldId id="258" r:id="rId3"/>
    <p:sldId id="317" r:id="rId4"/>
    <p:sldId id="263" r:id="rId5"/>
    <p:sldId id="264" r:id="rId6"/>
    <p:sldId id="293" r:id="rId7"/>
    <p:sldId id="294" r:id="rId8"/>
    <p:sldId id="295" r:id="rId9"/>
    <p:sldId id="296" r:id="rId10"/>
    <p:sldId id="297" r:id="rId11"/>
    <p:sldId id="298" r:id="rId12"/>
    <p:sldId id="299" r:id="rId13"/>
    <p:sldId id="316" r:id="rId14"/>
    <p:sldId id="300" r:id="rId15"/>
    <p:sldId id="301" r:id="rId16"/>
    <p:sldId id="318" r:id="rId17"/>
    <p:sldId id="302" r:id="rId18"/>
    <p:sldId id="303" r:id="rId19"/>
    <p:sldId id="304" r:id="rId20"/>
    <p:sldId id="305" r:id="rId21"/>
    <p:sldId id="306" r:id="rId22"/>
    <p:sldId id="307" r:id="rId23"/>
    <p:sldId id="308" r:id="rId24"/>
    <p:sldId id="309" r:id="rId25"/>
    <p:sldId id="310" r:id="rId26"/>
    <p:sldId id="311" r:id="rId27"/>
    <p:sldId id="312" r:id="rId28"/>
    <p:sldId id="313" r:id="rId29"/>
    <p:sldId id="314" r:id="rId30"/>
    <p:sldId id="283" r:id="rId31"/>
    <p:sldId id="267" r:id="rId32"/>
  </p:sldIdLst>
  <p:sldSz cx="9144000" cy="6858000" type="screen4x3"/>
  <p:notesSz cx="6858000" cy="9144000"/>
  <p:embeddedFontLst>
    <p:embeddedFont>
      <p:font typeface="Twinkl" charset="0"/>
      <p:regular r:id="rId35"/>
      <p:bold r:id="rId36"/>
    </p:embeddedFont>
    <p:embeddedFont>
      <p:font typeface="Roboto" charset="0"/>
      <p:regular r:id="rId37"/>
      <p:bold r:id="rId38"/>
      <p:italic r:id="rId39"/>
      <p:boldItalic r:id="rId40"/>
    </p:embeddedFont>
    <p:embeddedFont>
      <p:font typeface="Calibri" pitchFamily="34"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guide id="4" pos="363" userDrawn="1">
          <p15:clr>
            <a:srgbClr val="A4A3A4"/>
          </p15:clr>
        </p15:guide>
        <p15:guide id="5" orient="horz" pos="3974" userDrawn="1">
          <p15:clr>
            <a:srgbClr val="A4A3A4"/>
          </p15:clr>
        </p15:guide>
        <p15:guide id="6" pos="5397" userDrawn="1">
          <p15:clr>
            <a:srgbClr val="A4A3A4"/>
          </p15:clr>
        </p15:guide>
        <p15:guide id="7" orient="horz" pos="346" userDrawn="1">
          <p15:clr>
            <a:srgbClr val="A4A3A4"/>
          </p15:clr>
        </p15:guide>
        <p15:guide id="8" pos="476" userDrawn="1">
          <p15:clr>
            <a:srgbClr val="A4A3A4"/>
          </p15:clr>
        </p15:guide>
        <p15:guide id="9" orient="horz" pos="459" userDrawn="1">
          <p15:clr>
            <a:srgbClr val="A4A3A4"/>
          </p15:clr>
        </p15:guide>
        <p15:guide id="10" orient="horz" pos="3861" userDrawn="1">
          <p15:clr>
            <a:srgbClr val="A4A3A4"/>
          </p15:clr>
        </p15:guide>
        <p15:guide id="11" pos="5284"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B1E5"/>
    <a:srgbClr val="00649C"/>
    <a:srgbClr val="00AAE9"/>
    <a:srgbClr val="00A8E7"/>
    <a:srgbClr val="E6226A"/>
    <a:srgbClr val="32B3A2"/>
    <a:srgbClr val="18A0DB"/>
    <a:srgbClr val="DE1E5A"/>
    <a:srgbClr val="BC0105"/>
    <a:srgbClr val="4DB1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p:scale>
          <a:sx n="81" d="100"/>
          <a:sy n="81" d="100"/>
        </p:scale>
        <p:origin x="-1080" y="-36"/>
      </p:cViewPr>
      <p:guideLst>
        <p:guide orient="horz" pos="2160"/>
        <p:guide orient="horz" pos="3974"/>
        <p:guide orient="horz" pos="346"/>
        <p:guide orient="horz" pos="459"/>
        <p:guide orient="horz" pos="3861"/>
        <p:guide pos="2880"/>
        <p:guide pos="363"/>
        <p:guide pos="5397"/>
        <p:guide pos="476"/>
        <p:guide pos="5284"/>
      </p:guideLst>
    </p:cSldViewPr>
  </p:slideViewPr>
  <p:notesTextViewPr>
    <p:cViewPr>
      <p:scale>
        <a:sx n="3" d="2"/>
        <a:sy n="3" d="2"/>
      </p:scale>
      <p:origin x="0" y="0"/>
    </p:cViewPr>
  </p:notesTextViewPr>
  <p:notesViewPr>
    <p:cSldViewPr snapToGrid="0" showGuides="1">
      <p:cViewPr varScale="1">
        <p:scale>
          <a:sx n="68" d="100"/>
          <a:sy n="68" d="100"/>
        </p:scale>
        <p:origin x="1290"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25/01/2021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25/01/2021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hyperlink" Target="https://www.twinkl.co.uk/resources/planit-history-primary-teaching-resources/planit-history-primary-teaching-resources-ks1/planit-history-primary-teaching-resources-ks1-great-explorers"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twinkl.co.uk/resources/planit-history-primary-teaching-resources/planit-history-primary-teaching-resources-ks1/planit-history-primary-teaching-resources-ks1-great-explorers" TargetMode="External"/><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www.twinkl.co.uk/resources/planit-history-primary-teaching-resources/planit-history-primary-teaching-resources-ks1/planit-history-primary-teaching-resources-ks1-great-explorers" TargetMode="External"/><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twinkl.co.uk/resources/planit-history-primary-teaching-resources/planit-history-primary-teaching-resources-ks1/planit-history-primary-teaching-resources-ks1-great-explorers" TargetMode="External"/><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planit-history-primary-teaching-resources/planit-history-primary-teaching-resources-ks1/planit-history-primary-teaching-resources-ks1-great-explorers"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153489" y="5992887"/>
            <a:ext cx="1022168" cy="7083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ounded Rectangle 6"/>
          <p:cNvSpPr/>
          <p:nvPr userDrawn="1"/>
        </p:nvSpPr>
        <p:spPr bwMode="auto">
          <a:xfrm>
            <a:off x="457198" y="2930434"/>
            <a:ext cx="8220076" cy="3465604"/>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457200" y="438151"/>
            <a:ext cx="8220074" cy="2267631"/>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Twinkl" panose="02000603050000020003" pitchFamily="50" charset="0"/>
                <a:ea typeface="+mj-ea"/>
                <a:cs typeface="+mj-cs"/>
              </a:defRPr>
            </a:lvl1pPr>
          </a:lstStyle>
          <a:p>
            <a:r>
              <a:rPr lang="en-US" sz="3600" b="1" dirty="0">
                <a:latin typeface="+mj-lt"/>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Twinkl" panose="02000603050000020003" pitchFamily="50" charset="0"/>
                <a:ea typeface="+mj-ea"/>
                <a:cs typeface="+mj-cs"/>
              </a:defRPr>
            </a:lvl1pPr>
          </a:lstStyle>
          <a:p>
            <a:r>
              <a:rPr lang="en-US" sz="3600" b="1" dirty="0">
                <a:latin typeface="+mj-lt"/>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vl3pPr>
              <a:defRPr/>
            </a:lvl3pPr>
          </a:lstStyle>
          <a:p>
            <a:pPr lvl="0"/>
            <a:r>
              <a:rPr lang="en-US"/>
              <a:t>Click to 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anose="02000503030000020003" pitchFamily="50" charset="0"/>
                <a:ea typeface="Twinkl"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anose="02000503030000020003" pitchFamily="50" charset="0"/>
                <a:ea typeface="Twinkl"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anose="02000503030000020003" pitchFamily="50" charset="0"/>
                <a:ea typeface="Twinkl"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anose="02000503030000020003" pitchFamily="50" charset="0"/>
                <a:ea typeface="Twinkl"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anose="02000503030000020003" pitchFamily="50" charset="0"/>
                <a:ea typeface="Twinkl"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
        <p:nvSpPr>
          <p:cNvPr id="13" name="Rectangle 12">
            <a:hlinkClick r:id="rId3"/>
            <a:extLst>
              <a:ext uri="{FF2B5EF4-FFF2-40B4-BE49-F238E27FC236}">
                <a16:creationId xmlns:a16="http://schemas.microsoft.com/office/drawing/2014/main" xmlns="" id="{D3539B22-392D-4B44-B87F-85DDD823A723}"/>
              </a:ext>
            </a:extLst>
          </p:cNvPr>
          <p:cNvSpPr/>
          <p:nvPr userDrawn="1"/>
        </p:nvSpPr>
        <p:spPr>
          <a:xfrm>
            <a:off x="8595360" y="6662057"/>
            <a:ext cx="548640" cy="1959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57523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
        <p:nvSpPr>
          <p:cNvPr id="3" name="Rectangle 2">
            <a:hlinkClick r:id="rId3"/>
            <a:extLst>
              <a:ext uri="{FF2B5EF4-FFF2-40B4-BE49-F238E27FC236}">
                <a16:creationId xmlns:a16="http://schemas.microsoft.com/office/drawing/2014/main" xmlns="" id="{22FC1F31-9466-4CE3-A8A1-DCD355832919}"/>
              </a:ext>
            </a:extLst>
          </p:cNvPr>
          <p:cNvSpPr/>
          <p:nvPr userDrawn="1"/>
        </p:nvSpPr>
        <p:spPr>
          <a:xfrm>
            <a:off x="8595360" y="6662057"/>
            <a:ext cx="548640" cy="1959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71759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ank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xmlns="" id="{ED3CBFC9-7D92-48CA-B3CB-CFD069A1A74B}"/>
              </a:ext>
            </a:extLst>
          </p:cNvPr>
          <p:cNvSpPr/>
          <p:nvPr userDrawn="1"/>
        </p:nvSpPr>
        <p:spPr>
          <a:xfrm>
            <a:off x="8595360" y="6662057"/>
            <a:ext cx="548640" cy="1959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85219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a:extLst>
              <a:ext uri="{FF2B5EF4-FFF2-40B4-BE49-F238E27FC236}">
                <a16:creationId xmlns:a16="http://schemas.microsoft.com/office/drawing/2014/main" xmlns="" id="{B99425D5-E7F5-441E-81AE-13CF76E5E0DF}"/>
              </a:ext>
            </a:extLst>
          </p:cNvPr>
          <p:cNvSpPr/>
          <p:nvPr userDrawn="1"/>
        </p:nvSpPr>
        <p:spPr>
          <a:xfrm>
            <a:off x="153489" y="5992887"/>
            <a:ext cx="1022168" cy="7083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9" r:id="rId3"/>
    <p:sldLayoutId id="2147483670"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27.tiff"/></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28.tiff"/></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30.tiff"/><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hyperlink" Target="https://creativecommons.org/licenses/by-sa/3.0/" TargetMode="External"/><Relationship Id="rId5" Type="http://schemas.openxmlformats.org/officeDocument/2006/relationships/image" Target="../media/image12.png"/><Relationship Id="rId10" Type="http://schemas.openxmlformats.org/officeDocument/2006/relationships/hyperlink" Target="https://commons.wikimedia.org/w/index.php?search=matthew+henson+sled&amp;title=Special:Search&amp;go=Go&amp;ns0=1&amp;ns6=1&amp;ns12=1&amp;ns14=1&amp;ns100=1&amp;ns106=1#/media/File:Men_and_sled_that_went_on_Peary's_North_Pole_Expedition,_1905-1906_(LC-DIG-GGBAIN-68223)_(21635170314).jpg" TargetMode="External"/><Relationship Id="rId4" Type="http://schemas.openxmlformats.org/officeDocument/2006/relationships/image" Target="../media/image11.png"/><Relationship Id="rId9" Type="http://schemas.openxmlformats.org/officeDocument/2006/relationships/image" Target="../media/image29.jpe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31.tiff"/><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33.tiff"/><Relationship Id="rId5" Type="http://schemas.openxmlformats.org/officeDocument/2006/relationships/image" Target="../media/image11.png"/><Relationship Id="rId10" Type="http://schemas.openxmlformats.org/officeDocument/2006/relationships/image" Target="../media/image32.tiff"/><Relationship Id="rId4" Type="http://schemas.openxmlformats.org/officeDocument/2006/relationships/image" Target="../media/image10.png"/><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34.tiff"/></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35.tiff"/></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hyperlink" Target="https://creativecommons.org/licenses/by-sa/3.0/" TargetMode="External"/><Relationship Id="rId5" Type="http://schemas.openxmlformats.org/officeDocument/2006/relationships/image" Target="../media/image12.png"/><Relationship Id="rId10" Type="http://schemas.openxmlformats.org/officeDocument/2006/relationships/hyperlink" Target="https://commons.wikimedia.org/w/index.php?sort=relevance&amp;search=matthew+henson&amp;title=Special:Search&amp;profile=advanced&amp;fulltext=1&amp;advancedSearch-current=%7b%7d&amp;ns0=1&amp;ns6=1&amp;ns12=1&amp;ns14=1&amp;ns100=1&amp;ns106=1#/media/File:Matthew_Henson_and_four_Inuit_guides.jpg" TargetMode="External"/><Relationship Id="rId4" Type="http://schemas.openxmlformats.org/officeDocument/2006/relationships/image" Target="../media/image11.png"/><Relationship Id="rId9" Type="http://schemas.openxmlformats.org/officeDocument/2006/relationships/image" Target="../media/image36.jpe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37.tiff"/><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39.tiff"/><Relationship Id="rId5" Type="http://schemas.openxmlformats.org/officeDocument/2006/relationships/image" Target="../media/image11.png"/><Relationship Id="rId10" Type="http://schemas.openxmlformats.org/officeDocument/2006/relationships/image" Target="../media/image38.tiff"/><Relationship Id="rId4" Type="http://schemas.openxmlformats.org/officeDocument/2006/relationships/image" Target="../media/image10.png"/><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41.tiff"/><Relationship Id="rId4" Type="http://schemas.openxmlformats.org/officeDocument/2006/relationships/image" Target="../media/image11.png"/><Relationship Id="rId9" Type="http://schemas.openxmlformats.org/officeDocument/2006/relationships/image" Target="../media/image40.tiff"/></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hyperlink" Target="https://creativecommons.org/licenses/by-sa/3.0/" TargetMode="External"/><Relationship Id="rId5" Type="http://schemas.openxmlformats.org/officeDocument/2006/relationships/image" Target="../media/image12.png"/><Relationship Id="rId10" Type="http://schemas.openxmlformats.org/officeDocument/2006/relationships/hyperlink" Target="https://upload.wikimedia.org/wikipedia/commons/1/18/Matthew_Henson_return.jpg" TargetMode="External"/><Relationship Id="rId4" Type="http://schemas.openxmlformats.org/officeDocument/2006/relationships/image" Target="../media/image11.png"/><Relationship Id="rId9" Type="http://schemas.openxmlformats.org/officeDocument/2006/relationships/image" Target="../media/image4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43.tiff"/></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hyperlink" Target="https://creativecommons.org/licenses/by-sa/3.0/" TargetMode="External"/><Relationship Id="rId5" Type="http://schemas.openxmlformats.org/officeDocument/2006/relationships/image" Target="../media/image12.png"/><Relationship Id="rId10" Type="http://schemas.openxmlformats.org/officeDocument/2006/relationships/hyperlink" Target="https://commons.wikimedia.org/w/index.php?sort=relevance&amp;search=robert+peary+grave&amp;title=Special:Search&amp;profile=advanced&amp;fulltext=1&amp;advancedSearch-current=%7b%7d&amp;ns0=1&amp;ns6=1&amp;ns12=1&amp;ns14=1&amp;ns100=1&amp;ns106=1#/media/File:Peary_daughter_at_grave_(cropped).jpg" TargetMode="External"/><Relationship Id="rId4" Type="http://schemas.openxmlformats.org/officeDocument/2006/relationships/image" Target="../media/image11.png"/><Relationship Id="rId9" Type="http://schemas.openxmlformats.org/officeDocument/2006/relationships/image" Target="../media/image44.jpeg"/></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48.jpe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47.jpeg"/><Relationship Id="rId5" Type="http://schemas.openxmlformats.org/officeDocument/2006/relationships/image" Target="../media/image12.png"/><Relationship Id="rId10" Type="http://schemas.openxmlformats.org/officeDocument/2006/relationships/image" Target="../media/image46.jpeg"/><Relationship Id="rId4" Type="http://schemas.openxmlformats.org/officeDocument/2006/relationships/image" Target="../media/image11.png"/><Relationship Id="rId9" Type="http://schemas.openxmlformats.org/officeDocument/2006/relationships/image" Target="../media/image45.jpeg"/></Relationships>
</file>

<file path=ppt/slides/_rels/slide23.xml.rels><?xml version="1.0" encoding="UTF-8" standalone="yes"?>
<Relationships xmlns="http://schemas.openxmlformats.org/package/2006/relationships"><Relationship Id="rId8" Type="http://schemas.openxmlformats.org/officeDocument/2006/relationships/image" Target="../media/image55.tiff"/><Relationship Id="rId13" Type="http://schemas.openxmlformats.org/officeDocument/2006/relationships/image" Target="../media/image13.png"/><Relationship Id="rId3" Type="http://schemas.openxmlformats.org/officeDocument/2006/relationships/image" Target="../media/image50.tiff"/><Relationship Id="rId7" Type="http://schemas.openxmlformats.org/officeDocument/2006/relationships/image" Target="../media/image54.tiff"/><Relationship Id="rId12" Type="http://schemas.openxmlformats.org/officeDocument/2006/relationships/image" Target="../media/image12.png"/><Relationship Id="rId2" Type="http://schemas.openxmlformats.org/officeDocument/2006/relationships/image" Target="../media/image49.tiff"/><Relationship Id="rId16"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53.tiff"/><Relationship Id="rId11" Type="http://schemas.openxmlformats.org/officeDocument/2006/relationships/image" Target="../media/image11.png"/><Relationship Id="rId5" Type="http://schemas.openxmlformats.org/officeDocument/2006/relationships/image" Target="../media/image52.tiff"/><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51.tiff"/><Relationship Id="rId9" Type="http://schemas.openxmlformats.org/officeDocument/2006/relationships/image" Target="../media/image9.png"/><Relationship Id="rId14"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hyperlink" Target="https://creativecommons.org/licenses/by-sa/3.0/" TargetMode="External"/><Relationship Id="rId5" Type="http://schemas.openxmlformats.org/officeDocument/2006/relationships/image" Target="../media/image12.png"/><Relationship Id="rId10" Type="http://schemas.openxmlformats.org/officeDocument/2006/relationships/hyperlink" Target="https://commons.wikimedia.org/w/index.php?sort=relevance&amp;search=matthew+henson&amp;title=Special:Search&amp;profile=advanced&amp;fulltext=1&amp;advancedSearch-current=%7b%7d&amp;ns0=1&amp;ns6=1&amp;ns12=1&amp;ns14=1&amp;ns100=1&amp;ns106=1#/media/File:Matthew_Henson_NYWTS.jpg" TargetMode="External"/><Relationship Id="rId4" Type="http://schemas.openxmlformats.org/officeDocument/2006/relationships/image" Target="../media/image11.png"/><Relationship Id="rId9" Type="http://schemas.openxmlformats.org/officeDocument/2006/relationships/image" Target="../media/image56.jpeg"/></Relationships>
</file>

<file path=ppt/slides/_rels/slide2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11.png"/><Relationship Id="rId9" Type="http://schemas.openxmlformats.org/officeDocument/2006/relationships/image" Target="../media/image57.tiff"/></Relationships>
</file>

<file path=ppt/slides/_rels/slide2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62.jpe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61.jpe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60.jpeg"/><Relationship Id="rId5" Type="http://schemas.openxmlformats.org/officeDocument/2006/relationships/image" Target="../media/image12.png"/><Relationship Id="rId10" Type="http://schemas.openxmlformats.org/officeDocument/2006/relationships/image" Target="../media/image59.jpeg"/><Relationship Id="rId4" Type="http://schemas.openxmlformats.org/officeDocument/2006/relationships/image" Target="../media/image11.png"/><Relationship Id="rId9" Type="http://schemas.openxmlformats.org/officeDocument/2006/relationships/image" Target="../media/image58.jpeg"/><Relationship Id="rId14" Type="http://schemas.openxmlformats.org/officeDocument/2006/relationships/image" Target="../media/image63.jpeg"/></Relationships>
</file>

<file path=ppt/slides/_rels/slide2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hyperlink" Target="https://creativecommons.org/licenses/by-sa/3.0/" TargetMode="External"/><Relationship Id="rId5" Type="http://schemas.openxmlformats.org/officeDocument/2006/relationships/image" Target="../media/image12.png"/><Relationship Id="rId10" Type="http://schemas.openxmlformats.org/officeDocument/2006/relationships/hyperlink" Target="https://upload.wikimedia.org/wikipedia/commons/1/18/Matthew_Henson_return.jpg" TargetMode="External"/><Relationship Id="rId4" Type="http://schemas.openxmlformats.org/officeDocument/2006/relationships/image" Target="../media/image11.png"/><Relationship Id="rId9" Type="http://schemas.openxmlformats.org/officeDocument/2006/relationships/image" Target="../media/image42.jpg"/></Relationships>
</file>

<file path=ppt/slides/_rels/slide2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hyperlink" Target="https://creativecommons.org/licenses/by-sa/3.0/" TargetMode="External"/><Relationship Id="rId5" Type="http://schemas.openxmlformats.org/officeDocument/2006/relationships/image" Target="../media/image12.png"/><Relationship Id="rId10" Type="http://schemas.openxmlformats.org/officeDocument/2006/relationships/hyperlink" Target="https://commons.wikimedia.org/w/index.php?sort=relevance&amp;search=matthew+henson&amp;title=Special:Search&amp;profile=advanced&amp;fulltext=1&amp;advancedSearch-current=%7b%7d&amp;ns0=1&amp;ns6=1&amp;ns12=1&amp;ns14=1&amp;ns100=1&amp;ns106=1#/media/File:Matthew_Henson_NYWTS.jpg" TargetMode="External"/><Relationship Id="rId4" Type="http://schemas.openxmlformats.org/officeDocument/2006/relationships/image" Target="../media/image11.png"/><Relationship Id="rId9"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tiff"/></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1.tiff"/><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20.tiff"/><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9.tiff"/><Relationship Id="rId5" Type="http://schemas.openxmlformats.org/officeDocument/2006/relationships/image" Target="../media/image12.png"/><Relationship Id="rId15" Type="http://schemas.openxmlformats.org/officeDocument/2006/relationships/image" Target="../media/image23.tiff"/><Relationship Id="rId10" Type="http://schemas.openxmlformats.org/officeDocument/2006/relationships/image" Target="../media/image18.tiff"/><Relationship Id="rId4" Type="http://schemas.openxmlformats.org/officeDocument/2006/relationships/image" Target="../media/image11.png"/><Relationship Id="rId9" Type="http://schemas.openxmlformats.org/officeDocument/2006/relationships/image" Target="../media/image17.tiff"/><Relationship Id="rId14" Type="http://schemas.openxmlformats.org/officeDocument/2006/relationships/image" Target="../media/image22.tiff"/></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25.tiff"/><Relationship Id="rId4" Type="http://schemas.openxmlformats.org/officeDocument/2006/relationships/image" Target="../media/image11.png"/><Relationship Id="rId9" Type="http://schemas.openxmlformats.org/officeDocument/2006/relationships/image" Target="../media/image24.tiff"/></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hyperlink" Target="https://creativecommons.org/licenses/by-sa/3.0/" TargetMode="External"/><Relationship Id="rId5" Type="http://schemas.openxmlformats.org/officeDocument/2006/relationships/image" Target="../media/image12.png"/><Relationship Id="rId10" Type="http://schemas.openxmlformats.org/officeDocument/2006/relationships/hyperlink" Target="https://upload.wikimedia.org/wikipedia/commons/f/f4/Photo_of_Robert_Peary.jpg" TargetMode="External"/><Relationship Id="rId4" Type="http://schemas.openxmlformats.org/officeDocument/2006/relationships/image" Target="../media/image11.png"/><Relationship Id="rId9" Type="http://schemas.openxmlformats.org/officeDocument/2006/relationships/image" Target="../media/image26.jpe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17924"/>
            <a:ext cx="9143999" cy="6881348"/>
          </a:xfrm>
          <a:prstGeom prst="rect">
            <a:avLst/>
          </a:prstGeom>
        </p:spPr>
      </p:pic>
      <p:sp>
        <p:nvSpPr>
          <p:cNvPr id="7" name="TextBox 6"/>
          <p:cNvSpPr txBox="1"/>
          <p:nvPr/>
        </p:nvSpPr>
        <p:spPr>
          <a:xfrm>
            <a:off x="2071076" y="6384006"/>
            <a:ext cx="4994031" cy="369332"/>
          </a:xfrm>
          <a:prstGeom prst="rect">
            <a:avLst/>
          </a:prstGeom>
          <a:noFill/>
        </p:spPr>
        <p:txBody>
          <a:bodyPr wrap="square" rtlCol="0" anchor="ctr">
            <a:spAutoFit/>
          </a:bodyPr>
          <a:lstStyle/>
          <a:p>
            <a:pPr algn="ctr"/>
            <a:r>
              <a:rPr lang="en-GB" dirty="0">
                <a:solidFill>
                  <a:schemeClr val="bg1"/>
                </a:solidFill>
                <a:latin typeface="Roboto" panose="02000000000000000000" pitchFamily="2" charset="0"/>
              </a:rPr>
              <a:t>Year One</a:t>
            </a:r>
          </a:p>
        </p:txBody>
      </p:sp>
      <p:sp>
        <p:nvSpPr>
          <p:cNvPr id="4" name="Rectangle 3"/>
          <p:cNvSpPr/>
          <p:nvPr/>
        </p:nvSpPr>
        <p:spPr>
          <a:xfrm>
            <a:off x="0" y="6251423"/>
            <a:ext cx="9144000" cy="612000"/>
          </a:xfrm>
          <a:prstGeom prst="rect">
            <a:avLst/>
          </a:prstGeom>
          <a:solidFill>
            <a:srgbClr val="E62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cxnSp>
        <p:nvCxnSpPr>
          <p:cNvPr id="6" name="Straight Connector 5"/>
          <p:cNvCxnSpPr/>
          <p:nvPr/>
        </p:nvCxnSpPr>
        <p:spPr>
          <a:xfrm>
            <a:off x="0" y="6251423"/>
            <a:ext cx="92612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57089" y="6464797"/>
            <a:ext cx="3422002" cy="207749"/>
          </a:xfrm>
          <a:prstGeom prst="rect">
            <a:avLst/>
          </a:prstGeom>
          <a:noFill/>
        </p:spPr>
        <p:txBody>
          <a:bodyPr wrap="square" lIns="0" tIns="0" rIns="0" bIns="0" rtlCol="0" anchor="ctr" anchorCtr="1">
            <a:noAutofit/>
          </a:bodyPr>
          <a:lstStyle/>
          <a:p>
            <a:r>
              <a:rPr lang="en-GB" sz="800" dirty="0">
                <a:solidFill>
                  <a:schemeClr val="bg1"/>
                </a:solidFill>
                <a:latin typeface="Roboto" panose="02000000000000000000" pitchFamily="2" charset="0"/>
                <a:cs typeface="Arial" panose="020B0604020202020204" pitchFamily="34" charset="0"/>
              </a:rPr>
              <a:t>History | Significant Explorers | Matthew Henson | Lesson 3</a:t>
            </a:r>
          </a:p>
        </p:txBody>
      </p:sp>
      <p:sp>
        <p:nvSpPr>
          <p:cNvPr id="17" name="Text Placeholder 16"/>
          <p:cNvSpPr>
            <a:spLocks noGrp="1"/>
          </p:cNvSpPr>
          <p:nvPr>
            <p:ph type="body" sz="quarter" idx="4294967295"/>
          </p:nvPr>
        </p:nvSpPr>
        <p:spPr>
          <a:xfrm>
            <a:off x="1654969" y="3048333"/>
            <a:ext cx="5834062" cy="543989"/>
          </a:xfrm>
        </p:spPr>
        <p:txBody>
          <a:bodyPr anchor="ctr">
            <a:noAutofit/>
          </a:bodyPr>
          <a:lstStyle/>
          <a:p>
            <a:pPr marL="0" indent="0" algn="ctr">
              <a:buNone/>
            </a:pPr>
            <a:r>
              <a:rPr lang="en-GB" sz="2800" dirty="0">
                <a:solidFill>
                  <a:schemeClr val="bg1"/>
                </a:solidFill>
                <a:latin typeface="Roboto" panose="02000000000000000000" pitchFamily="2" charset="0"/>
                <a:cs typeface="Arial" panose="020B0604020202020204" pitchFamily="34" charset="0"/>
              </a:rPr>
              <a:t>Significant Explorers</a:t>
            </a:r>
          </a:p>
        </p:txBody>
      </p:sp>
      <p:sp>
        <p:nvSpPr>
          <p:cNvPr id="18" name="Title 17"/>
          <p:cNvSpPr>
            <a:spLocks noGrp="1"/>
          </p:cNvSpPr>
          <p:nvPr>
            <p:ph type="title" idx="4294967295"/>
          </p:nvPr>
        </p:nvSpPr>
        <p:spPr>
          <a:xfrm>
            <a:off x="539750" y="2359034"/>
            <a:ext cx="8064500" cy="655294"/>
          </a:xfrm>
        </p:spPr>
        <p:txBody>
          <a:bodyPr>
            <a:noAutofit/>
          </a:bodyPr>
          <a:lstStyle/>
          <a:p>
            <a:r>
              <a:rPr lang="en-GB" sz="4800" dirty="0">
                <a:solidFill>
                  <a:schemeClr val="bg1"/>
                </a:solidFill>
                <a:latin typeface="Roboto" panose="02000000000000000000" pitchFamily="2" charset="0"/>
                <a:cs typeface="Arial" panose="020B0604020202020204" pitchFamily="34" charset="0"/>
              </a:rPr>
              <a:t>History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4823" y="982608"/>
            <a:ext cx="1614353" cy="1071343"/>
          </a:xfrm>
          <a:prstGeom prst="rect">
            <a:avLst/>
          </a:prstGeom>
        </p:spPr>
      </p:pic>
    </p:spTree>
    <p:extLst>
      <p:ext uri="{BB962C8B-B14F-4D97-AF65-F5344CB8AC3E}">
        <p14:creationId xmlns:p14="http://schemas.microsoft.com/office/powerpoint/2010/main" val="655612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p:cNvSpPr/>
          <p:nvPr/>
        </p:nvSpPr>
        <p:spPr>
          <a:xfrm>
            <a:off x="755650" y="765175"/>
            <a:ext cx="7632699" cy="584775"/>
          </a:xfrm>
          <a:prstGeom prst="rect">
            <a:avLst/>
          </a:prstGeom>
        </p:spPr>
        <p:txBody>
          <a:bodyPr wrap="square">
            <a:spAutoFit/>
          </a:bodyPr>
          <a:lstStyle/>
          <a:p>
            <a:pPr algn="ctr"/>
            <a:r>
              <a:rPr lang="en-GB" sz="3200" b="1" dirty="0">
                <a:latin typeface="+mj-lt"/>
              </a:rPr>
              <a:t>The North Pole</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3" name="Text">
            <a:extLst>
              <a:ext uri="{FF2B5EF4-FFF2-40B4-BE49-F238E27FC236}">
                <a16:creationId xmlns:a16="http://schemas.microsoft.com/office/drawing/2014/main" xmlns="" id="{BBE992B3-1BED-49A8-9090-5A688C40466A}"/>
              </a:ext>
            </a:extLst>
          </p:cNvPr>
          <p:cNvSpPr/>
          <p:nvPr/>
        </p:nvSpPr>
        <p:spPr>
          <a:xfrm>
            <a:off x="755650" y="1513946"/>
            <a:ext cx="7632700" cy="1384995"/>
          </a:xfrm>
          <a:prstGeom prst="rect">
            <a:avLst/>
          </a:prstGeom>
        </p:spPr>
        <p:txBody>
          <a:bodyPr wrap="square" lIns="0" tIns="0" rIns="0" bIns="0">
            <a:spAutoFit/>
          </a:bodyPr>
          <a:lstStyle/>
          <a:p>
            <a:pPr algn="ctr"/>
            <a:r>
              <a:rPr lang="en-GB" dirty="0"/>
              <a:t>Matthew joined Robert Peary on his next exploration. They were to go on many expeditions together. </a:t>
            </a:r>
          </a:p>
          <a:p>
            <a:pPr algn="ctr"/>
            <a:endParaRPr lang="en-GB" dirty="0"/>
          </a:p>
          <a:p>
            <a:pPr algn="ctr"/>
            <a:r>
              <a:rPr lang="en-GB" dirty="0"/>
              <a:t>Robert was determined to be the first person to lead an expedition to the North Pole.</a:t>
            </a:r>
          </a:p>
        </p:txBody>
      </p:sp>
      <p:sp>
        <p:nvSpPr>
          <p:cNvPr id="13" name="South pole Text">
            <a:extLst>
              <a:ext uri="{FF2B5EF4-FFF2-40B4-BE49-F238E27FC236}">
                <a16:creationId xmlns:a16="http://schemas.microsoft.com/office/drawing/2014/main" xmlns="" id="{19D75BDD-5A0B-445B-A523-37F2E9DDAA5A}"/>
              </a:ext>
            </a:extLst>
          </p:cNvPr>
          <p:cNvSpPr/>
          <p:nvPr/>
        </p:nvSpPr>
        <p:spPr>
          <a:xfrm>
            <a:off x="768897" y="4158427"/>
            <a:ext cx="2207663" cy="2080114"/>
          </a:xfrm>
          <a:prstGeom prst="round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The South Pole is the southernmost point of the Earth and is part of the Antarctic polar region.</a:t>
            </a:r>
          </a:p>
        </p:txBody>
      </p:sp>
      <p:sp>
        <p:nvSpPr>
          <p:cNvPr id="4" name="North pole Text">
            <a:extLst>
              <a:ext uri="{FF2B5EF4-FFF2-40B4-BE49-F238E27FC236}">
                <a16:creationId xmlns:a16="http://schemas.microsoft.com/office/drawing/2014/main" xmlns="" id="{C259D4FB-F7BD-428C-B22B-787725970134}"/>
              </a:ext>
            </a:extLst>
          </p:cNvPr>
          <p:cNvSpPr/>
          <p:nvPr/>
        </p:nvSpPr>
        <p:spPr>
          <a:xfrm>
            <a:off x="6053792" y="2953035"/>
            <a:ext cx="2292625" cy="2080114"/>
          </a:xfrm>
          <a:prstGeom prst="round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The North Pole is the northernmost point of the Earth and is part of the Arctic polar region.</a:t>
            </a:r>
          </a:p>
        </p:txBody>
      </p:sp>
      <p:pic>
        <p:nvPicPr>
          <p:cNvPr id="6" name="Earth">
            <a:extLst>
              <a:ext uri="{FF2B5EF4-FFF2-40B4-BE49-F238E27FC236}">
                <a16:creationId xmlns:a16="http://schemas.microsoft.com/office/drawing/2014/main" xmlns="" id="{8D5049D1-A547-4309-A10B-1A71A0046F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74589" y="3155563"/>
            <a:ext cx="2881173" cy="2881173"/>
          </a:xfrm>
          <a:prstGeom prst="rect">
            <a:avLst/>
          </a:prstGeom>
        </p:spPr>
      </p:pic>
      <p:cxnSp>
        <p:nvCxnSpPr>
          <p:cNvPr id="8" name="Connector: Elbow 7">
            <a:extLst>
              <a:ext uri="{FF2B5EF4-FFF2-40B4-BE49-F238E27FC236}">
                <a16:creationId xmlns:a16="http://schemas.microsoft.com/office/drawing/2014/main" xmlns="" id="{152B0DF3-7F10-4C00-AD85-0ED308DB0135}"/>
              </a:ext>
            </a:extLst>
          </p:cNvPr>
          <p:cNvCxnSpPr>
            <a:cxnSpLocks/>
          </p:cNvCxnSpPr>
          <p:nvPr/>
        </p:nvCxnSpPr>
        <p:spPr>
          <a:xfrm flipV="1">
            <a:off x="2280970" y="6030881"/>
            <a:ext cx="2292625" cy="188553"/>
          </a:xfrm>
          <a:prstGeom prst="bentConnector2">
            <a:avLst/>
          </a:prstGeom>
          <a:ln w="38100">
            <a:solidFill>
              <a:srgbClr val="00649C"/>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xmlns="" id="{B56F825E-9D33-4D96-B632-EF2681A4E0A4}"/>
              </a:ext>
            </a:extLst>
          </p:cNvPr>
          <p:cNvCxnSpPr>
            <a:cxnSpLocks/>
          </p:cNvCxnSpPr>
          <p:nvPr/>
        </p:nvCxnSpPr>
        <p:spPr>
          <a:xfrm flipH="1">
            <a:off x="4439276" y="2972865"/>
            <a:ext cx="2292625" cy="188553"/>
          </a:xfrm>
          <a:prstGeom prst="bentConnector2">
            <a:avLst/>
          </a:prstGeom>
          <a:ln w="38100">
            <a:solidFill>
              <a:srgbClr val="00649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995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1000"/>
                                        <p:tgtEl>
                                          <p:spTgt spid="4"/>
                                        </p:tgtEl>
                                      </p:cBhvr>
                                    </p:animEffect>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10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1000"/>
                                        <p:tgtEl>
                                          <p:spTgt spid="13"/>
                                        </p:tgtEl>
                                      </p:cBhvr>
                                    </p:animEffect>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lour Block">
            <a:extLst>
              <a:ext uri="{FF2B5EF4-FFF2-40B4-BE49-F238E27FC236}">
                <a16:creationId xmlns:a16="http://schemas.microsoft.com/office/drawing/2014/main" xmlns="" id="{06FA31E5-C0F3-49ED-BE76-52DADC0E78E3}"/>
              </a:ext>
            </a:extLst>
          </p:cNvPr>
          <p:cNvSpPr/>
          <p:nvPr/>
        </p:nvSpPr>
        <p:spPr>
          <a:xfrm>
            <a:off x="442142" y="4306955"/>
            <a:ext cx="8259714" cy="1762539"/>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itle"/>
          <p:cNvSpPr/>
          <p:nvPr/>
        </p:nvSpPr>
        <p:spPr>
          <a:xfrm>
            <a:off x="755650" y="765175"/>
            <a:ext cx="7632699" cy="584775"/>
          </a:xfrm>
          <a:prstGeom prst="rect">
            <a:avLst/>
          </a:prstGeom>
        </p:spPr>
        <p:txBody>
          <a:bodyPr wrap="square">
            <a:spAutoFit/>
          </a:bodyPr>
          <a:lstStyle/>
          <a:p>
            <a:pPr algn="ctr"/>
            <a:r>
              <a:rPr lang="en-GB" sz="3200" b="1" dirty="0">
                <a:latin typeface="+mj-lt"/>
              </a:rPr>
              <a:t>The North Pole</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3" name="Text">
            <a:extLst>
              <a:ext uri="{FF2B5EF4-FFF2-40B4-BE49-F238E27FC236}">
                <a16:creationId xmlns:a16="http://schemas.microsoft.com/office/drawing/2014/main" xmlns="" id="{BBE992B3-1BED-49A8-9090-5A688C40466A}"/>
              </a:ext>
            </a:extLst>
          </p:cNvPr>
          <p:cNvSpPr/>
          <p:nvPr/>
        </p:nvSpPr>
        <p:spPr>
          <a:xfrm>
            <a:off x="755650" y="1513946"/>
            <a:ext cx="7632700" cy="1384995"/>
          </a:xfrm>
          <a:prstGeom prst="rect">
            <a:avLst/>
          </a:prstGeom>
        </p:spPr>
        <p:txBody>
          <a:bodyPr wrap="square" lIns="0" tIns="0" rIns="0" bIns="0">
            <a:spAutoFit/>
          </a:bodyPr>
          <a:lstStyle/>
          <a:p>
            <a:pPr algn="ctr" rtl="0">
              <a:spcBef>
                <a:spcPts val="0"/>
              </a:spcBef>
              <a:spcAft>
                <a:spcPts val="0"/>
              </a:spcAft>
            </a:pPr>
            <a:r>
              <a:rPr lang="en-GB" sz="1800" b="0" i="0" u="none" strike="noStrike" dirty="0">
                <a:solidFill>
                  <a:srgbClr val="000000"/>
                </a:solidFill>
                <a:effectLst/>
              </a:rPr>
              <a:t>Other explorers living around this time were also preparing and trying to be the first to travel to the South Pole.</a:t>
            </a:r>
            <a:endParaRPr lang="en-GB" b="0" dirty="0">
              <a:effectLst/>
            </a:endParaRPr>
          </a:p>
          <a:p>
            <a:pPr algn="ctr" rtl="0">
              <a:spcBef>
                <a:spcPts val="0"/>
              </a:spcBef>
              <a:spcAft>
                <a:spcPts val="0"/>
              </a:spcAft>
            </a:pPr>
            <a:r>
              <a:rPr lang="en-GB" b="0" dirty="0">
                <a:effectLst/>
              </a:rPr>
              <a:t/>
            </a:r>
            <a:br>
              <a:rPr lang="en-GB" b="0" dirty="0">
                <a:effectLst/>
              </a:rPr>
            </a:br>
            <a:r>
              <a:rPr lang="en-GB" sz="1800" b="0" i="0" u="none" strike="noStrike" dirty="0">
                <a:solidFill>
                  <a:srgbClr val="000000"/>
                </a:solidFill>
                <a:effectLst/>
              </a:rPr>
              <a:t>Robert Peary wanted to be the first to arrive at the North Pole for the sense of achievement, to become famous and to make money.</a:t>
            </a:r>
            <a:endParaRPr lang="en-GB" b="0" dirty="0">
              <a:effectLst/>
            </a:endParaRPr>
          </a:p>
        </p:txBody>
      </p:sp>
      <p:pic>
        <p:nvPicPr>
          <p:cNvPr id="5" name="Picture 4">
            <a:extLst>
              <a:ext uri="{FF2B5EF4-FFF2-40B4-BE49-F238E27FC236}">
                <a16:creationId xmlns:a16="http://schemas.microsoft.com/office/drawing/2014/main" xmlns="" id="{3249072E-3D6F-4ADB-B207-7FA04DE4966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99378" y="3138329"/>
            <a:ext cx="4145242" cy="2931165"/>
          </a:xfrm>
          <a:prstGeom prst="rect">
            <a:avLst/>
          </a:prstGeom>
        </p:spPr>
      </p:pic>
    </p:spTree>
    <p:extLst>
      <p:ext uri="{BB962C8B-B14F-4D97-AF65-F5344CB8AC3E}">
        <p14:creationId xmlns:p14="http://schemas.microsoft.com/office/powerpoint/2010/main" val="425032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1000"/>
                                        <p:tgtEl>
                                          <p:spTgt spid="16"/>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lour Block">
            <a:extLst>
              <a:ext uri="{FF2B5EF4-FFF2-40B4-BE49-F238E27FC236}">
                <a16:creationId xmlns:a16="http://schemas.microsoft.com/office/drawing/2014/main" xmlns="" id="{5E99BD0B-CB8A-412F-8BEE-34A36B403CE6}"/>
              </a:ext>
            </a:extLst>
          </p:cNvPr>
          <p:cNvSpPr/>
          <p:nvPr/>
        </p:nvSpPr>
        <p:spPr>
          <a:xfrm>
            <a:off x="442142" y="1951853"/>
            <a:ext cx="8259714" cy="1324691"/>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Colour Block">
            <a:extLst>
              <a:ext uri="{FF2B5EF4-FFF2-40B4-BE49-F238E27FC236}">
                <a16:creationId xmlns:a16="http://schemas.microsoft.com/office/drawing/2014/main" xmlns="" id="{738066A4-497C-4046-8C2E-92DF9D6614FF}"/>
              </a:ext>
            </a:extLst>
          </p:cNvPr>
          <p:cNvSpPr/>
          <p:nvPr/>
        </p:nvSpPr>
        <p:spPr>
          <a:xfrm>
            <a:off x="442142" y="4868134"/>
            <a:ext cx="8259714" cy="1236917"/>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itle"/>
          <p:cNvSpPr/>
          <p:nvPr/>
        </p:nvSpPr>
        <p:spPr>
          <a:xfrm>
            <a:off x="755650" y="765175"/>
            <a:ext cx="7632699" cy="584775"/>
          </a:xfrm>
          <a:prstGeom prst="rect">
            <a:avLst/>
          </a:prstGeom>
        </p:spPr>
        <p:txBody>
          <a:bodyPr wrap="square">
            <a:spAutoFit/>
          </a:bodyPr>
          <a:lstStyle/>
          <a:p>
            <a:pPr algn="ctr"/>
            <a:r>
              <a:rPr lang="en-GB" sz="3200" b="1" dirty="0">
                <a:latin typeface="+mj-lt"/>
              </a:rPr>
              <a:t>The North Pole</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7" name="Photo">
            <a:extLst>
              <a:ext uri="{FF2B5EF4-FFF2-40B4-BE49-F238E27FC236}">
                <a16:creationId xmlns:a16="http://schemas.microsoft.com/office/drawing/2014/main" xmlns="" id="{4146D00D-F7DD-4382-B262-68348DC5687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42573" y="3809781"/>
            <a:ext cx="3195104" cy="2028773"/>
          </a:xfrm>
          <a:prstGeom prst="rect">
            <a:avLst/>
          </a:prstGeom>
        </p:spPr>
      </p:pic>
      <p:sp>
        <p:nvSpPr>
          <p:cNvPr id="21" name="TextBox 21">
            <a:extLst>
              <a:ext uri="{FF2B5EF4-FFF2-40B4-BE49-F238E27FC236}">
                <a16:creationId xmlns:a16="http://schemas.microsoft.com/office/drawing/2014/main" xmlns="" id="{EDF2EBB1-0020-41D2-AFFD-5D6D7475BF7C}"/>
              </a:ext>
            </a:extLst>
          </p:cNvPr>
          <p:cNvSpPr txBox="1">
            <a:spLocks noChangeArrowheads="1"/>
          </p:cNvSpPr>
          <p:nvPr/>
        </p:nvSpPr>
        <p:spPr bwMode="auto">
          <a:xfrm>
            <a:off x="5475099" y="5871388"/>
            <a:ext cx="2930052" cy="19934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hlinkClick r:id="rId10">
                  <a:extLst>
                    <a:ext uri="{A12FA001-AC4F-418D-AE19-62706E023703}">
                      <ahyp:hlinkClr xmlns:ahyp="http://schemas.microsoft.com/office/drawing/2018/hyperlinkcolor" xmlns="" val="tx"/>
                    </a:ext>
                  </a:extLst>
                </a:hlinkClick>
              </a:rPr>
              <a:t>“Men and sled that went on Peary's North Pole Expedition, 1905-1906 (LC-DIG-GGBAIN-68223) (21635170314)”</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rPr>
              <a:t> by [</a:t>
            </a:r>
            <a:r>
              <a:rPr lang="en-GB" altLang="en-US" sz="500" b="1" dirty="0" err="1">
                <a:solidFill>
                  <a:schemeClr val="bg1"/>
                </a:solidFill>
                <a:latin typeface="Roboto" panose="02000000000000000000" pitchFamily="2" charset="0"/>
                <a:ea typeface="Roboto" panose="02000000000000000000" pitchFamily="2" charset="0"/>
                <a:cs typeface="Arial" panose="020B0604020202020204" pitchFamily="34" charset="0"/>
              </a:rPr>
              <a:t>Hiàn</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hlinkClick r:id="rId11">
                  <a:extLst>
                    <a:ext uri="{A12FA001-AC4F-418D-AE19-62706E023703}">
                      <ahyp:hlinkClr xmlns:ahyp="http://schemas.microsoft.com/office/drawing/2018/hyperlinkcolor" xmlns="" val="tx"/>
                    </a:ext>
                  </a:extLst>
                </a:hlinkClick>
              </a:rPr>
              <a:t>CC BY 3.0</a:t>
            </a:r>
            <a:endPar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0" name="Sled">
            <a:extLst>
              <a:ext uri="{FF2B5EF4-FFF2-40B4-BE49-F238E27FC236}">
                <a16:creationId xmlns:a16="http://schemas.microsoft.com/office/drawing/2014/main" xmlns="" id="{04864B29-A8DD-45AB-932F-76D1FE7310D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26928" b="9051"/>
          <a:stretch/>
        </p:blipFill>
        <p:spPr>
          <a:xfrm>
            <a:off x="5475099" y="1950101"/>
            <a:ext cx="2930052" cy="1326443"/>
          </a:xfrm>
          <a:prstGeom prst="rect">
            <a:avLst/>
          </a:prstGeom>
        </p:spPr>
      </p:pic>
      <p:sp>
        <p:nvSpPr>
          <p:cNvPr id="16" name="5">
            <a:extLst>
              <a:ext uri="{FF2B5EF4-FFF2-40B4-BE49-F238E27FC236}">
                <a16:creationId xmlns:a16="http://schemas.microsoft.com/office/drawing/2014/main" xmlns="" id="{FD18CE59-1370-4E23-93B7-A413BA14E20B}"/>
              </a:ext>
            </a:extLst>
          </p:cNvPr>
          <p:cNvSpPr txBox="1"/>
          <p:nvPr/>
        </p:nvSpPr>
        <p:spPr>
          <a:xfrm>
            <a:off x="640396" y="5024927"/>
            <a:ext cx="4636450" cy="923330"/>
          </a:xfrm>
          <a:prstGeom prst="rect">
            <a:avLst/>
          </a:prstGeom>
          <a:noFill/>
        </p:spPr>
        <p:txBody>
          <a:bodyPr wrap="square">
            <a:spAutoFit/>
          </a:bodyPr>
          <a:lstStyle/>
          <a:p>
            <a:pPr rtl="0">
              <a:spcBef>
                <a:spcPts val="0"/>
              </a:spcBef>
              <a:spcAft>
                <a:spcPts val="0"/>
              </a:spcAft>
            </a:pPr>
            <a:r>
              <a:rPr lang="en-GB" sz="1800" b="1" i="0" u="none" strike="noStrike" dirty="0">
                <a:solidFill>
                  <a:schemeClr val="bg1"/>
                </a:solidFill>
                <a:effectLst/>
              </a:rPr>
              <a:t>Matthew Henson (far right) is shown here with some team members on one of their many attempts to reach the North Pole. </a:t>
            </a:r>
          </a:p>
        </p:txBody>
      </p:sp>
      <p:sp>
        <p:nvSpPr>
          <p:cNvPr id="25" name="4">
            <a:extLst>
              <a:ext uri="{FF2B5EF4-FFF2-40B4-BE49-F238E27FC236}">
                <a16:creationId xmlns:a16="http://schemas.microsoft.com/office/drawing/2014/main" xmlns="" id="{BE4C86C5-5D36-465C-B0E3-A76F6C2E11DA}"/>
              </a:ext>
            </a:extLst>
          </p:cNvPr>
          <p:cNvSpPr txBox="1"/>
          <p:nvPr/>
        </p:nvSpPr>
        <p:spPr>
          <a:xfrm>
            <a:off x="755649" y="3821068"/>
            <a:ext cx="4171305" cy="923330"/>
          </a:xfrm>
          <a:prstGeom prst="rect">
            <a:avLst/>
          </a:prstGeom>
          <a:noFill/>
        </p:spPr>
        <p:txBody>
          <a:bodyPr wrap="square">
            <a:spAutoFit/>
          </a:bodyPr>
          <a:lstStyle/>
          <a:p>
            <a:pPr rtl="0">
              <a:spcBef>
                <a:spcPts val="0"/>
              </a:spcBef>
              <a:spcAft>
                <a:spcPts val="0"/>
              </a:spcAft>
            </a:pPr>
            <a:r>
              <a:rPr lang="en-GB" sz="1800" b="0" i="0" u="none" strike="noStrike" dirty="0">
                <a:solidFill>
                  <a:srgbClr val="000000"/>
                </a:solidFill>
                <a:effectLst/>
              </a:rPr>
              <a:t>On one of their attempts to get to the North Pole, eight of Robert Peary’s toes snapped off due to the extreme cold.</a:t>
            </a:r>
          </a:p>
        </p:txBody>
      </p:sp>
      <p:sp>
        <p:nvSpPr>
          <p:cNvPr id="27" name="3">
            <a:extLst>
              <a:ext uri="{FF2B5EF4-FFF2-40B4-BE49-F238E27FC236}">
                <a16:creationId xmlns:a16="http://schemas.microsoft.com/office/drawing/2014/main" xmlns="" id="{10CEDF0B-A941-47F1-A1C6-10671459FAAB}"/>
              </a:ext>
            </a:extLst>
          </p:cNvPr>
          <p:cNvSpPr txBox="1"/>
          <p:nvPr/>
        </p:nvSpPr>
        <p:spPr>
          <a:xfrm>
            <a:off x="755649" y="3387441"/>
            <a:ext cx="7632700" cy="369332"/>
          </a:xfrm>
          <a:prstGeom prst="rect">
            <a:avLst/>
          </a:prstGeom>
          <a:noFill/>
        </p:spPr>
        <p:txBody>
          <a:bodyPr wrap="square">
            <a:spAutoFit/>
          </a:bodyPr>
          <a:lstStyle/>
          <a:p>
            <a:pPr algn="ctr" rtl="0">
              <a:spcBef>
                <a:spcPts val="0"/>
              </a:spcBef>
              <a:spcAft>
                <a:spcPts val="0"/>
              </a:spcAft>
            </a:pPr>
            <a:r>
              <a:rPr lang="en-GB" sz="1800" b="0" i="0" u="none" strike="noStrike" dirty="0">
                <a:solidFill>
                  <a:srgbClr val="000000"/>
                </a:solidFill>
                <a:effectLst/>
              </a:rPr>
              <a:t>Temperatures were lower than the temperature inside a freezer.</a:t>
            </a:r>
          </a:p>
        </p:txBody>
      </p:sp>
      <p:sp>
        <p:nvSpPr>
          <p:cNvPr id="28" name="2">
            <a:extLst>
              <a:ext uri="{FF2B5EF4-FFF2-40B4-BE49-F238E27FC236}">
                <a16:creationId xmlns:a16="http://schemas.microsoft.com/office/drawing/2014/main" xmlns="" id="{873AF9F1-A613-4E54-995C-2837FB1A7329}"/>
              </a:ext>
            </a:extLst>
          </p:cNvPr>
          <p:cNvSpPr txBox="1"/>
          <p:nvPr/>
        </p:nvSpPr>
        <p:spPr>
          <a:xfrm>
            <a:off x="915017" y="2150788"/>
            <a:ext cx="4321525" cy="923330"/>
          </a:xfrm>
          <a:prstGeom prst="rect">
            <a:avLst/>
          </a:prstGeom>
          <a:noFill/>
        </p:spPr>
        <p:txBody>
          <a:bodyPr wrap="square">
            <a:spAutoFit/>
          </a:bodyPr>
          <a:lstStyle/>
          <a:p>
            <a:pPr rtl="0">
              <a:spcBef>
                <a:spcPts val="0"/>
              </a:spcBef>
              <a:spcAft>
                <a:spcPts val="0"/>
              </a:spcAft>
            </a:pPr>
            <a:r>
              <a:rPr lang="en-GB" sz="1800" b="1" i="0" u="none" strike="noStrike" dirty="0">
                <a:solidFill>
                  <a:schemeClr val="bg1"/>
                </a:solidFill>
                <a:effectLst/>
              </a:rPr>
              <a:t>Robert Peary, Matthew Henson and the rest of the team travelled on sledges pulled by dogs.</a:t>
            </a:r>
          </a:p>
        </p:txBody>
      </p:sp>
      <p:sp>
        <p:nvSpPr>
          <p:cNvPr id="3" name="1">
            <a:extLst>
              <a:ext uri="{FF2B5EF4-FFF2-40B4-BE49-F238E27FC236}">
                <a16:creationId xmlns:a16="http://schemas.microsoft.com/office/drawing/2014/main" xmlns="" id="{BBE992B3-1BED-49A8-9090-5A688C40466A}"/>
              </a:ext>
            </a:extLst>
          </p:cNvPr>
          <p:cNvSpPr/>
          <p:nvPr/>
        </p:nvSpPr>
        <p:spPr>
          <a:xfrm>
            <a:off x="755650" y="1513946"/>
            <a:ext cx="7632699" cy="276999"/>
          </a:xfrm>
          <a:prstGeom prst="rect">
            <a:avLst/>
          </a:prstGeom>
        </p:spPr>
        <p:txBody>
          <a:bodyPr wrap="square" lIns="0" tIns="0" rIns="0" bIns="0">
            <a:spAutoFit/>
          </a:bodyPr>
          <a:lstStyle/>
          <a:p>
            <a:pPr algn="ctr" rtl="0">
              <a:spcBef>
                <a:spcPts val="0"/>
              </a:spcBef>
              <a:spcAft>
                <a:spcPts val="0"/>
              </a:spcAft>
            </a:pPr>
            <a:r>
              <a:rPr lang="en-GB" sz="1800" b="0" i="0" u="none" strike="noStrike" dirty="0">
                <a:solidFill>
                  <a:srgbClr val="000000"/>
                </a:solidFill>
                <a:effectLst/>
              </a:rPr>
              <a:t>It was very difficult travelling across Greenland to the North Pole.</a:t>
            </a:r>
          </a:p>
        </p:txBody>
      </p:sp>
    </p:spTree>
    <p:extLst>
      <p:ext uri="{BB962C8B-B14F-4D97-AF65-F5344CB8AC3E}">
        <p14:creationId xmlns:p14="http://schemas.microsoft.com/office/powerpoint/2010/main" val="208189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1000"/>
                                        <p:tgtEl>
                                          <p:spTgt spid="2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10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1000"/>
                                        <p:tgtEl>
                                          <p:spTgt spid="23"/>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childTnLst>
                                </p:cTn>
                              </p:par>
                              <p:par>
                                <p:cTn id="39" presetID="10"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3" grpId="0" animBg="1"/>
      <p:bldP spid="21" grpId="0"/>
      <p:bldP spid="16" grpId="0"/>
      <p:bldP spid="25" grpId="0"/>
      <p:bldP spid="27"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4FC52CC-F676-4F67-BBE1-229C5562212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6110"/>
          <a:stretch/>
        </p:blipFill>
        <p:spPr>
          <a:xfrm>
            <a:off x="3624490" y="1401752"/>
            <a:ext cx="1810730" cy="1240383"/>
          </a:xfrm>
          <a:prstGeom prst="rect">
            <a:avLst/>
          </a:prstGeom>
        </p:spPr>
      </p:pic>
      <p:sp>
        <p:nvSpPr>
          <p:cNvPr id="25" name="Colour Block">
            <a:extLst>
              <a:ext uri="{FF2B5EF4-FFF2-40B4-BE49-F238E27FC236}">
                <a16:creationId xmlns:a16="http://schemas.microsoft.com/office/drawing/2014/main" xmlns="" id="{52AA25C3-BF3A-45DC-B6D4-9D4F201C6016}"/>
              </a:ext>
            </a:extLst>
          </p:cNvPr>
          <p:cNvSpPr/>
          <p:nvPr/>
        </p:nvSpPr>
        <p:spPr>
          <a:xfrm>
            <a:off x="442142" y="5141840"/>
            <a:ext cx="8259714" cy="1012397"/>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Colour Block">
            <a:extLst>
              <a:ext uri="{FF2B5EF4-FFF2-40B4-BE49-F238E27FC236}">
                <a16:creationId xmlns:a16="http://schemas.microsoft.com/office/drawing/2014/main" xmlns="" id="{2A43E7A6-99C9-4380-90BB-AC218FE42895}"/>
              </a:ext>
            </a:extLst>
          </p:cNvPr>
          <p:cNvSpPr/>
          <p:nvPr/>
        </p:nvSpPr>
        <p:spPr>
          <a:xfrm>
            <a:off x="442142" y="2642136"/>
            <a:ext cx="8259714" cy="828685"/>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itle"/>
          <p:cNvSpPr/>
          <p:nvPr/>
        </p:nvSpPr>
        <p:spPr>
          <a:xfrm>
            <a:off x="755650" y="765175"/>
            <a:ext cx="7632699" cy="584775"/>
          </a:xfrm>
          <a:prstGeom prst="rect">
            <a:avLst/>
          </a:prstGeom>
        </p:spPr>
        <p:txBody>
          <a:bodyPr wrap="square">
            <a:spAutoFit/>
          </a:bodyPr>
          <a:lstStyle/>
          <a:p>
            <a:pPr algn="ctr"/>
            <a:r>
              <a:rPr lang="en-GB" sz="3200" b="1" dirty="0">
                <a:latin typeface="+mj-lt"/>
              </a:rPr>
              <a:t>The North Pole</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3" name="Text">
            <a:extLst>
              <a:ext uri="{FF2B5EF4-FFF2-40B4-BE49-F238E27FC236}">
                <a16:creationId xmlns:a16="http://schemas.microsoft.com/office/drawing/2014/main" xmlns="" id="{BBE992B3-1BED-49A8-9090-5A688C40466A}"/>
              </a:ext>
            </a:extLst>
          </p:cNvPr>
          <p:cNvSpPr/>
          <p:nvPr/>
        </p:nvSpPr>
        <p:spPr>
          <a:xfrm>
            <a:off x="1746307" y="3869291"/>
            <a:ext cx="5651387" cy="553998"/>
          </a:xfrm>
          <a:prstGeom prst="rect">
            <a:avLst/>
          </a:prstGeom>
        </p:spPr>
        <p:txBody>
          <a:bodyPr wrap="square" lIns="0" tIns="0" rIns="0" bIns="0">
            <a:spAutoFit/>
          </a:bodyPr>
          <a:lstStyle/>
          <a:p>
            <a:pPr algn="ctr" rtl="0">
              <a:spcBef>
                <a:spcPts val="0"/>
              </a:spcBef>
              <a:spcAft>
                <a:spcPts val="0"/>
              </a:spcAft>
            </a:pPr>
            <a:r>
              <a:rPr lang="en-GB" sz="1800" b="0" i="0" u="none" strike="noStrike" dirty="0">
                <a:solidFill>
                  <a:srgbClr val="000000"/>
                </a:solidFill>
                <a:effectLst/>
              </a:rPr>
              <a:t>What sort of skills do you think would be useful when exploring in the Arctic?</a:t>
            </a:r>
          </a:p>
        </p:txBody>
      </p:sp>
      <p:sp>
        <p:nvSpPr>
          <p:cNvPr id="16" name="TextBox 15">
            <a:extLst>
              <a:ext uri="{FF2B5EF4-FFF2-40B4-BE49-F238E27FC236}">
                <a16:creationId xmlns:a16="http://schemas.microsoft.com/office/drawing/2014/main" xmlns="" id="{263990BD-79A2-4EFF-B20E-B1AAA6466AC0}"/>
              </a:ext>
            </a:extLst>
          </p:cNvPr>
          <p:cNvSpPr txBox="1"/>
          <p:nvPr/>
        </p:nvSpPr>
        <p:spPr>
          <a:xfrm>
            <a:off x="567221" y="2738302"/>
            <a:ext cx="8009553" cy="646331"/>
          </a:xfrm>
          <a:prstGeom prst="rect">
            <a:avLst/>
          </a:prstGeom>
          <a:noFill/>
        </p:spPr>
        <p:txBody>
          <a:bodyPr wrap="square">
            <a:spAutoFit/>
          </a:bodyPr>
          <a:lstStyle/>
          <a:p>
            <a:pPr algn="ctr" rtl="0">
              <a:spcBef>
                <a:spcPts val="0"/>
              </a:spcBef>
              <a:spcAft>
                <a:spcPts val="0"/>
              </a:spcAft>
            </a:pPr>
            <a:r>
              <a:rPr lang="en-GB" sz="1800" b="1" i="0" u="none" strike="noStrike" dirty="0">
                <a:solidFill>
                  <a:schemeClr val="bg1"/>
                </a:solidFill>
                <a:effectLst/>
              </a:rPr>
              <a:t>Matthew Henson had many skills that meant he was great to have around on the journeys to the North Pole. </a:t>
            </a:r>
          </a:p>
        </p:txBody>
      </p:sp>
      <p:pic>
        <p:nvPicPr>
          <p:cNvPr id="9" name="Picture 8">
            <a:extLst>
              <a:ext uri="{FF2B5EF4-FFF2-40B4-BE49-F238E27FC236}">
                <a16:creationId xmlns:a16="http://schemas.microsoft.com/office/drawing/2014/main" xmlns="" id="{718E00AC-221E-4F6C-8656-6FDF9D8D6EE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59522" b="50000"/>
          <a:stretch/>
        </p:blipFill>
        <p:spPr>
          <a:xfrm>
            <a:off x="1469050" y="4267198"/>
            <a:ext cx="1174711" cy="1887040"/>
          </a:xfrm>
          <a:prstGeom prst="rect">
            <a:avLst/>
          </a:prstGeom>
        </p:spPr>
      </p:pic>
      <p:pic>
        <p:nvPicPr>
          <p:cNvPr id="10" name="Picture 9">
            <a:extLst>
              <a:ext uri="{FF2B5EF4-FFF2-40B4-BE49-F238E27FC236}">
                <a16:creationId xmlns:a16="http://schemas.microsoft.com/office/drawing/2014/main" xmlns="" id="{463DE884-544F-47D4-9985-D070848D468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40373" b="50000"/>
          <a:stretch/>
        </p:blipFill>
        <p:spPr>
          <a:xfrm>
            <a:off x="6459113" y="4267198"/>
            <a:ext cx="1730456" cy="1887040"/>
          </a:xfrm>
          <a:prstGeom prst="rect">
            <a:avLst/>
          </a:prstGeom>
        </p:spPr>
      </p:pic>
      <p:sp>
        <p:nvSpPr>
          <p:cNvPr id="26" name="TextBox 25">
            <a:extLst>
              <a:ext uri="{FF2B5EF4-FFF2-40B4-BE49-F238E27FC236}">
                <a16:creationId xmlns:a16="http://schemas.microsoft.com/office/drawing/2014/main" xmlns="" id="{0118E96C-A903-4868-A7D4-DC0599B5B361}"/>
              </a:ext>
            </a:extLst>
          </p:cNvPr>
          <p:cNvSpPr txBox="1"/>
          <p:nvPr/>
        </p:nvSpPr>
        <p:spPr>
          <a:xfrm>
            <a:off x="2285999" y="5463372"/>
            <a:ext cx="4572000" cy="369332"/>
          </a:xfrm>
          <a:prstGeom prst="rect">
            <a:avLst/>
          </a:prstGeom>
          <a:noFill/>
        </p:spPr>
        <p:txBody>
          <a:bodyPr wrap="square">
            <a:spAutoFit/>
          </a:bodyPr>
          <a:lstStyle/>
          <a:p>
            <a:pPr algn="ctr" rtl="0">
              <a:spcBef>
                <a:spcPts val="0"/>
              </a:spcBef>
              <a:spcAft>
                <a:spcPts val="0"/>
              </a:spcAft>
            </a:pPr>
            <a:r>
              <a:rPr lang="en-GB" sz="1800" b="1" i="0" u="none" strike="noStrike" dirty="0">
                <a:solidFill>
                  <a:schemeClr val="bg1"/>
                </a:solidFill>
                <a:effectLst/>
              </a:rPr>
              <a:t>Tell your partner some of your ideas.</a:t>
            </a:r>
          </a:p>
        </p:txBody>
      </p:sp>
    </p:spTree>
    <p:extLst>
      <p:ext uri="{BB962C8B-B14F-4D97-AF65-F5344CB8AC3E}">
        <p14:creationId xmlns:p14="http://schemas.microsoft.com/office/powerpoint/2010/main" val="327750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1000"/>
                                        <p:tgtEl>
                                          <p:spTgt spid="25"/>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childTnLst>
                                </p:cTn>
                              </p:par>
                              <p:par>
                                <p:cTn id="29" presetID="10"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1" grpId="0" animBg="1"/>
      <p:bldP spid="16"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lour Block">
            <a:extLst>
              <a:ext uri="{FF2B5EF4-FFF2-40B4-BE49-F238E27FC236}">
                <a16:creationId xmlns:a16="http://schemas.microsoft.com/office/drawing/2014/main" xmlns="" id="{6A018D91-50E6-45DC-BC06-A7046567FBB7}"/>
              </a:ext>
            </a:extLst>
          </p:cNvPr>
          <p:cNvSpPr/>
          <p:nvPr/>
        </p:nvSpPr>
        <p:spPr>
          <a:xfrm>
            <a:off x="442142" y="1568479"/>
            <a:ext cx="8259714" cy="2460182"/>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itle"/>
          <p:cNvSpPr/>
          <p:nvPr/>
        </p:nvSpPr>
        <p:spPr>
          <a:xfrm>
            <a:off x="755650" y="765175"/>
            <a:ext cx="7632699" cy="584775"/>
          </a:xfrm>
          <a:prstGeom prst="rect">
            <a:avLst/>
          </a:prstGeom>
        </p:spPr>
        <p:txBody>
          <a:bodyPr wrap="square">
            <a:spAutoFit/>
          </a:bodyPr>
          <a:lstStyle/>
          <a:p>
            <a:pPr algn="ctr"/>
            <a:r>
              <a:rPr lang="en-GB" sz="3200" b="1" dirty="0">
                <a:latin typeface="+mj-lt"/>
              </a:rPr>
              <a:t>The North Pole</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3" name="Text">
            <a:extLst>
              <a:ext uri="{FF2B5EF4-FFF2-40B4-BE49-F238E27FC236}">
                <a16:creationId xmlns:a16="http://schemas.microsoft.com/office/drawing/2014/main" xmlns="" id="{BBE992B3-1BED-49A8-9090-5A688C40466A}"/>
              </a:ext>
            </a:extLst>
          </p:cNvPr>
          <p:cNvSpPr/>
          <p:nvPr/>
        </p:nvSpPr>
        <p:spPr>
          <a:xfrm>
            <a:off x="4198653" y="1693104"/>
            <a:ext cx="4250207" cy="2215991"/>
          </a:xfrm>
          <a:prstGeom prst="rect">
            <a:avLst/>
          </a:prstGeom>
        </p:spPr>
        <p:txBody>
          <a:bodyPr wrap="square" lIns="0" tIns="0" rIns="0" bIns="0">
            <a:spAutoFit/>
          </a:bodyPr>
          <a:lstStyle/>
          <a:p>
            <a:pPr rtl="0">
              <a:spcBef>
                <a:spcPts val="0"/>
              </a:spcBef>
              <a:spcAft>
                <a:spcPts val="0"/>
              </a:spcAft>
            </a:pPr>
            <a:r>
              <a:rPr lang="en-GB" sz="1800" b="1" i="0" u="none" strike="noStrike" dirty="0">
                <a:solidFill>
                  <a:schemeClr val="bg1"/>
                </a:solidFill>
                <a:effectLst/>
              </a:rPr>
              <a:t>Matthew was a good carpenter.</a:t>
            </a:r>
          </a:p>
          <a:p>
            <a:pPr rtl="0">
              <a:spcBef>
                <a:spcPts val="0"/>
              </a:spcBef>
              <a:spcAft>
                <a:spcPts val="0"/>
              </a:spcAft>
            </a:pPr>
            <a:endParaRPr lang="en-GB" sz="1800" b="1" i="0" u="none" strike="noStrike" dirty="0">
              <a:solidFill>
                <a:schemeClr val="bg1"/>
              </a:solidFill>
              <a:effectLst/>
            </a:endParaRPr>
          </a:p>
          <a:p>
            <a:pPr rtl="0">
              <a:spcBef>
                <a:spcPts val="0"/>
              </a:spcBef>
              <a:spcAft>
                <a:spcPts val="0"/>
              </a:spcAft>
            </a:pPr>
            <a:r>
              <a:rPr lang="en-GB" sz="1800" b="1" i="0" u="none" strike="noStrike" dirty="0">
                <a:solidFill>
                  <a:schemeClr val="bg1"/>
                </a:solidFill>
                <a:effectLst/>
              </a:rPr>
              <a:t>He built and fixed the sledges that were pulled by dogs through the ice and snow.</a:t>
            </a:r>
          </a:p>
          <a:p>
            <a:pPr rtl="0">
              <a:spcBef>
                <a:spcPts val="0"/>
              </a:spcBef>
              <a:spcAft>
                <a:spcPts val="0"/>
              </a:spcAft>
            </a:pPr>
            <a:endParaRPr lang="en-GB" b="1" dirty="0">
              <a:solidFill>
                <a:schemeClr val="bg1"/>
              </a:solidFill>
            </a:endParaRPr>
          </a:p>
          <a:p>
            <a:r>
              <a:rPr lang="en-GB" b="1" dirty="0">
                <a:solidFill>
                  <a:schemeClr val="bg1"/>
                </a:solidFill>
              </a:rPr>
              <a:t>He was a good hunter, good at fishing and was also good at handling the dogs.</a:t>
            </a:r>
          </a:p>
        </p:txBody>
      </p:sp>
      <p:pic>
        <p:nvPicPr>
          <p:cNvPr id="8" name="Picture 7">
            <a:extLst>
              <a:ext uri="{FF2B5EF4-FFF2-40B4-BE49-F238E27FC236}">
                <a16:creationId xmlns:a16="http://schemas.microsoft.com/office/drawing/2014/main" xmlns="" id="{6633E21D-7756-46B0-B806-45304768542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559" b="77"/>
          <a:stretch/>
        </p:blipFill>
        <p:spPr>
          <a:xfrm>
            <a:off x="442142" y="1568478"/>
            <a:ext cx="3537004" cy="2460181"/>
          </a:xfrm>
          <a:prstGeom prst="rect">
            <a:avLst/>
          </a:prstGeom>
        </p:spPr>
      </p:pic>
      <p:sp>
        <p:nvSpPr>
          <p:cNvPr id="25" name="TextBox 24">
            <a:extLst>
              <a:ext uri="{FF2B5EF4-FFF2-40B4-BE49-F238E27FC236}">
                <a16:creationId xmlns:a16="http://schemas.microsoft.com/office/drawing/2014/main" xmlns="" id="{11123270-0D68-4BDD-819B-3CE01F0D06A0}"/>
              </a:ext>
            </a:extLst>
          </p:cNvPr>
          <p:cNvSpPr txBox="1"/>
          <p:nvPr/>
        </p:nvSpPr>
        <p:spPr>
          <a:xfrm>
            <a:off x="718028" y="4486549"/>
            <a:ext cx="7707941" cy="1477328"/>
          </a:xfrm>
          <a:prstGeom prst="rect">
            <a:avLst/>
          </a:prstGeom>
          <a:noFill/>
        </p:spPr>
        <p:txBody>
          <a:bodyPr wrap="square">
            <a:spAutoFit/>
          </a:bodyPr>
          <a:lstStyle/>
          <a:p>
            <a:pPr algn="ctr"/>
            <a:r>
              <a:rPr lang="en-GB" dirty="0">
                <a:solidFill>
                  <a:srgbClr val="000000"/>
                </a:solidFill>
              </a:rPr>
              <a:t>Matthew learnt skills from the Inuit of Greenland and he spoke their language fluently.</a:t>
            </a:r>
          </a:p>
          <a:p>
            <a:pPr algn="ctr"/>
            <a:endParaRPr lang="en-GB" dirty="0">
              <a:solidFill>
                <a:srgbClr val="000000"/>
              </a:solidFill>
            </a:endParaRPr>
          </a:p>
          <a:p>
            <a:pPr algn="ctr"/>
            <a:r>
              <a:rPr lang="en-GB" sz="1800" b="0" i="0" u="none" strike="noStrike" dirty="0">
                <a:solidFill>
                  <a:srgbClr val="000000"/>
                </a:solidFill>
                <a:effectLst/>
              </a:rPr>
              <a:t>The Inuit, who lived near to the North Pole, liked Matthew and they trusted him.</a:t>
            </a:r>
          </a:p>
        </p:txBody>
      </p:sp>
      <p:sp>
        <p:nvSpPr>
          <p:cNvPr id="27" name="Colour Block">
            <a:extLst>
              <a:ext uri="{FF2B5EF4-FFF2-40B4-BE49-F238E27FC236}">
                <a16:creationId xmlns:a16="http://schemas.microsoft.com/office/drawing/2014/main" xmlns="" id="{2B2885B2-C0C7-4B18-9E77-D7DDBFF4F276}"/>
              </a:ext>
            </a:extLst>
          </p:cNvPr>
          <p:cNvSpPr/>
          <p:nvPr/>
        </p:nvSpPr>
        <p:spPr>
          <a:xfrm>
            <a:off x="442142" y="4267201"/>
            <a:ext cx="8259714" cy="1809873"/>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a:extLst>
              <a:ext uri="{FF2B5EF4-FFF2-40B4-BE49-F238E27FC236}">
                <a16:creationId xmlns:a16="http://schemas.microsoft.com/office/drawing/2014/main" xmlns="" id="{CE19CD79-1CAE-4ED6-86EF-70C0DC309C02}"/>
              </a:ext>
            </a:extLst>
          </p:cNvPr>
          <p:cNvSpPr txBox="1"/>
          <p:nvPr/>
        </p:nvSpPr>
        <p:spPr>
          <a:xfrm>
            <a:off x="706584" y="4571972"/>
            <a:ext cx="7730832" cy="1200329"/>
          </a:xfrm>
          <a:prstGeom prst="rect">
            <a:avLst/>
          </a:prstGeom>
          <a:noFill/>
        </p:spPr>
        <p:txBody>
          <a:bodyPr wrap="square">
            <a:spAutoFit/>
          </a:bodyPr>
          <a:lstStyle/>
          <a:p>
            <a:pPr algn="ctr"/>
            <a:r>
              <a:rPr lang="en-GB" b="1" dirty="0">
                <a:solidFill>
                  <a:schemeClr val="bg1"/>
                </a:solidFill>
              </a:rPr>
              <a:t>In the Inuit languages, Inuit means ‘the people’ so this is why we just say the word Inuit when talking about this group of people. If we said ‘Inuit people’, we would be saying ‘people </a:t>
            </a:r>
            <a:r>
              <a:rPr lang="en-GB" b="1" dirty="0" err="1">
                <a:solidFill>
                  <a:schemeClr val="bg1"/>
                </a:solidFill>
              </a:rPr>
              <a:t>people</a:t>
            </a:r>
            <a:r>
              <a:rPr lang="en-GB" b="1" dirty="0">
                <a:solidFill>
                  <a:schemeClr val="bg1"/>
                </a:solidFill>
              </a:rPr>
              <a:t>’ and that is saying the same thing twice! </a:t>
            </a:r>
          </a:p>
        </p:txBody>
      </p:sp>
    </p:spTree>
    <p:extLst>
      <p:ext uri="{BB962C8B-B14F-4D97-AF65-F5344CB8AC3E}">
        <p14:creationId xmlns:p14="http://schemas.microsoft.com/office/powerpoint/2010/main" val="167340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
                                            <p:txEl>
                                              <p:pRg st="0" end="0"/>
                                            </p:txEl>
                                          </p:spTgt>
                                        </p:tgtEl>
                                        <p:attrNameLst>
                                          <p:attrName>style.visibility</p:attrName>
                                        </p:attrNameLst>
                                      </p:cBhvr>
                                      <p:to>
                                        <p:strVal val="visible"/>
                                      </p:to>
                                    </p:set>
                                    <p:animEffect transition="in" filter="fade">
                                      <p:cBhvr>
                                        <p:cTn id="20" dur="1000"/>
                                        <p:tgtEl>
                                          <p:spTgt spid="2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5">
                                            <p:txEl>
                                              <p:pRg st="2" end="2"/>
                                            </p:txEl>
                                          </p:spTgt>
                                        </p:tgtEl>
                                        <p:attrNameLst>
                                          <p:attrName>style.visibility</p:attrName>
                                        </p:attrNameLst>
                                      </p:cBhvr>
                                      <p:to>
                                        <p:strVal val="visible"/>
                                      </p:to>
                                    </p:set>
                                    <p:animEffect transition="in" filter="fade">
                                      <p:cBhvr>
                                        <p:cTn id="25" dur="1000"/>
                                        <p:tgtEl>
                                          <p:spTgt spid="2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1000"/>
                                        <p:tgtEl>
                                          <p:spTgt spid="27"/>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27" grpId="0" animBg="1"/>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lour Block">
            <a:extLst>
              <a:ext uri="{FF2B5EF4-FFF2-40B4-BE49-F238E27FC236}">
                <a16:creationId xmlns:a16="http://schemas.microsoft.com/office/drawing/2014/main" xmlns="" id="{B63F907C-E7C4-4357-8A86-0B57AE8C3DA8}"/>
              </a:ext>
            </a:extLst>
          </p:cNvPr>
          <p:cNvSpPr/>
          <p:nvPr/>
        </p:nvSpPr>
        <p:spPr>
          <a:xfrm>
            <a:off x="442142" y="4002158"/>
            <a:ext cx="8259714" cy="2048234"/>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itle"/>
          <p:cNvSpPr/>
          <p:nvPr/>
        </p:nvSpPr>
        <p:spPr>
          <a:xfrm>
            <a:off x="755650" y="765175"/>
            <a:ext cx="7632699" cy="584775"/>
          </a:xfrm>
          <a:prstGeom prst="rect">
            <a:avLst/>
          </a:prstGeom>
        </p:spPr>
        <p:txBody>
          <a:bodyPr wrap="square">
            <a:spAutoFit/>
          </a:bodyPr>
          <a:lstStyle/>
          <a:p>
            <a:pPr algn="ctr"/>
            <a:r>
              <a:rPr lang="en-GB" sz="3200" b="1" dirty="0">
                <a:latin typeface="+mj-lt"/>
              </a:rPr>
              <a:t>The North Pole</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3" name="Text">
            <a:extLst>
              <a:ext uri="{FF2B5EF4-FFF2-40B4-BE49-F238E27FC236}">
                <a16:creationId xmlns:a16="http://schemas.microsoft.com/office/drawing/2014/main" xmlns="" id="{BBE992B3-1BED-49A8-9090-5A688C40466A}"/>
              </a:ext>
            </a:extLst>
          </p:cNvPr>
          <p:cNvSpPr/>
          <p:nvPr/>
        </p:nvSpPr>
        <p:spPr>
          <a:xfrm>
            <a:off x="755651" y="1513946"/>
            <a:ext cx="7632698" cy="2215991"/>
          </a:xfrm>
          <a:prstGeom prst="rect">
            <a:avLst/>
          </a:prstGeom>
        </p:spPr>
        <p:txBody>
          <a:bodyPr wrap="square" lIns="0" tIns="0" rIns="0" bIns="0">
            <a:spAutoFit/>
          </a:bodyPr>
          <a:lstStyle/>
          <a:p>
            <a:pPr rtl="0">
              <a:spcBef>
                <a:spcPts val="0"/>
              </a:spcBef>
              <a:spcAft>
                <a:spcPts val="0"/>
              </a:spcAft>
            </a:pPr>
            <a:r>
              <a:rPr lang="en-GB" sz="1800" b="0" i="0" u="none" strike="noStrike" dirty="0">
                <a:solidFill>
                  <a:srgbClr val="000000"/>
                </a:solidFill>
                <a:effectLst/>
              </a:rPr>
              <a:t>It took several attempts but it is thought that in April 1909, Matthew Henson, Robert Peary, </a:t>
            </a:r>
            <a:r>
              <a:rPr lang="en-GB" sz="1800" b="0" i="0" u="none" strike="noStrike" dirty="0" err="1">
                <a:solidFill>
                  <a:srgbClr val="000000"/>
                </a:solidFill>
                <a:effectLst/>
              </a:rPr>
              <a:t>Ooqueah</a:t>
            </a:r>
            <a:r>
              <a:rPr lang="en-GB" sz="1800" b="0" i="0" u="none" strike="noStrike" dirty="0">
                <a:solidFill>
                  <a:srgbClr val="000000"/>
                </a:solidFill>
                <a:effectLst/>
              </a:rPr>
              <a:t>, </a:t>
            </a:r>
            <a:r>
              <a:rPr lang="en-GB" sz="1800" b="0" i="0" u="none" strike="noStrike" dirty="0" err="1">
                <a:solidFill>
                  <a:srgbClr val="000000"/>
                </a:solidFill>
                <a:effectLst/>
              </a:rPr>
              <a:t>Ootah</a:t>
            </a:r>
            <a:r>
              <a:rPr lang="en-GB" sz="1800" b="0" i="0" u="none" strike="noStrike" dirty="0">
                <a:solidFill>
                  <a:srgbClr val="000000"/>
                </a:solidFill>
                <a:effectLst/>
              </a:rPr>
              <a:t>, </a:t>
            </a:r>
            <a:r>
              <a:rPr lang="en-GB" sz="1800" b="0" i="0" u="none" strike="noStrike" dirty="0" err="1">
                <a:solidFill>
                  <a:srgbClr val="000000"/>
                </a:solidFill>
                <a:effectLst/>
              </a:rPr>
              <a:t>Egingwah</a:t>
            </a:r>
            <a:r>
              <a:rPr lang="en-GB" sz="1800" b="0" i="0" u="none" strike="noStrike" dirty="0">
                <a:solidFill>
                  <a:srgbClr val="000000"/>
                </a:solidFill>
                <a:effectLst/>
              </a:rPr>
              <a:t> and </a:t>
            </a:r>
            <a:r>
              <a:rPr lang="en-GB" sz="1800" b="0" i="0" u="none" strike="noStrike" dirty="0" err="1">
                <a:solidFill>
                  <a:srgbClr val="000000"/>
                </a:solidFill>
                <a:effectLst/>
              </a:rPr>
              <a:t>Seegloo</a:t>
            </a:r>
            <a:r>
              <a:rPr lang="en-GB" sz="1800" b="0" i="0" u="none" strike="noStrike" dirty="0">
                <a:solidFill>
                  <a:srgbClr val="000000"/>
                </a:solidFill>
                <a:effectLst/>
              </a:rPr>
              <a:t> arrived at what they believed to be the North Pole.</a:t>
            </a:r>
          </a:p>
          <a:p>
            <a:pPr rtl="0">
              <a:spcBef>
                <a:spcPts val="0"/>
              </a:spcBef>
              <a:spcAft>
                <a:spcPts val="0"/>
              </a:spcAft>
            </a:pPr>
            <a:endParaRPr lang="en-GB" sz="1800" b="0" i="0" u="none" strike="noStrike" dirty="0">
              <a:solidFill>
                <a:srgbClr val="000000"/>
              </a:solidFill>
              <a:effectLst/>
            </a:endParaRPr>
          </a:p>
          <a:p>
            <a:r>
              <a:rPr lang="en-GB" sz="1800" b="0" i="0" u="none" strike="noStrike" dirty="0">
                <a:solidFill>
                  <a:srgbClr val="000000"/>
                </a:solidFill>
                <a:effectLst/>
              </a:rPr>
              <a:t>Matthew was at the front of the group and unknowingly went about two miles past the spot they believed to be the North Pole. When they walked back to the point of the North Pole, he later wrote that he noticed, “my footprints were the first at the spot.”</a:t>
            </a:r>
          </a:p>
        </p:txBody>
      </p:sp>
      <p:pic>
        <p:nvPicPr>
          <p:cNvPr id="8" name="Picture 7">
            <a:extLst>
              <a:ext uri="{FF2B5EF4-FFF2-40B4-BE49-F238E27FC236}">
                <a16:creationId xmlns:a16="http://schemas.microsoft.com/office/drawing/2014/main" xmlns="" id="{60693C6C-1E73-42FA-BE08-66C927B45B2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1532" t="19652"/>
          <a:stretch/>
        </p:blipFill>
        <p:spPr>
          <a:xfrm rot="5122453">
            <a:off x="823992" y="5123815"/>
            <a:ext cx="509751" cy="1244684"/>
          </a:xfrm>
          <a:prstGeom prst="rect">
            <a:avLst/>
          </a:prstGeom>
        </p:spPr>
      </p:pic>
      <p:pic>
        <p:nvPicPr>
          <p:cNvPr id="27" name="Picture 26">
            <a:extLst>
              <a:ext uri="{FF2B5EF4-FFF2-40B4-BE49-F238E27FC236}">
                <a16:creationId xmlns:a16="http://schemas.microsoft.com/office/drawing/2014/main" xmlns="" id="{40CE3DF2-8686-4E64-B664-E5A99FCF815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1532" t="19652"/>
          <a:stretch/>
        </p:blipFill>
        <p:spPr>
          <a:xfrm rot="6201573" flipH="1">
            <a:off x="2159606" y="4461066"/>
            <a:ext cx="509751" cy="1244684"/>
          </a:xfrm>
          <a:prstGeom prst="rect">
            <a:avLst/>
          </a:prstGeom>
        </p:spPr>
      </p:pic>
      <p:pic>
        <p:nvPicPr>
          <p:cNvPr id="29" name="Picture 28">
            <a:extLst>
              <a:ext uri="{FF2B5EF4-FFF2-40B4-BE49-F238E27FC236}">
                <a16:creationId xmlns:a16="http://schemas.microsoft.com/office/drawing/2014/main" xmlns="" id="{4DA6F801-BEC5-4A0D-91A2-35F0CFF9CAC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1532" t="19652"/>
          <a:stretch/>
        </p:blipFill>
        <p:spPr>
          <a:xfrm rot="5605029">
            <a:off x="3460427" y="5223047"/>
            <a:ext cx="509751" cy="1244684"/>
          </a:xfrm>
          <a:prstGeom prst="rect">
            <a:avLst/>
          </a:prstGeom>
        </p:spPr>
      </p:pic>
      <p:pic>
        <p:nvPicPr>
          <p:cNvPr id="30" name="Picture 29">
            <a:extLst>
              <a:ext uri="{FF2B5EF4-FFF2-40B4-BE49-F238E27FC236}">
                <a16:creationId xmlns:a16="http://schemas.microsoft.com/office/drawing/2014/main" xmlns="" id="{E60BFEFA-912B-4315-BDB0-2226FE9D5DC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1532" t="19652"/>
          <a:stretch/>
        </p:blipFill>
        <p:spPr>
          <a:xfrm rot="5915359" flipH="1">
            <a:off x="4915476" y="4704187"/>
            <a:ext cx="509751" cy="1244684"/>
          </a:xfrm>
          <a:prstGeom prst="rect">
            <a:avLst/>
          </a:prstGeom>
        </p:spPr>
      </p:pic>
      <p:pic>
        <p:nvPicPr>
          <p:cNvPr id="31" name="Picture 30">
            <a:extLst>
              <a:ext uri="{FF2B5EF4-FFF2-40B4-BE49-F238E27FC236}">
                <a16:creationId xmlns:a16="http://schemas.microsoft.com/office/drawing/2014/main" xmlns="" id="{3A49250D-FFC3-4160-B4D5-922CE6B611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1532" t="19652"/>
          <a:stretch/>
        </p:blipFill>
        <p:spPr>
          <a:xfrm rot="5400000">
            <a:off x="6469967" y="5457743"/>
            <a:ext cx="509751" cy="1244684"/>
          </a:xfrm>
          <a:prstGeom prst="rect">
            <a:avLst/>
          </a:prstGeom>
        </p:spPr>
      </p:pic>
      <p:pic>
        <p:nvPicPr>
          <p:cNvPr id="32" name="Picture 31">
            <a:extLst>
              <a:ext uri="{FF2B5EF4-FFF2-40B4-BE49-F238E27FC236}">
                <a16:creationId xmlns:a16="http://schemas.microsoft.com/office/drawing/2014/main" xmlns="" id="{D9ABC042-3747-45E2-BA17-4DA38AC5231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1532" t="19652"/>
          <a:stretch/>
        </p:blipFill>
        <p:spPr>
          <a:xfrm rot="5915359" flipH="1">
            <a:off x="7850118" y="4778851"/>
            <a:ext cx="509751" cy="1244684"/>
          </a:xfrm>
          <a:prstGeom prst="rect">
            <a:avLst/>
          </a:prstGeom>
        </p:spPr>
      </p:pic>
      <p:pic>
        <p:nvPicPr>
          <p:cNvPr id="37" name="Picture 36">
            <a:extLst>
              <a:ext uri="{FF2B5EF4-FFF2-40B4-BE49-F238E27FC236}">
                <a16:creationId xmlns:a16="http://schemas.microsoft.com/office/drawing/2014/main" xmlns="" id="{344A60D4-1D22-40AD-81AB-D1D697EF30C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1532" t="19652"/>
          <a:stretch/>
        </p:blipFill>
        <p:spPr>
          <a:xfrm rot="17001573" flipH="1">
            <a:off x="7786731" y="4515460"/>
            <a:ext cx="509751" cy="1244684"/>
          </a:xfrm>
          <a:prstGeom prst="rect">
            <a:avLst/>
          </a:prstGeom>
        </p:spPr>
      </p:pic>
      <p:pic>
        <p:nvPicPr>
          <p:cNvPr id="38" name="Picture 37">
            <a:extLst>
              <a:ext uri="{FF2B5EF4-FFF2-40B4-BE49-F238E27FC236}">
                <a16:creationId xmlns:a16="http://schemas.microsoft.com/office/drawing/2014/main" xmlns="" id="{291E7946-FA45-4EE8-99CD-EC770929A05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1532" t="19652"/>
          <a:stretch/>
        </p:blipFill>
        <p:spPr>
          <a:xfrm rot="16405029">
            <a:off x="6514501" y="3708308"/>
            <a:ext cx="509751" cy="1244684"/>
          </a:xfrm>
          <a:prstGeom prst="rect">
            <a:avLst/>
          </a:prstGeom>
        </p:spPr>
      </p:pic>
      <p:pic>
        <p:nvPicPr>
          <p:cNvPr id="39" name="Picture 38">
            <a:extLst>
              <a:ext uri="{FF2B5EF4-FFF2-40B4-BE49-F238E27FC236}">
                <a16:creationId xmlns:a16="http://schemas.microsoft.com/office/drawing/2014/main" xmlns="" id="{7EDCB6A6-5593-4489-8529-5D4A1AD6566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1532" t="19652"/>
          <a:stretch/>
        </p:blipFill>
        <p:spPr>
          <a:xfrm rot="16715359" flipH="1">
            <a:off x="5030861" y="4272339"/>
            <a:ext cx="509751" cy="1244684"/>
          </a:xfrm>
          <a:prstGeom prst="rect">
            <a:avLst/>
          </a:prstGeom>
        </p:spPr>
      </p:pic>
      <p:pic>
        <p:nvPicPr>
          <p:cNvPr id="40" name="Picture 39">
            <a:extLst>
              <a:ext uri="{FF2B5EF4-FFF2-40B4-BE49-F238E27FC236}">
                <a16:creationId xmlns:a16="http://schemas.microsoft.com/office/drawing/2014/main" xmlns="" id="{980D7A2D-1BB7-4D33-B968-A691F99EB1C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1532" t="19652"/>
          <a:stretch/>
        </p:blipFill>
        <p:spPr>
          <a:xfrm rot="16715179">
            <a:off x="3636158" y="3519484"/>
            <a:ext cx="509751" cy="1244684"/>
          </a:xfrm>
          <a:prstGeom prst="rect">
            <a:avLst/>
          </a:prstGeom>
        </p:spPr>
      </p:pic>
      <p:pic>
        <p:nvPicPr>
          <p:cNvPr id="41" name="Picture 40">
            <a:extLst>
              <a:ext uri="{FF2B5EF4-FFF2-40B4-BE49-F238E27FC236}">
                <a16:creationId xmlns:a16="http://schemas.microsoft.com/office/drawing/2014/main" xmlns="" id="{09B9C480-1A30-458D-8CB0-7702CFE4706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1532" t="19652"/>
          <a:stretch/>
        </p:blipFill>
        <p:spPr>
          <a:xfrm rot="16200000" flipH="1">
            <a:off x="2128792" y="4182250"/>
            <a:ext cx="509751" cy="1244684"/>
          </a:xfrm>
          <a:prstGeom prst="rect">
            <a:avLst/>
          </a:prstGeom>
        </p:spPr>
      </p:pic>
      <p:pic>
        <p:nvPicPr>
          <p:cNvPr id="42" name="Picture 41">
            <a:extLst>
              <a:ext uri="{FF2B5EF4-FFF2-40B4-BE49-F238E27FC236}">
                <a16:creationId xmlns:a16="http://schemas.microsoft.com/office/drawing/2014/main" xmlns="" id="{67A45474-2679-464D-9D90-05859C55128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1532" t="19652"/>
          <a:stretch/>
        </p:blipFill>
        <p:spPr>
          <a:xfrm rot="15930835">
            <a:off x="786000" y="3379814"/>
            <a:ext cx="509751" cy="1244684"/>
          </a:xfrm>
          <a:prstGeom prst="rect">
            <a:avLst/>
          </a:prstGeom>
        </p:spPr>
      </p:pic>
    </p:spTree>
    <p:extLst>
      <p:ext uri="{BB962C8B-B14F-4D97-AF65-F5344CB8AC3E}">
        <p14:creationId xmlns:p14="http://schemas.microsoft.com/office/powerpoint/2010/main" val="217909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1000"/>
                                        <p:tgtEl>
                                          <p:spTgt spid="25"/>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1000"/>
                                        <p:tgtEl>
                                          <p:spTgt spid="27"/>
                                        </p:tgtEl>
                                      </p:cBhvr>
                                    </p:animEffect>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childTnLst>
                                </p:cTn>
                              </p:par>
                            </p:childTnLst>
                          </p:cTn>
                        </p:par>
                        <p:par>
                          <p:cTn id="25" fill="hold">
                            <p:stCondLst>
                              <p:cond delay="4000"/>
                            </p:stCondLst>
                            <p:childTnLst>
                              <p:par>
                                <p:cTn id="26" presetID="10" presetClass="entr" presetSubtype="0"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1000"/>
                                        <p:tgtEl>
                                          <p:spTgt spid="30"/>
                                        </p:tgtEl>
                                      </p:cBhvr>
                                    </p:animEffect>
                                  </p:childTnLst>
                                </p:cTn>
                              </p:par>
                            </p:childTnLst>
                          </p:cTn>
                        </p:par>
                        <p:par>
                          <p:cTn id="29" fill="hold">
                            <p:stCondLst>
                              <p:cond delay="5000"/>
                            </p:stCondLst>
                            <p:childTnLst>
                              <p:par>
                                <p:cTn id="30" presetID="10" presetClass="entr" presetSubtype="0"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1000"/>
                                        <p:tgtEl>
                                          <p:spTgt spid="31"/>
                                        </p:tgtEl>
                                      </p:cBhvr>
                                    </p:animEffect>
                                  </p:childTnLst>
                                </p:cTn>
                              </p:par>
                            </p:childTnLst>
                          </p:cTn>
                        </p:par>
                        <p:par>
                          <p:cTn id="33" fill="hold">
                            <p:stCondLst>
                              <p:cond delay="6000"/>
                            </p:stCondLst>
                            <p:childTnLst>
                              <p:par>
                                <p:cTn id="34" presetID="10" presetClass="entr" presetSubtype="0" fill="hold" nodeType="after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1000"/>
                                        <p:tgtEl>
                                          <p:spTgt spid="32"/>
                                        </p:tgtEl>
                                      </p:cBhvr>
                                    </p:animEffect>
                                  </p:childTnLst>
                                </p:cTn>
                              </p:par>
                            </p:childTnLst>
                          </p:cTn>
                        </p:par>
                        <p:par>
                          <p:cTn id="37" fill="hold">
                            <p:stCondLst>
                              <p:cond delay="7000"/>
                            </p:stCondLst>
                            <p:childTnLst>
                              <p:par>
                                <p:cTn id="38" presetID="10" presetClass="entr" presetSubtype="0" fill="hold" nodeType="afterEffect">
                                  <p:stCondLst>
                                    <p:cond delay="200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1000"/>
                                        <p:tgtEl>
                                          <p:spTgt spid="37"/>
                                        </p:tgtEl>
                                      </p:cBhvr>
                                    </p:animEffect>
                                  </p:childTnLst>
                                </p:cTn>
                              </p:par>
                            </p:childTnLst>
                          </p:cTn>
                        </p:par>
                        <p:par>
                          <p:cTn id="41" fill="hold">
                            <p:stCondLst>
                              <p:cond delay="10000"/>
                            </p:stCondLst>
                            <p:childTnLst>
                              <p:par>
                                <p:cTn id="42" presetID="10" presetClass="entr" presetSubtype="0" fill="hold" nodeType="after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1000"/>
                                        <p:tgtEl>
                                          <p:spTgt spid="38"/>
                                        </p:tgtEl>
                                      </p:cBhvr>
                                    </p:animEffect>
                                  </p:childTnLst>
                                </p:cTn>
                              </p:par>
                            </p:childTnLst>
                          </p:cTn>
                        </p:par>
                        <p:par>
                          <p:cTn id="45" fill="hold">
                            <p:stCondLst>
                              <p:cond delay="11000"/>
                            </p:stCondLst>
                            <p:childTnLst>
                              <p:par>
                                <p:cTn id="46" presetID="10" presetClass="entr" presetSubtype="0"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1000"/>
                                        <p:tgtEl>
                                          <p:spTgt spid="39"/>
                                        </p:tgtEl>
                                      </p:cBhvr>
                                    </p:animEffect>
                                  </p:childTnLst>
                                </p:cTn>
                              </p:par>
                            </p:childTnLst>
                          </p:cTn>
                        </p:par>
                        <p:par>
                          <p:cTn id="49" fill="hold">
                            <p:stCondLst>
                              <p:cond delay="12000"/>
                            </p:stCondLst>
                            <p:childTnLst>
                              <p:par>
                                <p:cTn id="50" presetID="10" presetClass="entr" presetSubtype="0" fill="hold" nodeType="after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1000"/>
                                        <p:tgtEl>
                                          <p:spTgt spid="40"/>
                                        </p:tgtEl>
                                      </p:cBhvr>
                                    </p:animEffect>
                                  </p:childTnLst>
                                </p:cTn>
                              </p:par>
                            </p:childTnLst>
                          </p:cTn>
                        </p:par>
                        <p:par>
                          <p:cTn id="53" fill="hold">
                            <p:stCondLst>
                              <p:cond delay="13000"/>
                            </p:stCondLst>
                            <p:childTnLst>
                              <p:par>
                                <p:cTn id="54" presetID="10" presetClass="entr" presetSubtype="0" fill="hold" nodeType="after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1000"/>
                                        <p:tgtEl>
                                          <p:spTgt spid="41"/>
                                        </p:tgtEl>
                                      </p:cBhvr>
                                    </p:animEffect>
                                  </p:childTnLst>
                                </p:cTn>
                              </p:par>
                            </p:childTnLst>
                          </p:cTn>
                        </p:par>
                        <p:par>
                          <p:cTn id="57" fill="hold">
                            <p:stCondLst>
                              <p:cond delay="14000"/>
                            </p:stCondLst>
                            <p:childTnLst>
                              <p:par>
                                <p:cTn id="58" presetID="10" presetClass="entr" presetSubtype="0" fill="hold" nodeType="after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fade">
                                      <p:cBhvr>
                                        <p:cTn id="60"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lour Block">
            <a:extLst>
              <a:ext uri="{FF2B5EF4-FFF2-40B4-BE49-F238E27FC236}">
                <a16:creationId xmlns:a16="http://schemas.microsoft.com/office/drawing/2014/main" xmlns="" id="{7026C209-9222-4939-8243-C190FE18297C}"/>
              </a:ext>
            </a:extLst>
          </p:cNvPr>
          <p:cNvSpPr/>
          <p:nvPr/>
        </p:nvSpPr>
        <p:spPr>
          <a:xfrm>
            <a:off x="442142" y="4876795"/>
            <a:ext cx="8259714" cy="1306111"/>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itle"/>
          <p:cNvSpPr/>
          <p:nvPr/>
        </p:nvSpPr>
        <p:spPr>
          <a:xfrm>
            <a:off x="755650" y="765175"/>
            <a:ext cx="7632699" cy="584775"/>
          </a:xfrm>
          <a:prstGeom prst="rect">
            <a:avLst/>
          </a:prstGeom>
        </p:spPr>
        <p:txBody>
          <a:bodyPr wrap="square">
            <a:spAutoFit/>
          </a:bodyPr>
          <a:lstStyle/>
          <a:p>
            <a:pPr algn="ctr"/>
            <a:r>
              <a:rPr lang="en-GB" sz="3200" b="1" dirty="0">
                <a:latin typeface="+mj-lt"/>
              </a:rPr>
              <a:t>The North Pole</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21" name="TextBox 20">
            <a:extLst>
              <a:ext uri="{FF2B5EF4-FFF2-40B4-BE49-F238E27FC236}">
                <a16:creationId xmlns:a16="http://schemas.microsoft.com/office/drawing/2014/main" xmlns="" id="{16081E02-7A05-44E4-AA64-5216505C90CA}"/>
              </a:ext>
            </a:extLst>
          </p:cNvPr>
          <p:cNvSpPr txBox="1"/>
          <p:nvPr/>
        </p:nvSpPr>
        <p:spPr>
          <a:xfrm>
            <a:off x="658504" y="5206684"/>
            <a:ext cx="4129854" cy="646331"/>
          </a:xfrm>
          <a:prstGeom prst="rect">
            <a:avLst/>
          </a:prstGeom>
          <a:noFill/>
        </p:spPr>
        <p:txBody>
          <a:bodyPr wrap="square">
            <a:spAutoFit/>
          </a:bodyPr>
          <a:lstStyle/>
          <a:p>
            <a:pPr rtl="0">
              <a:spcBef>
                <a:spcPts val="0"/>
              </a:spcBef>
              <a:spcAft>
                <a:spcPts val="0"/>
              </a:spcAft>
            </a:pPr>
            <a:r>
              <a:rPr lang="en-GB" sz="1800" b="1" i="0" u="none" strike="noStrike" dirty="0">
                <a:solidFill>
                  <a:schemeClr val="bg1"/>
                </a:solidFill>
                <a:effectLst/>
              </a:rPr>
              <a:t>It is believed that Robert Peary took this photograph. </a:t>
            </a:r>
          </a:p>
        </p:txBody>
      </p:sp>
      <p:pic>
        <p:nvPicPr>
          <p:cNvPr id="5" name="Picture 4">
            <a:extLst>
              <a:ext uri="{FF2B5EF4-FFF2-40B4-BE49-F238E27FC236}">
                <a16:creationId xmlns:a16="http://schemas.microsoft.com/office/drawing/2014/main" xmlns="" id="{BCA73FA6-2C76-4609-9212-B0862795640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04721" y="1628353"/>
            <a:ext cx="3480776" cy="4298759"/>
          </a:xfrm>
          <a:prstGeom prst="rect">
            <a:avLst/>
          </a:prstGeom>
        </p:spPr>
      </p:pic>
      <p:sp>
        <p:nvSpPr>
          <p:cNvPr id="23" name="TextBox 21">
            <a:extLst>
              <a:ext uri="{FF2B5EF4-FFF2-40B4-BE49-F238E27FC236}">
                <a16:creationId xmlns:a16="http://schemas.microsoft.com/office/drawing/2014/main" xmlns="" id="{D06257B8-F192-4ABD-AA2B-836AC9EA02FD}"/>
              </a:ext>
            </a:extLst>
          </p:cNvPr>
          <p:cNvSpPr txBox="1">
            <a:spLocks noChangeArrowheads="1"/>
          </p:cNvSpPr>
          <p:nvPr/>
        </p:nvSpPr>
        <p:spPr bwMode="auto">
          <a:xfrm>
            <a:off x="5004721" y="5927112"/>
            <a:ext cx="3480775" cy="165713"/>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hlinkClick r:id="rId10">
                  <a:extLst>
                    <a:ext uri="{A12FA001-AC4F-418D-AE19-62706E023703}">
                      <ahyp:hlinkClr xmlns:ahyp="http://schemas.microsoft.com/office/drawing/2018/hyperlinkcolor" xmlns="" val="tx"/>
                    </a:ext>
                  </a:extLst>
                </a:hlinkClick>
              </a:rPr>
              <a:t>“Matthew Henson and four Inuit guides.jpg”</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rPr>
              <a:t> by [</a:t>
            </a:r>
            <a:r>
              <a:rPr lang="en-GB" altLang="en-US" sz="500" b="1" dirty="0" err="1">
                <a:solidFill>
                  <a:schemeClr val="bg1"/>
                </a:solidFill>
                <a:latin typeface="Roboto" panose="02000000000000000000" pitchFamily="2" charset="0"/>
                <a:ea typeface="Roboto" panose="02000000000000000000" pitchFamily="2" charset="0"/>
                <a:cs typeface="Arial" panose="020B0604020202020204" pitchFamily="34" charset="0"/>
              </a:rPr>
              <a:t>DragonflySixtyseven</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hlinkClick r:id="rId11">
                  <a:extLst>
                    <a:ext uri="{A12FA001-AC4F-418D-AE19-62706E023703}">
                      <ahyp:hlinkClr xmlns:ahyp="http://schemas.microsoft.com/office/drawing/2018/hyperlinkcolor" xmlns="" val="tx"/>
                    </a:ext>
                  </a:extLst>
                </a:hlinkClick>
              </a:rPr>
              <a:t>CC BY 3.0</a:t>
            </a:r>
            <a:endPar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25" name="TextBox 24">
            <a:extLst>
              <a:ext uri="{FF2B5EF4-FFF2-40B4-BE49-F238E27FC236}">
                <a16:creationId xmlns:a16="http://schemas.microsoft.com/office/drawing/2014/main" xmlns="" id="{043BDD75-8A00-4028-9650-4A4CFB9AEB11}"/>
              </a:ext>
            </a:extLst>
          </p:cNvPr>
          <p:cNvSpPr txBox="1"/>
          <p:nvPr/>
        </p:nvSpPr>
        <p:spPr>
          <a:xfrm>
            <a:off x="693800" y="1628353"/>
            <a:ext cx="4129854" cy="1200329"/>
          </a:xfrm>
          <a:prstGeom prst="rect">
            <a:avLst/>
          </a:prstGeom>
          <a:noFill/>
        </p:spPr>
        <p:txBody>
          <a:bodyPr wrap="square">
            <a:spAutoFit/>
          </a:bodyPr>
          <a:lstStyle/>
          <a:p>
            <a:pPr rtl="0">
              <a:spcBef>
                <a:spcPts val="0"/>
              </a:spcBef>
              <a:spcAft>
                <a:spcPts val="0"/>
              </a:spcAft>
            </a:pPr>
            <a:r>
              <a:rPr lang="en-GB" sz="1800" i="0" u="none" strike="noStrike" dirty="0">
                <a:effectLst/>
              </a:rPr>
              <a:t>Matthew Henson is photographed at the North Pole with </a:t>
            </a:r>
            <a:r>
              <a:rPr lang="en-GB" sz="1800" i="0" u="none" strike="noStrike" dirty="0" err="1">
                <a:effectLst/>
              </a:rPr>
              <a:t>Ooqeah</a:t>
            </a:r>
            <a:r>
              <a:rPr lang="en-GB" sz="1800" i="0" u="none" strike="noStrike" dirty="0">
                <a:effectLst/>
              </a:rPr>
              <a:t>, </a:t>
            </a:r>
            <a:r>
              <a:rPr lang="en-GB" sz="1800" i="0" u="none" strike="noStrike" dirty="0" err="1">
                <a:effectLst/>
              </a:rPr>
              <a:t>Ootah</a:t>
            </a:r>
            <a:r>
              <a:rPr lang="en-GB" sz="1800" i="0" u="none" strike="noStrike" dirty="0">
                <a:effectLst/>
              </a:rPr>
              <a:t>, </a:t>
            </a:r>
            <a:r>
              <a:rPr lang="en-GB" sz="1800" i="0" u="none" strike="noStrike" dirty="0" err="1">
                <a:effectLst/>
              </a:rPr>
              <a:t>Eginigwah</a:t>
            </a:r>
            <a:r>
              <a:rPr lang="en-GB" sz="1800" i="0" u="none" strike="noStrike" dirty="0">
                <a:effectLst/>
              </a:rPr>
              <a:t> and </a:t>
            </a:r>
            <a:r>
              <a:rPr lang="en-GB" sz="1800" i="0" u="none" strike="noStrike" dirty="0" err="1">
                <a:effectLst/>
              </a:rPr>
              <a:t>Seegloo</a:t>
            </a:r>
            <a:r>
              <a:rPr lang="en-GB" sz="1800" i="0" u="none" strike="noStrike" dirty="0">
                <a:effectLst/>
              </a:rPr>
              <a:t>. Matthew Henson is in the middle. </a:t>
            </a:r>
          </a:p>
        </p:txBody>
      </p:sp>
      <p:sp>
        <p:nvSpPr>
          <p:cNvPr id="26" name="Quizzy Question Box">
            <a:extLst>
              <a:ext uri="{FF2B5EF4-FFF2-40B4-BE49-F238E27FC236}">
                <a16:creationId xmlns:a16="http://schemas.microsoft.com/office/drawing/2014/main" xmlns="" id="{347848F3-5734-4989-96EB-5E3B82165BB6}"/>
              </a:ext>
            </a:extLst>
          </p:cNvPr>
          <p:cNvSpPr/>
          <p:nvPr/>
        </p:nvSpPr>
        <p:spPr>
          <a:xfrm>
            <a:off x="658503" y="3237580"/>
            <a:ext cx="4670160" cy="1045188"/>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0000"/>
                </a:solidFill>
              </a:rPr>
              <a:t> Can you give at least one</a:t>
            </a:r>
          </a:p>
          <a:p>
            <a:pPr algn="ctr"/>
            <a:r>
              <a:rPr lang="en-GB" dirty="0">
                <a:solidFill>
                  <a:srgbClr val="000000"/>
                </a:solidFill>
              </a:rPr>
              <a:t>reason why Matthew Henson</a:t>
            </a:r>
          </a:p>
          <a:p>
            <a:pPr algn="ctr"/>
            <a:r>
              <a:rPr lang="en-GB" dirty="0">
                <a:solidFill>
                  <a:srgbClr val="000000"/>
                </a:solidFill>
              </a:rPr>
              <a:t>was a significant explorer?</a:t>
            </a:r>
          </a:p>
        </p:txBody>
      </p:sp>
      <p:pic>
        <p:nvPicPr>
          <p:cNvPr id="27" name="Quizzy Icon">
            <a:extLst>
              <a:ext uri="{FF2B5EF4-FFF2-40B4-BE49-F238E27FC236}">
                <a16:creationId xmlns:a16="http://schemas.microsoft.com/office/drawing/2014/main" xmlns="" id="{E9F1CFF8-4A33-40CD-B132-B93F18D4AC6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08740" y="3454727"/>
            <a:ext cx="610893" cy="610893"/>
          </a:xfrm>
          <a:prstGeom prst="rect">
            <a:avLst/>
          </a:prstGeom>
        </p:spPr>
      </p:pic>
      <p:sp>
        <p:nvSpPr>
          <p:cNvPr id="28" name="Quizzy Cross">
            <a:extLst>
              <a:ext uri="{FF2B5EF4-FFF2-40B4-BE49-F238E27FC236}">
                <a16:creationId xmlns:a16="http://schemas.microsoft.com/office/drawing/2014/main" xmlns="" id="{CE4B11C2-6A90-460A-ACC5-A95C4E5B0CB4}"/>
              </a:ext>
            </a:extLst>
          </p:cNvPr>
          <p:cNvSpPr/>
          <p:nvPr/>
        </p:nvSpPr>
        <p:spPr bwMode="auto">
          <a:xfrm flipH="1">
            <a:off x="658503" y="3237580"/>
            <a:ext cx="314325" cy="323850"/>
          </a:xfrm>
          <a:prstGeom prst="round1Rect">
            <a:avLst>
              <a:gd name="adj" fmla="val 4899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t>X</a:t>
            </a:r>
          </a:p>
        </p:txBody>
      </p:sp>
    </p:spTree>
    <p:extLst>
      <p:ext uri="{BB962C8B-B14F-4D97-AF65-F5344CB8AC3E}">
        <p14:creationId xmlns:p14="http://schemas.microsoft.com/office/powerpoint/2010/main" val="112735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7"/>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childTnLst>
                                </p:cTn>
                              </p:par>
                            </p:childTnLst>
                          </p:cTn>
                        </p:par>
                      </p:childTnLst>
                    </p:cTn>
                  </p:par>
                </p:childTnLst>
              </p:cTn>
              <p:nextCondLst>
                <p:cond evt="onClick" delay="0">
                  <p:tgtEl>
                    <p:spTgt spid="27"/>
                  </p:tgtEl>
                </p:cond>
              </p:nextCondLst>
            </p:seq>
            <p:seq concurrent="1" nextAc="seek">
              <p:cTn id="33" restart="whenNotActive" fill="hold" evtFilter="cancelBubble" nodeType="interactiveSeq">
                <p:stCondLst>
                  <p:cond evt="onClick" delay="0">
                    <p:tgtEl>
                      <p:spTgt spid="28"/>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1000"/>
                                        <p:tgtEl>
                                          <p:spTgt spid="26"/>
                                        </p:tgtEl>
                                      </p:cBhvr>
                                    </p:animEffect>
                                    <p:set>
                                      <p:cBhvr>
                                        <p:cTn id="38" dur="1" fill="hold">
                                          <p:stCondLst>
                                            <p:cond delay="999"/>
                                          </p:stCondLst>
                                        </p:cTn>
                                        <p:tgtEl>
                                          <p:spTgt spid="26"/>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1000"/>
                                        <p:tgtEl>
                                          <p:spTgt spid="28"/>
                                        </p:tgtEl>
                                      </p:cBhvr>
                                    </p:animEffect>
                                    <p:set>
                                      <p:cBhvr>
                                        <p:cTn id="41"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16" grpId="0" animBg="1"/>
      <p:bldP spid="21" grpId="0"/>
      <p:bldP spid="23" grpId="0"/>
      <p:bldP spid="26" grpId="0" animBg="1"/>
      <p:bldP spid="26" grpId="1" animBg="1"/>
      <p:bldP spid="28" grpId="0" animBg="1"/>
      <p:bldP spid="2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lour Block">
            <a:extLst>
              <a:ext uri="{FF2B5EF4-FFF2-40B4-BE49-F238E27FC236}">
                <a16:creationId xmlns:a16="http://schemas.microsoft.com/office/drawing/2014/main" xmlns="" id="{77335729-DF73-4A3C-A1B8-492D8F8A90FA}"/>
              </a:ext>
            </a:extLst>
          </p:cNvPr>
          <p:cNvSpPr/>
          <p:nvPr/>
        </p:nvSpPr>
        <p:spPr>
          <a:xfrm>
            <a:off x="442142" y="2464900"/>
            <a:ext cx="8259714" cy="1012397"/>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Colour Block">
            <a:extLst>
              <a:ext uri="{FF2B5EF4-FFF2-40B4-BE49-F238E27FC236}">
                <a16:creationId xmlns:a16="http://schemas.microsoft.com/office/drawing/2014/main" xmlns="" id="{99DD2F17-B961-4F70-942A-60EF4801C134}"/>
              </a:ext>
            </a:extLst>
          </p:cNvPr>
          <p:cNvSpPr/>
          <p:nvPr/>
        </p:nvSpPr>
        <p:spPr>
          <a:xfrm>
            <a:off x="442142" y="3649572"/>
            <a:ext cx="8259714" cy="2489613"/>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12" name="Title"/>
          <p:cNvSpPr/>
          <p:nvPr/>
        </p:nvSpPr>
        <p:spPr>
          <a:xfrm>
            <a:off x="755650" y="765175"/>
            <a:ext cx="7632699" cy="584775"/>
          </a:xfrm>
          <a:prstGeom prst="rect">
            <a:avLst/>
          </a:prstGeom>
        </p:spPr>
        <p:txBody>
          <a:bodyPr wrap="square">
            <a:spAutoFit/>
          </a:bodyPr>
          <a:lstStyle/>
          <a:p>
            <a:pPr algn="ctr"/>
            <a:r>
              <a:rPr lang="en-GB" sz="3200" b="1" dirty="0">
                <a:latin typeface="+mj-lt"/>
              </a:rPr>
              <a:t>Who Was First?</a:t>
            </a:r>
          </a:p>
        </p:txBody>
      </p:sp>
      <p:pic>
        <p:nvPicPr>
          <p:cNvPr id="4" name="Picture 3">
            <a:extLst>
              <a:ext uri="{FF2B5EF4-FFF2-40B4-BE49-F238E27FC236}">
                <a16:creationId xmlns:a16="http://schemas.microsoft.com/office/drawing/2014/main" xmlns="" id="{92951027-168D-4EF4-82E9-42BCC3837F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1053" y="3649572"/>
            <a:ext cx="3520803" cy="2489614"/>
          </a:xfrm>
          <a:prstGeom prst="rect">
            <a:avLst/>
          </a:prstGeom>
        </p:spPr>
      </p:pic>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23" name="Picture 22">
            <a:extLst>
              <a:ext uri="{FF2B5EF4-FFF2-40B4-BE49-F238E27FC236}">
                <a16:creationId xmlns:a16="http://schemas.microsoft.com/office/drawing/2014/main" xmlns="" id="{F42DA339-E9AF-4970-92B5-1539B39535C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59522" b="50000"/>
          <a:stretch/>
        </p:blipFill>
        <p:spPr>
          <a:xfrm>
            <a:off x="2009317" y="2160104"/>
            <a:ext cx="819973" cy="1317194"/>
          </a:xfrm>
          <a:prstGeom prst="rect">
            <a:avLst/>
          </a:prstGeom>
        </p:spPr>
      </p:pic>
      <p:pic>
        <p:nvPicPr>
          <p:cNvPr id="25" name="Picture 24">
            <a:extLst>
              <a:ext uri="{FF2B5EF4-FFF2-40B4-BE49-F238E27FC236}">
                <a16:creationId xmlns:a16="http://schemas.microsoft.com/office/drawing/2014/main" xmlns="" id="{BB20B2F0-CBF9-453C-953F-0DC68E66DAB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40373" b="50000"/>
          <a:stretch/>
        </p:blipFill>
        <p:spPr>
          <a:xfrm>
            <a:off x="6353091" y="2160104"/>
            <a:ext cx="1207894" cy="1317193"/>
          </a:xfrm>
          <a:prstGeom prst="rect">
            <a:avLst/>
          </a:prstGeom>
        </p:spPr>
      </p:pic>
      <p:sp>
        <p:nvSpPr>
          <p:cNvPr id="26" name="TextBox 25">
            <a:extLst>
              <a:ext uri="{FF2B5EF4-FFF2-40B4-BE49-F238E27FC236}">
                <a16:creationId xmlns:a16="http://schemas.microsoft.com/office/drawing/2014/main" xmlns="" id="{40D7A066-949E-4EF4-BD17-D9E7AACB23B7}"/>
              </a:ext>
            </a:extLst>
          </p:cNvPr>
          <p:cNvSpPr txBox="1"/>
          <p:nvPr/>
        </p:nvSpPr>
        <p:spPr>
          <a:xfrm>
            <a:off x="591099" y="3740216"/>
            <a:ext cx="4440997" cy="2308324"/>
          </a:xfrm>
          <a:prstGeom prst="rect">
            <a:avLst/>
          </a:prstGeom>
          <a:noFill/>
        </p:spPr>
        <p:txBody>
          <a:bodyPr wrap="square">
            <a:spAutoFit/>
          </a:bodyPr>
          <a:lstStyle/>
          <a:p>
            <a:r>
              <a:rPr lang="en-GB" sz="1800" b="1" i="0" u="none" strike="noStrike" dirty="0">
                <a:solidFill>
                  <a:schemeClr val="bg1"/>
                </a:solidFill>
                <a:effectLst/>
              </a:rPr>
              <a:t>Example answer: </a:t>
            </a:r>
            <a:r>
              <a:rPr lang="en-GB" b="1" dirty="0">
                <a:solidFill>
                  <a:schemeClr val="bg1"/>
                </a:solidFill>
              </a:rPr>
              <a:t>We can’t be sure but here are some ideas:</a:t>
            </a:r>
          </a:p>
          <a:p>
            <a:pPr marL="285750" indent="-285750">
              <a:buFont typeface="Arial" panose="020B0604020202020204" pitchFamily="34" charset="0"/>
              <a:buChar char="•"/>
            </a:pPr>
            <a:r>
              <a:rPr lang="en-GB" b="1" dirty="0">
                <a:solidFill>
                  <a:schemeClr val="bg1"/>
                </a:solidFill>
              </a:rPr>
              <a:t>Robert was annoyed with Matthew because he was the first person to set foot on the North Pole.</a:t>
            </a:r>
          </a:p>
          <a:p>
            <a:pPr marL="285750" indent="-285750">
              <a:buFont typeface="Arial" panose="020B0604020202020204" pitchFamily="34" charset="0"/>
              <a:buChar char="•"/>
            </a:pPr>
            <a:r>
              <a:rPr lang="en-GB" b="1" dirty="0">
                <a:solidFill>
                  <a:schemeClr val="bg1"/>
                </a:solidFill>
              </a:rPr>
              <a:t>Robert wanted all the glory for himself so didn’t want to talk to Matthew.</a:t>
            </a:r>
            <a:endParaRPr lang="en-GB" sz="1800" b="1" i="0" u="none" strike="noStrike" dirty="0">
              <a:solidFill>
                <a:schemeClr val="bg1"/>
              </a:solidFill>
              <a:effectLst/>
            </a:endParaRPr>
          </a:p>
        </p:txBody>
      </p:sp>
      <p:sp>
        <p:nvSpPr>
          <p:cNvPr id="3" name="Text">
            <a:extLst>
              <a:ext uri="{FF2B5EF4-FFF2-40B4-BE49-F238E27FC236}">
                <a16:creationId xmlns:a16="http://schemas.microsoft.com/office/drawing/2014/main" xmlns="" id="{BBE992B3-1BED-49A8-9090-5A688C40466A}"/>
              </a:ext>
            </a:extLst>
          </p:cNvPr>
          <p:cNvSpPr/>
          <p:nvPr/>
        </p:nvSpPr>
        <p:spPr>
          <a:xfrm>
            <a:off x="755650" y="1513946"/>
            <a:ext cx="7632700" cy="830997"/>
          </a:xfrm>
          <a:prstGeom prst="rect">
            <a:avLst/>
          </a:prstGeom>
        </p:spPr>
        <p:txBody>
          <a:bodyPr wrap="square" lIns="0" tIns="0" rIns="0" bIns="0">
            <a:spAutoFit/>
          </a:bodyPr>
          <a:lstStyle/>
          <a:p>
            <a:pPr algn="ctr" rtl="0">
              <a:spcBef>
                <a:spcPts val="0"/>
              </a:spcBef>
              <a:spcAft>
                <a:spcPts val="0"/>
              </a:spcAft>
            </a:pPr>
            <a:r>
              <a:rPr lang="en-GB" sz="1800" b="0" i="0" u="none" strike="noStrike" dirty="0">
                <a:solidFill>
                  <a:srgbClr val="000000"/>
                </a:solidFill>
                <a:effectLst/>
              </a:rPr>
              <a:t>When Matthew Henson wrote about his journey to the North Pole, he wrote that his friend and boss of many years, Robert, hardly spoke to him on the return journey.</a:t>
            </a:r>
          </a:p>
        </p:txBody>
      </p:sp>
      <p:sp>
        <p:nvSpPr>
          <p:cNvPr id="27" name="TextBox 26">
            <a:extLst>
              <a:ext uri="{FF2B5EF4-FFF2-40B4-BE49-F238E27FC236}">
                <a16:creationId xmlns:a16="http://schemas.microsoft.com/office/drawing/2014/main" xmlns="" id="{FAB129E0-05E2-44CE-BE8E-DBB4AE3B145E}"/>
              </a:ext>
            </a:extLst>
          </p:cNvPr>
          <p:cNvSpPr txBox="1"/>
          <p:nvPr/>
        </p:nvSpPr>
        <p:spPr>
          <a:xfrm>
            <a:off x="2133599" y="2647932"/>
            <a:ext cx="4876800" cy="646331"/>
          </a:xfrm>
          <a:prstGeom prst="rect">
            <a:avLst/>
          </a:prstGeom>
          <a:noFill/>
        </p:spPr>
        <p:txBody>
          <a:bodyPr wrap="square">
            <a:spAutoFit/>
          </a:bodyPr>
          <a:lstStyle/>
          <a:p>
            <a:pPr algn="ctr" rtl="0">
              <a:spcBef>
                <a:spcPts val="0"/>
              </a:spcBef>
              <a:spcAft>
                <a:spcPts val="0"/>
              </a:spcAft>
            </a:pPr>
            <a:r>
              <a:rPr lang="en-GB" sz="1800" b="1" i="0" u="none" strike="noStrike" dirty="0">
                <a:solidFill>
                  <a:schemeClr val="bg1"/>
                </a:solidFill>
                <a:effectLst/>
              </a:rPr>
              <a:t>Why do you think that was?</a:t>
            </a:r>
          </a:p>
          <a:p>
            <a:pPr algn="ctr" rtl="0">
              <a:spcBef>
                <a:spcPts val="0"/>
              </a:spcBef>
              <a:spcAft>
                <a:spcPts val="0"/>
              </a:spcAft>
            </a:pPr>
            <a:r>
              <a:rPr lang="en-GB" sz="1800" b="1" i="0" u="none" strike="noStrike" dirty="0">
                <a:solidFill>
                  <a:schemeClr val="bg1"/>
                </a:solidFill>
                <a:effectLst/>
              </a:rPr>
              <a:t>Talk to your partner about this.</a:t>
            </a:r>
          </a:p>
        </p:txBody>
      </p:sp>
    </p:spTree>
    <p:extLst>
      <p:ext uri="{BB962C8B-B14F-4D97-AF65-F5344CB8AC3E}">
        <p14:creationId xmlns:p14="http://schemas.microsoft.com/office/powerpoint/2010/main" val="193712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childTnLst>
                                </p:cTn>
                              </p:par>
                              <p:par>
                                <p:cTn id="12" presetID="10" presetClass="entr" presetSubtype="0"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1000"/>
                                        <p:tgtEl>
                                          <p:spTgt spid="16"/>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6" grpId="0" animBg="1"/>
      <p:bldP spid="26"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lour Block">
            <a:extLst>
              <a:ext uri="{FF2B5EF4-FFF2-40B4-BE49-F238E27FC236}">
                <a16:creationId xmlns:a16="http://schemas.microsoft.com/office/drawing/2014/main" xmlns="" id="{21D04F28-1A51-4429-9802-8D43AA397BD6}"/>
              </a:ext>
            </a:extLst>
          </p:cNvPr>
          <p:cNvSpPr/>
          <p:nvPr/>
        </p:nvSpPr>
        <p:spPr>
          <a:xfrm>
            <a:off x="442142" y="4108174"/>
            <a:ext cx="8259714" cy="1746387"/>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itle"/>
          <p:cNvSpPr/>
          <p:nvPr/>
        </p:nvSpPr>
        <p:spPr>
          <a:xfrm>
            <a:off x="755650" y="765175"/>
            <a:ext cx="7632699" cy="584775"/>
          </a:xfrm>
          <a:prstGeom prst="rect">
            <a:avLst/>
          </a:prstGeom>
        </p:spPr>
        <p:txBody>
          <a:bodyPr wrap="square">
            <a:spAutoFit/>
          </a:bodyPr>
          <a:lstStyle/>
          <a:p>
            <a:pPr algn="ctr"/>
            <a:r>
              <a:rPr lang="en-GB" sz="3200" b="1" dirty="0">
                <a:latin typeface="+mj-lt"/>
              </a:rPr>
              <a:t>Who Was First?</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3" name="Text">
            <a:extLst>
              <a:ext uri="{FF2B5EF4-FFF2-40B4-BE49-F238E27FC236}">
                <a16:creationId xmlns:a16="http://schemas.microsoft.com/office/drawing/2014/main" xmlns="" id="{BBE992B3-1BED-49A8-9090-5A688C40466A}"/>
              </a:ext>
            </a:extLst>
          </p:cNvPr>
          <p:cNvSpPr/>
          <p:nvPr/>
        </p:nvSpPr>
        <p:spPr>
          <a:xfrm>
            <a:off x="729472" y="2860000"/>
            <a:ext cx="3927960" cy="2769989"/>
          </a:xfrm>
          <a:prstGeom prst="rect">
            <a:avLst/>
          </a:prstGeom>
        </p:spPr>
        <p:txBody>
          <a:bodyPr wrap="square" lIns="0" tIns="0" rIns="0" bIns="0">
            <a:spAutoFit/>
          </a:bodyPr>
          <a:lstStyle/>
          <a:p>
            <a:pPr rtl="0">
              <a:spcBef>
                <a:spcPts val="0"/>
              </a:spcBef>
              <a:spcAft>
                <a:spcPts val="0"/>
              </a:spcAft>
            </a:pPr>
            <a:r>
              <a:rPr lang="en-GB" sz="1800" b="0" i="0" u="none" strike="noStrike" dirty="0">
                <a:solidFill>
                  <a:srgbClr val="000000"/>
                </a:solidFill>
                <a:effectLst/>
              </a:rPr>
              <a:t>However, for many years, it was Robert Peary who was celebrated for being the first person to reach the North Pole. </a:t>
            </a:r>
          </a:p>
          <a:p>
            <a:pPr rtl="0">
              <a:spcBef>
                <a:spcPts val="0"/>
              </a:spcBef>
              <a:spcAft>
                <a:spcPts val="0"/>
              </a:spcAft>
            </a:pPr>
            <a:endParaRPr lang="en-GB" sz="1800" b="0" i="0" u="none" strike="noStrike" dirty="0">
              <a:solidFill>
                <a:srgbClr val="000000"/>
              </a:solidFill>
              <a:effectLst/>
            </a:endParaRPr>
          </a:p>
          <a:p>
            <a:pPr rtl="0">
              <a:spcBef>
                <a:spcPts val="0"/>
              </a:spcBef>
              <a:spcAft>
                <a:spcPts val="0"/>
              </a:spcAft>
            </a:pPr>
            <a:r>
              <a:rPr lang="en-GB" sz="1800" b="1" i="0" u="none" strike="noStrike" dirty="0">
                <a:solidFill>
                  <a:schemeClr val="bg1"/>
                </a:solidFill>
                <a:effectLst/>
              </a:rPr>
              <a:t>Some people have questioned whether Matthew and the team actually reached the North Pole at all. These people have said that they may have been a few miles short.</a:t>
            </a:r>
          </a:p>
        </p:txBody>
      </p:sp>
      <p:grpSp>
        <p:nvGrpSpPr>
          <p:cNvPr id="10" name="Group 9">
            <a:extLst>
              <a:ext uri="{FF2B5EF4-FFF2-40B4-BE49-F238E27FC236}">
                <a16:creationId xmlns:a16="http://schemas.microsoft.com/office/drawing/2014/main" xmlns="" id="{0596DF12-C006-4C4C-A9D2-3DBE8F503D6C}"/>
              </a:ext>
            </a:extLst>
          </p:cNvPr>
          <p:cNvGrpSpPr/>
          <p:nvPr/>
        </p:nvGrpSpPr>
        <p:grpSpPr>
          <a:xfrm>
            <a:off x="4825492" y="3232362"/>
            <a:ext cx="3708304" cy="2622199"/>
            <a:chOff x="5009045" y="3532432"/>
            <a:chExt cx="3379304" cy="2389558"/>
          </a:xfrm>
        </p:grpSpPr>
        <p:pic>
          <p:nvPicPr>
            <p:cNvPr id="8" name="Picture 7">
              <a:extLst>
                <a:ext uri="{FF2B5EF4-FFF2-40B4-BE49-F238E27FC236}">
                  <a16:creationId xmlns:a16="http://schemas.microsoft.com/office/drawing/2014/main" xmlns="" id="{15389E7C-FAAB-47D6-937C-A6E0DC8599A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09045" y="3532432"/>
              <a:ext cx="3379304" cy="2389558"/>
            </a:xfrm>
            <a:prstGeom prst="rect">
              <a:avLst/>
            </a:prstGeom>
          </p:spPr>
        </p:pic>
        <p:pic>
          <p:nvPicPr>
            <p:cNvPr id="5" name="Picture 4">
              <a:extLst>
                <a:ext uri="{FF2B5EF4-FFF2-40B4-BE49-F238E27FC236}">
                  <a16:creationId xmlns:a16="http://schemas.microsoft.com/office/drawing/2014/main" xmlns="" id="{C92D4441-C90C-4EA1-AC0F-6A79A8F14E1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0362"/>
            <a:stretch/>
          </p:blipFill>
          <p:spPr>
            <a:xfrm>
              <a:off x="6343384" y="3761233"/>
              <a:ext cx="874098" cy="1837266"/>
            </a:xfrm>
            <a:prstGeom prst="rect">
              <a:avLst/>
            </a:prstGeom>
          </p:spPr>
        </p:pic>
      </p:grpSp>
      <p:sp>
        <p:nvSpPr>
          <p:cNvPr id="21" name="TextBox 20">
            <a:extLst>
              <a:ext uri="{FF2B5EF4-FFF2-40B4-BE49-F238E27FC236}">
                <a16:creationId xmlns:a16="http://schemas.microsoft.com/office/drawing/2014/main" xmlns="" id="{7700013B-5C2C-4731-B5C0-BC53EC89E470}"/>
              </a:ext>
            </a:extLst>
          </p:cNvPr>
          <p:cNvSpPr txBox="1"/>
          <p:nvPr/>
        </p:nvSpPr>
        <p:spPr>
          <a:xfrm>
            <a:off x="655983" y="1643310"/>
            <a:ext cx="7732366" cy="923330"/>
          </a:xfrm>
          <a:prstGeom prst="rect">
            <a:avLst/>
          </a:prstGeom>
          <a:noFill/>
        </p:spPr>
        <p:txBody>
          <a:bodyPr wrap="square">
            <a:spAutoFit/>
          </a:bodyPr>
          <a:lstStyle/>
          <a:p>
            <a:pPr rtl="0">
              <a:spcBef>
                <a:spcPts val="0"/>
              </a:spcBef>
              <a:spcAft>
                <a:spcPts val="0"/>
              </a:spcAft>
            </a:pPr>
            <a:r>
              <a:rPr lang="en-GB" sz="1800" b="0" i="0" u="none" strike="noStrike" dirty="0">
                <a:solidFill>
                  <a:srgbClr val="000000"/>
                </a:solidFill>
                <a:effectLst/>
              </a:rPr>
              <a:t>Another explorer called Frederick Cook returned from the Arctic at a similar time and claimed to have reached the North Pole before Robert Peary, Matthew Henson and their team.</a:t>
            </a:r>
          </a:p>
        </p:txBody>
      </p:sp>
    </p:spTree>
    <p:extLst>
      <p:ext uri="{BB962C8B-B14F-4D97-AF65-F5344CB8AC3E}">
        <p14:creationId xmlns:p14="http://schemas.microsoft.com/office/powerpoint/2010/main" val="292653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lour Block">
            <a:extLst>
              <a:ext uri="{FF2B5EF4-FFF2-40B4-BE49-F238E27FC236}">
                <a16:creationId xmlns:a16="http://schemas.microsoft.com/office/drawing/2014/main" xmlns="" id="{6E1A8F30-0DB9-4C1B-955F-DF9BA4DC9F35}"/>
              </a:ext>
            </a:extLst>
          </p:cNvPr>
          <p:cNvSpPr/>
          <p:nvPr/>
        </p:nvSpPr>
        <p:spPr>
          <a:xfrm>
            <a:off x="442142" y="4134678"/>
            <a:ext cx="8259714" cy="1970275"/>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itle"/>
          <p:cNvSpPr/>
          <p:nvPr/>
        </p:nvSpPr>
        <p:spPr>
          <a:xfrm>
            <a:off x="755650" y="765175"/>
            <a:ext cx="7632699" cy="584775"/>
          </a:xfrm>
          <a:prstGeom prst="rect">
            <a:avLst/>
          </a:prstGeom>
        </p:spPr>
        <p:txBody>
          <a:bodyPr wrap="square">
            <a:spAutoFit/>
          </a:bodyPr>
          <a:lstStyle/>
          <a:p>
            <a:pPr algn="ctr"/>
            <a:r>
              <a:rPr lang="en-GB" sz="3200" b="1" dirty="0">
                <a:latin typeface="+mj-lt"/>
              </a:rPr>
              <a:t>Who Was First?</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3" name="Text">
            <a:extLst>
              <a:ext uri="{FF2B5EF4-FFF2-40B4-BE49-F238E27FC236}">
                <a16:creationId xmlns:a16="http://schemas.microsoft.com/office/drawing/2014/main" xmlns="" id="{BBE992B3-1BED-49A8-9090-5A688C40466A}"/>
              </a:ext>
            </a:extLst>
          </p:cNvPr>
          <p:cNvSpPr/>
          <p:nvPr/>
        </p:nvSpPr>
        <p:spPr>
          <a:xfrm>
            <a:off x="848415" y="1596423"/>
            <a:ext cx="4346437" cy="553998"/>
          </a:xfrm>
          <a:prstGeom prst="rect">
            <a:avLst/>
          </a:prstGeom>
        </p:spPr>
        <p:txBody>
          <a:bodyPr wrap="square" lIns="0" tIns="0" rIns="0" bIns="0">
            <a:spAutoFit/>
          </a:bodyPr>
          <a:lstStyle/>
          <a:p>
            <a:r>
              <a:rPr lang="en-GB" dirty="0">
                <a:solidFill>
                  <a:srgbClr val="000000"/>
                </a:solidFill>
              </a:rPr>
              <a:t>Matthew Henson was talked about just as Robert’s assistant.</a:t>
            </a:r>
            <a:endParaRPr lang="en-GB" sz="1800" b="0" i="0" u="none" strike="noStrike" dirty="0">
              <a:solidFill>
                <a:srgbClr val="000000"/>
              </a:solidFill>
              <a:effectLst/>
            </a:endParaRPr>
          </a:p>
        </p:txBody>
      </p:sp>
      <p:pic>
        <p:nvPicPr>
          <p:cNvPr id="5" name="Picture 4">
            <a:extLst>
              <a:ext uri="{FF2B5EF4-FFF2-40B4-BE49-F238E27FC236}">
                <a16:creationId xmlns:a16="http://schemas.microsoft.com/office/drawing/2014/main" xmlns="" id="{325F8C6D-DDDF-41B3-8BE2-D7B6D59B07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36974" y="1609949"/>
            <a:ext cx="2605859" cy="4254464"/>
          </a:xfrm>
          <a:prstGeom prst="rect">
            <a:avLst/>
          </a:prstGeom>
        </p:spPr>
      </p:pic>
      <p:sp>
        <p:nvSpPr>
          <p:cNvPr id="21" name="TextBox 21">
            <a:extLst>
              <a:ext uri="{FF2B5EF4-FFF2-40B4-BE49-F238E27FC236}">
                <a16:creationId xmlns:a16="http://schemas.microsoft.com/office/drawing/2014/main" xmlns="" id="{D12E7396-5E34-4327-A520-5B547FE1C6F1}"/>
              </a:ext>
            </a:extLst>
          </p:cNvPr>
          <p:cNvSpPr txBox="1">
            <a:spLocks noChangeArrowheads="1"/>
          </p:cNvSpPr>
          <p:nvPr/>
        </p:nvSpPr>
        <p:spPr bwMode="auto">
          <a:xfrm>
            <a:off x="5936975" y="5879652"/>
            <a:ext cx="2605858" cy="173417"/>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hlinkClick r:id="rId10">
                  <a:extLst>
                    <a:ext uri="{A12FA001-AC4F-418D-AE19-62706E023703}">
                      <ahyp:hlinkClr xmlns:ahyp="http://schemas.microsoft.com/office/drawing/2018/hyperlinkcolor" xmlns="" val="tx"/>
                    </a:ext>
                  </a:extLst>
                </a:hlinkClick>
              </a:rPr>
              <a:t>“Matthew Henson return.jpg”</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rPr>
              <a:t> by [</a:t>
            </a:r>
            <a:r>
              <a:rPr lang="en-GB" altLang="en-US" sz="500" b="1" dirty="0" err="1">
                <a:solidFill>
                  <a:schemeClr val="bg1"/>
                </a:solidFill>
                <a:latin typeface="Roboto" panose="02000000000000000000" pitchFamily="2" charset="0"/>
                <a:ea typeface="Roboto" panose="02000000000000000000" pitchFamily="2" charset="0"/>
                <a:cs typeface="Arial" panose="020B0604020202020204" pitchFamily="34" charset="0"/>
              </a:rPr>
              <a:t>Robbot</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hlinkClick r:id="rId11">
                  <a:extLst>
                    <a:ext uri="{A12FA001-AC4F-418D-AE19-62706E023703}">
                      <ahyp:hlinkClr xmlns:ahyp="http://schemas.microsoft.com/office/drawing/2018/hyperlinkcolor" xmlns="" val="tx"/>
                    </a:ext>
                  </a:extLst>
                </a:hlinkClick>
              </a:rPr>
              <a:t>CC BY 3.0</a:t>
            </a:r>
            <a:endPar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23" name="TextBox 22">
            <a:extLst>
              <a:ext uri="{FF2B5EF4-FFF2-40B4-BE49-F238E27FC236}">
                <a16:creationId xmlns:a16="http://schemas.microsoft.com/office/drawing/2014/main" xmlns="" id="{229ADEFD-7390-477D-8B42-CDE015CF478F}"/>
              </a:ext>
            </a:extLst>
          </p:cNvPr>
          <p:cNvSpPr txBox="1"/>
          <p:nvPr/>
        </p:nvSpPr>
        <p:spPr>
          <a:xfrm>
            <a:off x="755650" y="4519650"/>
            <a:ext cx="5022301" cy="1200329"/>
          </a:xfrm>
          <a:prstGeom prst="rect">
            <a:avLst/>
          </a:prstGeom>
          <a:noFill/>
        </p:spPr>
        <p:txBody>
          <a:bodyPr wrap="square">
            <a:spAutoFit/>
          </a:bodyPr>
          <a:lstStyle/>
          <a:p>
            <a:pPr rtl="0">
              <a:spcBef>
                <a:spcPts val="0"/>
              </a:spcBef>
              <a:spcAft>
                <a:spcPts val="0"/>
              </a:spcAft>
            </a:pPr>
            <a:r>
              <a:rPr lang="en-GB" sz="1800" b="1" i="0" u="none" strike="noStrike" dirty="0">
                <a:solidFill>
                  <a:schemeClr val="bg1"/>
                </a:solidFill>
                <a:effectLst/>
              </a:rPr>
              <a:t>Matthew’s achievements were overlooked and ignored because most White people at that time did not believe that Black people were as capable of doing such amazing things.</a:t>
            </a:r>
          </a:p>
        </p:txBody>
      </p:sp>
      <p:sp>
        <p:nvSpPr>
          <p:cNvPr id="25" name="TextBox 24">
            <a:extLst>
              <a:ext uri="{FF2B5EF4-FFF2-40B4-BE49-F238E27FC236}">
                <a16:creationId xmlns:a16="http://schemas.microsoft.com/office/drawing/2014/main" xmlns="" id="{474249AC-49E1-4D0C-991B-4B078BD116DF}"/>
              </a:ext>
            </a:extLst>
          </p:cNvPr>
          <p:cNvSpPr txBox="1"/>
          <p:nvPr/>
        </p:nvSpPr>
        <p:spPr>
          <a:xfrm>
            <a:off x="755650" y="2569983"/>
            <a:ext cx="4867262" cy="1200329"/>
          </a:xfrm>
          <a:prstGeom prst="rect">
            <a:avLst/>
          </a:prstGeom>
          <a:noFill/>
        </p:spPr>
        <p:txBody>
          <a:bodyPr wrap="square">
            <a:spAutoFit/>
          </a:bodyPr>
          <a:lstStyle/>
          <a:p>
            <a:r>
              <a:rPr lang="en-GB" dirty="0">
                <a:solidFill>
                  <a:srgbClr val="000000"/>
                </a:solidFill>
              </a:rPr>
              <a:t>Although Robert was officially the leader of the expedition and had sorted out the money for the trip, Matthew being forgotten like this was not fair.</a:t>
            </a:r>
            <a:endParaRPr lang="en-GB" sz="1800" b="0" i="0" u="none" strike="noStrike" dirty="0">
              <a:solidFill>
                <a:srgbClr val="000000"/>
              </a:solidFill>
              <a:effectLst/>
            </a:endParaRPr>
          </a:p>
        </p:txBody>
      </p:sp>
    </p:spTree>
    <p:extLst>
      <p:ext uri="{BB962C8B-B14F-4D97-AF65-F5344CB8AC3E}">
        <p14:creationId xmlns:p14="http://schemas.microsoft.com/office/powerpoint/2010/main" val="311484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animEffect transition="in" filter="fade">
                                      <p:cBhvr>
                                        <p:cTn id="23" dur="10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lour Block">
            <a:extLst>
              <a:ext uri="{FF2B5EF4-FFF2-40B4-BE49-F238E27FC236}">
                <a16:creationId xmlns:a16="http://schemas.microsoft.com/office/drawing/2014/main" xmlns="" id="{8980EB5C-A3D8-4327-9F8C-52FC0D9DE1E8}"/>
              </a:ext>
            </a:extLst>
          </p:cNvPr>
          <p:cNvSpPr/>
          <p:nvPr/>
        </p:nvSpPr>
        <p:spPr>
          <a:xfrm>
            <a:off x="442142" y="4678017"/>
            <a:ext cx="8259714" cy="1426936"/>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itle"/>
          <p:cNvSpPr/>
          <p:nvPr/>
        </p:nvSpPr>
        <p:spPr>
          <a:xfrm>
            <a:off x="755650" y="765175"/>
            <a:ext cx="7632699" cy="584775"/>
          </a:xfrm>
          <a:prstGeom prst="rect">
            <a:avLst/>
          </a:prstGeom>
        </p:spPr>
        <p:txBody>
          <a:bodyPr wrap="square">
            <a:spAutoFit/>
          </a:bodyPr>
          <a:lstStyle/>
          <a:p>
            <a:pPr algn="ctr"/>
            <a:r>
              <a:rPr lang="en-GB" sz="3200" b="1" dirty="0">
                <a:latin typeface="+mj-lt"/>
              </a:rPr>
              <a:t>Who Was First?</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3" name="Text">
            <a:extLst>
              <a:ext uri="{FF2B5EF4-FFF2-40B4-BE49-F238E27FC236}">
                <a16:creationId xmlns:a16="http://schemas.microsoft.com/office/drawing/2014/main" xmlns="" id="{BBE992B3-1BED-49A8-9090-5A688C40466A}"/>
              </a:ext>
            </a:extLst>
          </p:cNvPr>
          <p:cNvSpPr/>
          <p:nvPr/>
        </p:nvSpPr>
        <p:spPr>
          <a:xfrm>
            <a:off x="755650" y="1513946"/>
            <a:ext cx="7632700" cy="553998"/>
          </a:xfrm>
          <a:prstGeom prst="rect">
            <a:avLst/>
          </a:prstGeom>
        </p:spPr>
        <p:txBody>
          <a:bodyPr wrap="square" lIns="0" tIns="0" rIns="0" bIns="0">
            <a:spAutoFit/>
          </a:bodyPr>
          <a:lstStyle/>
          <a:p>
            <a:pPr algn="ctr" rtl="0">
              <a:spcBef>
                <a:spcPts val="0"/>
              </a:spcBef>
              <a:spcAft>
                <a:spcPts val="0"/>
              </a:spcAft>
            </a:pPr>
            <a:r>
              <a:rPr lang="en-GB" sz="1800" b="0" i="0" u="none" strike="noStrike" dirty="0">
                <a:solidFill>
                  <a:srgbClr val="000000"/>
                </a:solidFill>
                <a:effectLst/>
              </a:rPr>
              <a:t>Just as with Matthew’s achievements, the important role the Inuit members played in the expedition was also ignored and forgotten about.</a:t>
            </a:r>
          </a:p>
        </p:txBody>
      </p:sp>
      <p:pic>
        <p:nvPicPr>
          <p:cNvPr id="5" name="Picture 4">
            <a:extLst>
              <a:ext uri="{FF2B5EF4-FFF2-40B4-BE49-F238E27FC236}">
                <a16:creationId xmlns:a16="http://schemas.microsoft.com/office/drawing/2014/main" xmlns="" id="{7ACCB5E1-7422-46AD-9E0B-F9A15BF09F0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49477" y="2254676"/>
            <a:ext cx="5445047" cy="3850277"/>
          </a:xfrm>
          <a:prstGeom prst="rect">
            <a:avLst/>
          </a:prstGeom>
        </p:spPr>
      </p:pic>
    </p:spTree>
    <p:extLst>
      <p:ext uri="{BB962C8B-B14F-4D97-AF65-F5344CB8AC3E}">
        <p14:creationId xmlns:p14="http://schemas.microsoft.com/office/powerpoint/2010/main" val="304437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lour Block">
            <a:extLst>
              <a:ext uri="{FF2B5EF4-FFF2-40B4-BE49-F238E27FC236}">
                <a16:creationId xmlns:a16="http://schemas.microsoft.com/office/drawing/2014/main" xmlns="" id="{91A605F9-0C5C-4B71-BA57-4B6A965284E4}"/>
              </a:ext>
            </a:extLst>
          </p:cNvPr>
          <p:cNvSpPr/>
          <p:nvPr/>
        </p:nvSpPr>
        <p:spPr>
          <a:xfrm>
            <a:off x="442142" y="4505738"/>
            <a:ext cx="8259714" cy="818950"/>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itle"/>
          <p:cNvSpPr/>
          <p:nvPr/>
        </p:nvSpPr>
        <p:spPr>
          <a:xfrm>
            <a:off x="755650" y="765175"/>
            <a:ext cx="7632699" cy="584775"/>
          </a:xfrm>
          <a:prstGeom prst="rect">
            <a:avLst/>
          </a:prstGeom>
        </p:spPr>
        <p:txBody>
          <a:bodyPr wrap="square">
            <a:spAutoFit/>
          </a:bodyPr>
          <a:lstStyle/>
          <a:p>
            <a:pPr algn="ctr"/>
            <a:r>
              <a:rPr lang="en-GB" sz="3200" b="1" dirty="0">
                <a:latin typeface="+mj-lt"/>
              </a:rPr>
              <a:t>Who Was First?</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3" name="Text">
            <a:extLst>
              <a:ext uri="{FF2B5EF4-FFF2-40B4-BE49-F238E27FC236}">
                <a16:creationId xmlns:a16="http://schemas.microsoft.com/office/drawing/2014/main" xmlns="" id="{BBE992B3-1BED-49A8-9090-5A688C40466A}"/>
              </a:ext>
            </a:extLst>
          </p:cNvPr>
          <p:cNvSpPr/>
          <p:nvPr/>
        </p:nvSpPr>
        <p:spPr>
          <a:xfrm>
            <a:off x="931022" y="1615920"/>
            <a:ext cx="4266923" cy="3600986"/>
          </a:xfrm>
          <a:prstGeom prst="rect">
            <a:avLst/>
          </a:prstGeom>
        </p:spPr>
        <p:txBody>
          <a:bodyPr wrap="square" lIns="0" tIns="0" rIns="0" bIns="0">
            <a:spAutoFit/>
          </a:bodyPr>
          <a:lstStyle/>
          <a:p>
            <a:pPr rtl="0">
              <a:spcBef>
                <a:spcPts val="0"/>
              </a:spcBef>
              <a:spcAft>
                <a:spcPts val="0"/>
              </a:spcAft>
            </a:pPr>
            <a:r>
              <a:rPr lang="en-GB" sz="1800" b="0" i="0" u="none" strike="noStrike" dirty="0">
                <a:solidFill>
                  <a:srgbClr val="000000"/>
                </a:solidFill>
                <a:effectLst/>
              </a:rPr>
              <a:t>Robert Peary had the fame he had always longed for.</a:t>
            </a:r>
          </a:p>
          <a:p>
            <a:pPr rtl="0">
              <a:spcBef>
                <a:spcPts val="0"/>
              </a:spcBef>
              <a:spcAft>
                <a:spcPts val="0"/>
              </a:spcAft>
            </a:pPr>
            <a:endParaRPr lang="en-GB" sz="1800" b="0" i="0" u="none" strike="noStrike" dirty="0">
              <a:solidFill>
                <a:srgbClr val="000000"/>
              </a:solidFill>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rPr>
              <a:t>He received many medals from various societies.</a:t>
            </a: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rPr>
              <a:t>He was promoted in the Navy.</a:t>
            </a: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rPr>
              <a:t>Twice, he was made president of the Explorers Club.</a:t>
            </a: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rPr>
              <a:t>His house became an important place for tourists to visit after his death.</a:t>
            </a:r>
          </a:p>
          <a:p>
            <a:pPr rtl="0">
              <a:spcBef>
                <a:spcPts val="0"/>
              </a:spcBef>
              <a:spcAft>
                <a:spcPts val="0"/>
              </a:spcAft>
            </a:pPr>
            <a:endParaRPr lang="en-GB" dirty="0">
              <a:solidFill>
                <a:srgbClr val="000000"/>
              </a:solidFill>
            </a:endParaRPr>
          </a:p>
          <a:p>
            <a:r>
              <a:rPr lang="en-GB" b="1" dirty="0">
                <a:solidFill>
                  <a:schemeClr val="bg1"/>
                </a:solidFill>
              </a:rPr>
              <a:t>This is the large monument to Robert Peary near where he is buried.</a:t>
            </a:r>
          </a:p>
        </p:txBody>
      </p:sp>
      <p:pic>
        <p:nvPicPr>
          <p:cNvPr id="8" name="Picture 7">
            <a:extLst>
              <a:ext uri="{FF2B5EF4-FFF2-40B4-BE49-F238E27FC236}">
                <a16:creationId xmlns:a16="http://schemas.microsoft.com/office/drawing/2014/main" xmlns="" id="{2067A899-F87B-4E52-80D5-92C1EDD50DF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95557" y="1615920"/>
            <a:ext cx="2660833" cy="3430473"/>
          </a:xfrm>
          <a:prstGeom prst="rect">
            <a:avLst/>
          </a:prstGeom>
        </p:spPr>
      </p:pic>
      <p:sp>
        <p:nvSpPr>
          <p:cNvPr id="28" name="TextBox 21">
            <a:extLst>
              <a:ext uri="{FF2B5EF4-FFF2-40B4-BE49-F238E27FC236}">
                <a16:creationId xmlns:a16="http://schemas.microsoft.com/office/drawing/2014/main" xmlns="" id="{54D4FB29-FFB0-4C0A-829F-A2357FA08682}"/>
              </a:ext>
            </a:extLst>
          </p:cNvPr>
          <p:cNvSpPr txBox="1">
            <a:spLocks noChangeArrowheads="1"/>
          </p:cNvSpPr>
          <p:nvPr/>
        </p:nvSpPr>
        <p:spPr bwMode="auto">
          <a:xfrm>
            <a:off x="5595557" y="5088302"/>
            <a:ext cx="2660833" cy="88525"/>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hlinkClick r:id="rId10">
                  <a:extLst>
                    <a:ext uri="{A12FA001-AC4F-418D-AE19-62706E023703}">
                      <ahyp:hlinkClr xmlns:ahyp="http://schemas.microsoft.com/office/drawing/2018/hyperlinkcolor" xmlns="" val="tx"/>
                    </a:ext>
                  </a:extLst>
                </a:hlinkClick>
              </a:rPr>
              <a:t>“Peary daughter at grave (cropped).jpg”</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rPr>
              <a:t> by [</a:t>
            </a:r>
            <a:r>
              <a:rPr lang="en-GB" altLang="en-US" sz="500" b="1" dirty="0" err="1">
                <a:solidFill>
                  <a:schemeClr val="bg1"/>
                </a:solidFill>
                <a:latin typeface="Roboto" panose="02000000000000000000" pitchFamily="2" charset="0"/>
                <a:ea typeface="Roboto" panose="02000000000000000000" pitchFamily="2" charset="0"/>
                <a:cs typeface="Arial" panose="020B0604020202020204" pitchFamily="34" charset="0"/>
              </a:rPr>
              <a:t>Themadchopper</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hlinkClick r:id="rId11">
                  <a:extLst>
                    <a:ext uri="{A12FA001-AC4F-418D-AE19-62706E023703}">
                      <ahyp:hlinkClr xmlns:ahyp="http://schemas.microsoft.com/office/drawing/2018/hyperlinkcolor" xmlns="" val="tx"/>
                    </a:ext>
                  </a:extLst>
                </a:hlinkClick>
              </a:rPr>
              <a:t>CC BY 3.0</a:t>
            </a:r>
            <a:endPar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27" name="Quizzy Question Box">
            <a:extLst>
              <a:ext uri="{FF2B5EF4-FFF2-40B4-BE49-F238E27FC236}">
                <a16:creationId xmlns:a16="http://schemas.microsoft.com/office/drawing/2014/main" xmlns="" id="{45121680-E78A-40A1-8B83-26F7BABA92BB}"/>
              </a:ext>
            </a:extLst>
          </p:cNvPr>
          <p:cNvSpPr/>
          <p:nvPr/>
        </p:nvSpPr>
        <p:spPr>
          <a:xfrm>
            <a:off x="669373" y="5452848"/>
            <a:ext cx="7805254" cy="818950"/>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0000"/>
                </a:solidFill>
              </a:rPr>
              <a:t>Can you talk about how and why Matthew Henson’s</a:t>
            </a:r>
          </a:p>
          <a:p>
            <a:pPr algn="ctr"/>
            <a:r>
              <a:rPr lang="en-GB" dirty="0">
                <a:solidFill>
                  <a:srgbClr val="000000"/>
                </a:solidFill>
              </a:rPr>
              <a:t>achievements were overlooked?</a:t>
            </a:r>
            <a:endParaRPr lang="en-GB" dirty="0">
              <a:solidFill>
                <a:schemeClr val="tx1"/>
              </a:solidFill>
            </a:endParaRPr>
          </a:p>
        </p:txBody>
      </p:sp>
      <p:pic>
        <p:nvPicPr>
          <p:cNvPr id="29" name="Quizzy Icon">
            <a:extLst>
              <a:ext uri="{FF2B5EF4-FFF2-40B4-BE49-F238E27FC236}">
                <a16:creationId xmlns:a16="http://schemas.microsoft.com/office/drawing/2014/main" xmlns="" id="{31E92AE0-91BA-41C8-BEDB-31BC3651653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91179" y="5556876"/>
            <a:ext cx="610893" cy="610893"/>
          </a:xfrm>
          <a:prstGeom prst="rect">
            <a:avLst/>
          </a:prstGeom>
        </p:spPr>
      </p:pic>
      <p:sp>
        <p:nvSpPr>
          <p:cNvPr id="30" name="Quizzy Cross">
            <a:extLst>
              <a:ext uri="{FF2B5EF4-FFF2-40B4-BE49-F238E27FC236}">
                <a16:creationId xmlns:a16="http://schemas.microsoft.com/office/drawing/2014/main" xmlns="" id="{A3ADEC6B-EBEC-440D-AF74-8000070ABC49}"/>
              </a:ext>
            </a:extLst>
          </p:cNvPr>
          <p:cNvSpPr/>
          <p:nvPr/>
        </p:nvSpPr>
        <p:spPr bwMode="auto">
          <a:xfrm flipH="1">
            <a:off x="669373" y="5452848"/>
            <a:ext cx="314325" cy="253750"/>
          </a:xfrm>
          <a:prstGeom prst="round1Rect">
            <a:avLst>
              <a:gd name="adj" fmla="val 4899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t>X</a:t>
            </a:r>
          </a:p>
        </p:txBody>
      </p:sp>
    </p:spTree>
    <p:extLst>
      <p:ext uri="{BB962C8B-B14F-4D97-AF65-F5344CB8AC3E}">
        <p14:creationId xmlns:p14="http://schemas.microsoft.com/office/powerpoint/2010/main" val="292997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10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10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1000"/>
                                        <p:tgtEl>
                                          <p:spTgt spid="3">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1000"/>
                                        <p:tgtEl>
                                          <p:spTgt spid="26"/>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1000"/>
                                        <p:tgtEl>
                                          <p:spTgt spid="3">
                                            <p:txEl>
                                              <p:pRg st="7" end="7"/>
                                            </p:txEl>
                                          </p:spTgt>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childTnLst>
                                </p:cTn>
                              </p:par>
                              <p:par>
                                <p:cTn id="30" presetID="10"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9"/>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1000"/>
                                        <p:tgtEl>
                                          <p:spTgt spid="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1000"/>
                                        <p:tgtEl>
                                          <p:spTgt spid="30"/>
                                        </p:tgtEl>
                                      </p:cBhvr>
                                    </p:animEffect>
                                  </p:childTnLst>
                                </p:cTn>
                              </p:par>
                            </p:childTnLst>
                          </p:cTn>
                        </p:par>
                      </p:childTnLst>
                    </p:cTn>
                  </p:par>
                </p:childTnLst>
              </p:cTn>
              <p:nextCondLst>
                <p:cond evt="onClick" delay="0">
                  <p:tgtEl>
                    <p:spTgt spid="29"/>
                  </p:tgtEl>
                </p:cond>
              </p:nextCondLst>
            </p:seq>
            <p:seq concurrent="1" nextAc="seek">
              <p:cTn id="47" restart="whenNotActive" fill="hold" evtFilter="cancelBubble" nodeType="interactiveSeq">
                <p:stCondLst>
                  <p:cond evt="onClick" delay="0">
                    <p:tgtEl>
                      <p:spTgt spid="3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1000"/>
                                        <p:tgtEl>
                                          <p:spTgt spid="27"/>
                                        </p:tgtEl>
                                      </p:cBhvr>
                                    </p:animEffect>
                                    <p:set>
                                      <p:cBhvr>
                                        <p:cTn id="52" dur="1" fill="hold">
                                          <p:stCondLst>
                                            <p:cond delay="999"/>
                                          </p:stCondLst>
                                        </p:cTn>
                                        <p:tgtEl>
                                          <p:spTgt spid="27"/>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1000"/>
                                        <p:tgtEl>
                                          <p:spTgt spid="30"/>
                                        </p:tgtEl>
                                      </p:cBhvr>
                                    </p:animEffect>
                                    <p:set>
                                      <p:cBhvr>
                                        <p:cTn id="55"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26" grpId="0" animBg="1"/>
      <p:bldP spid="28" grpId="0"/>
      <p:bldP spid="27" grpId="0" animBg="1"/>
      <p:bldP spid="27" grpId="1" animBg="1"/>
      <p:bldP spid="30" grpId="0" animBg="1"/>
      <p:bldP spid="3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p:cNvSpPr/>
          <p:nvPr/>
        </p:nvSpPr>
        <p:spPr>
          <a:xfrm>
            <a:off x="755650" y="765175"/>
            <a:ext cx="7632699" cy="584775"/>
          </a:xfrm>
          <a:prstGeom prst="rect">
            <a:avLst/>
          </a:prstGeom>
        </p:spPr>
        <p:txBody>
          <a:bodyPr wrap="square">
            <a:spAutoFit/>
          </a:bodyPr>
          <a:lstStyle/>
          <a:p>
            <a:pPr algn="ctr"/>
            <a:r>
              <a:rPr lang="en-GB" sz="3200" b="1" dirty="0">
                <a:latin typeface="+mj-lt"/>
              </a:rPr>
              <a:t>Matthew’s Life Until 1909</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3" name="Text">
            <a:extLst>
              <a:ext uri="{FF2B5EF4-FFF2-40B4-BE49-F238E27FC236}">
                <a16:creationId xmlns:a16="http://schemas.microsoft.com/office/drawing/2014/main" xmlns="" id="{BBE992B3-1BED-49A8-9090-5A688C40466A}"/>
              </a:ext>
            </a:extLst>
          </p:cNvPr>
          <p:cNvSpPr/>
          <p:nvPr/>
        </p:nvSpPr>
        <p:spPr>
          <a:xfrm>
            <a:off x="755650" y="1513946"/>
            <a:ext cx="7632700" cy="1107996"/>
          </a:xfrm>
          <a:prstGeom prst="rect">
            <a:avLst/>
          </a:prstGeom>
        </p:spPr>
        <p:txBody>
          <a:bodyPr wrap="square" lIns="0" tIns="0" rIns="0" bIns="0">
            <a:spAutoFit/>
          </a:bodyPr>
          <a:lstStyle/>
          <a:p>
            <a:pPr algn="ctr" rtl="0">
              <a:spcBef>
                <a:spcPts val="0"/>
              </a:spcBef>
              <a:spcAft>
                <a:spcPts val="0"/>
              </a:spcAft>
            </a:pPr>
            <a:r>
              <a:rPr lang="en-GB" sz="1800" b="0" i="0" u="none" strike="noStrike" dirty="0">
                <a:solidFill>
                  <a:srgbClr val="000000"/>
                </a:solidFill>
                <a:effectLst/>
              </a:rPr>
              <a:t>Work with a partner to cut out the pictures on the </a:t>
            </a:r>
            <a:r>
              <a:rPr lang="en-GB" sz="1800" b="1" i="0" u="none" strike="noStrike" dirty="0">
                <a:solidFill>
                  <a:srgbClr val="47B1E5"/>
                </a:solidFill>
                <a:effectLst/>
              </a:rPr>
              <a:t>Matthew’s Life Until 1909 Sequencing Cards</a:t>
            </a:r>
            <a:r>
              <a:rPr lang="en-GB" sz="1800" b="0" i="0" u="none" strike="noStrike" dirty="0">
                <a:solidFill>
                  <a:srgbClr val="000000"/>
                </a:solidFill>
                <a:effectLst/>
              </a:rPr>
              <a:t>.</a:t>
            </a:r>
          </a:p>
          <a:p>
            <a:pPr algn="ctr"/>
            <a:r>
              <a:rPr lang="en-GB" dirty="0">
                <a:solidFill>
                  <a:srgbClr val="000000"/>
                </a:solidFill>
              </a:rPr>
              <a:t>Talk about each picture and place the events in the order that they happened.</a:t>
            </a:r>
            <a:endParaRPr lang="en-GB" sz="1800" b="0" i="0" u="none" strike="noStrike" dirty="0">
              <a:solidFill>
                <a:srgbClr val="000000"/>
              </a:solidFill>
              <a:effectLst/>
            </a:endParaRPr>
          </a:p>
        </p:txBody>
      </p:sp>
      <p:pic>
        <p:nvPicPr>
          <p:cNvPr id="4" name="Picture 3">
            <a:extLst>
              <a:ext uri="{FF2B5EF4-FFF2-40B4-BE49-F238E27FC236}">
                <a16:creationId xmlns:a16="http://schemas.microsoft.com/office/drawing/2014/main" xmlns="" id="{48CC35C9-6708-464B-B91F-C8A0E416C6C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30810" y="2785938"/>
            <a:ext cx="3791280" cy="2680807"/>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xmlns="" id="{8197D4C6-F164-4408-9987-5C94B4CC96C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630810" y="3498026"/>
            <a:ext cx="3791280" cy="2680806"/>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xmlns="" id="{9820DDFC-88D5-4296-8856-B8A1E82B4294}"/>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4597069" y="2785939"/>
            <a:ext cx="3791280" cy="2680807"/>
          </a:xfrm>
          <a:prstGeom prst="rect">
            <a:avLst/>
          </a:prstGeom>
          <a:ln>
            <a:noFill/>
          </a:ln>
          <a:effectLst>
            <a:outerShdw blurRad="190500" algn="tl" rotWithShape="0">
              <a:srgbClr val="000000">
                <a:alpha val="70000"/>
              </a:srgbClr>
            </a:outerShdw>
          </a:effectLst>
        </p:spPr>
      </p:pic>
      <p:pic>
        <p:nvPicPr>
          <p:cNvPr id="21" name="Picture 20">
            <a:extLst>
              <a:ext uri="{FF2B5EF4-FFF2-40B4-BE49-F238E27FC236}">
                <a16:creationId xmlns:a16="http://schemas.microsoft.com/office/drawing/2014/main" xmlns="" id="{B95A786F-DE6F-44FC-8C83-6CC4D7D75188}"/>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4597069" y="3498026"/>
            <a:ext cx="3791280" cy="268080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6115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olour Block">
            <a:extLst>
              <a:ext uri="{FF2B5EF4-FFF2-40B4-BE49-F238E27FC236}">
                <a16:creationId xmlns:a16="http://schemas.microsoft.com/office/drawing/2014/main" xmlns="" id="{B547CBBB-44AC-4359-834B-23D8BF77D9BE}"/>
              </a:ext>
            </a:extLst>
          </p:cNvPr>
          <p:cNvSpPr/>
          <p:nvPr/>
        </p:nvSpPr>
        <p:spPr>
          <a:xfrm>
            <a:off x="442143" y="4600904"/>
            <a:ext cx="8259714" cy="818950"/>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Colour Block">
            <a:extLst>
              <a:ext uri="{FF2B5EF4-FFF2-40B4-BE49-F238E27FC236}">
                <a16:creationId xmlns:a16="http://schemas.microsoft.com/office/drawing/2014/main" xmlns="" id="{71F6DFC0-DA5E-432C-9A6D-FD980F8BE76B}"/>
              </a:ext>
            </a:extLst>
          </p:cNvPr>
          <p:cNvSpPr/>
          <p:nvPr/>
        </p:nvSpPr>
        <p:spPr>
          <a:xfrm>
            <a:off x="442142" y="2239618"/>
            <a:ext cx="8259714" cy="1040978"/>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1">
            <a:extLst>
              <a:ext uri="{FF2B5EF4-FFF2-40B4-BE49-F238E27FC236}">
                <a16:creationId xmlns:a16="http://schemas.microsoft.com/office/drawing/2014/main" xmlns="" id="{C0B99A82-ED6D-44C0-A227-B659611BF0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6" y="1663826"/>
            <a:ext cx="1987550" cy="1448494"/>
          </a:xfrm>
          <a:prstGeom prst="rect">
            <a:avLst/>
          </a:prstGeom>
        </p:spPr>
      </p:pic>
      <p:pic>
        <p:nvPicPr>
          <p:cNvPr id="6" name="2">
            <a:extLst>
              <a:ext uri="{FF2B5EF4-FFF2-40B4-BE49-F238E27FC236}">
                <a16:creationId xmlns:a16="http://schemas.microsoft.com/office/drawing/2014/main" xmlns="" id="{417ABBA4-8284-4C25-A874-7D1E681776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9808" y="1663826"/>
            <a:ext cx="2305505" cy="1616770"/>
          </a:xfrm>
          <a:prstGeom prst="rect">
            <a:avLst/>
          </a:prstGeom>
        </p:spPr>
      </p:pic>
      <p:pic>
        <p:nvPicPr>
          <p:cNvPr id="8" name="3">
            <a:extLst>
              <a:ext uri="{FF2B5EF4-FFF2-40B4-BE49-F238E27FC236}">
                <a16:creationId xmlns:a16="http://schemas.microsoft.com/office/drawing/2014/main" xmlns="" id="{98D1B4BA-2C0E-4BD1-B883-FC59D93859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7026" y="1663827"/>
            <a:ext cx="2286428" cy="1616769"/>
          </a:xfrm>
          <a:prstGeom prst="rect">
            <a:avLst/>
          </a:prstGeom>
        </p:spPr>
      </p:pic>
      <p:pic>
        <p:nvPicPr>
          <p:cNvPr id="10" name="4">
            <a:extLst>
              <a:ext uri="{FF2B5EF4-FFF2-40B4-BE49-F238E27FC236}">
                <a16:creationId xmlns:a16="http://schemas.microsoft.com/office/drawing/2014/main" xmlns="" id="{F6D16F11-25FE-4F24-9223-66CA3D5150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253" y="3851154"/>
            <a:ext cx="2218451" cy="1568700"/>
          </a:xfrm>
          <a:prstGeom prst="rect">
            <a:avLst/>
          </a:prstGeom>
        </p:spPr>
      </p:pic>
      <p:pic>
        <p:nvPicPr>
          <p:cNvPr id="23" name="5">
            <a:extLst>
              <a:ext uri="{FF2B5EF4-FFF2-40B4-BE49-F238E27FC236}">
                <a16:creationId xmlns:a16="http://schemas.microsoft.com/office/drawing/2014/main" xmlns="" id="{05803B8C-E111-4AFD-8955-D35F3C7E37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62775" y="3851154"/>
            <a:ext cx="2218451" cy="1568700"/>
          </a:xfrm>
          <a:prstGeom prst="rect">
            <a:avLst/>
          </a:prstGeom>
        </p:spPr>
      </p:pic>
      <p:grpSp>
        <p:nvGrpSpPr>
          <p:cNvPr id="29" name="6">
            <a:extLst>
              <a:ext uri="{FF2B5EF4-FFF2-40B4-BE49-F238E27FC236}">
                <a16:creationId xmlns:a16="http://schemas.microsoft.com/office/drawing/2014/main" xmlns="" id="{1134F81A-28C8-4895-B018-5373DAB196E4}"/>
              </a:ext>
            </a:extLst>
          </p:cNvPr>
          <p:cNvGrpSpPr/>
          <p:nvPr/>
        </p:nvGrpSpPr>
        <p:grpSpPr>
          <a:xfrm>
            <a:off x="6120298" y="3851154"/>
            <a:ext cx="2218451" cy="1568701"/>
            <a:chOff x="5009045" y="3532432"/>
            <a:chExt cx="3379304" cy="2389558"/>
          </a:xfrm>
        </p:grpSpPr>
        <p:pic>
          <p:nvPicPr>
            <p:cNvPr id="30" name="Picture 29">
              <a:extLst>
                <a:ext uri="{FF2B5EF4-FFF2-40B4-BE49-F238E27FC236}">
                  <a16:creationId xmlns:a16="http://schemas.microsoft.com/office/drawing/2014/main" xmlns="" id="{9C388F41-5D33-4B53-9581-73293C6BE1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09045" y="3532432"/>
              <a:ext cx="3379304" cy="2389558"/>
            </a:xfrm>
            <a:prstGeom prst="rect">
              <a:avLst/>
            </a:prstGeom>
          </p:spPr>
        </p:pic>
        <p:pic>
          <p:nvPicPr>
            <p:cNvPr id="33" name="Picture 32">
              <a:extLst>
                <a:ext uri="{FF2B5EF4-FFF2-40B4-BE49-F238E27FC236}">
                  <a16:creationId xmlns:a16="http://schemas.microsoft.com/office/drawing/2014/main" xmlns="" id="{4D072ED4-9CF1-443D-8AB3-A990E9C79AD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0362"/>
            <a:stretch/>
          </p:blipFill>
          <p:spPr>
            <a:xfrm>
              <a:off x="6343384" y="3761233"/>
              <a:ext cx="874098" cy="1837266"/>
            </a:xfrm>
            <a:prstGeom prst="rect">
              <a:avLst/>
            </a:prstGeom>
          </p:spPr>
        </p:pic>
      </p:grpSp>
      <p:sp>
        <p:nvSpPr>
          <p:cNvPr id="12" name="Title"/>
          <p:cNvSpPr/>
          <p:nvPr/>
        </p:nvSpPr>
        <p:spPr>
          <a:xfrm>
            <a:off x="755650" y="765175"/>
            <a:ext cx="7632699" cy="584775"/>
          </a:xfrm>
          <a:prstGeom prst="rect">
            <a:avLst/>
          </a:prstGeom>
        </p:spPr>
        <p:txBody>
          <a:bodyPr wrap="square">
            <a:spAutoFit/>
          </a:bodyPr>
          <a:lstStyle/>
          <a:p>
            <a:pPr algn="ctr"/>
            <a:r>
              <a:rPr lang="en-GB" sz="3200" b="1" dirty="0">
                <a:latin typeface="+mj-lt"/>
              </a:rPr>
              <a:t>Matthew’s Life Until 1909</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25" name="Quizzy Question Box">
            <a:extLst>
              <a:ext uri="{FF2B5EF4-FFF2-40B4-BE49-F238E27FC236}">
                <a16:creationId xmlns:a16="http://schemas.microsoft.com/office/drawing/2014/main" xmlns="" id="{59AD4E3F-502D-4E13-978C-47CD571B7294}"/>
              </a:ext>
            </a:extLst>
          </p:cNvPr>
          <p:cNvSpPr/>
          <p:nvPr/>
        </p:nvSpPr>
        <p:spPr>
          <a:xfrm>
            <a:off x="682625" y="5552365"/>
            <a:ext cx="7805254" cy="714921"/>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Can you talk about the key events in Matthew Henson’s life?</a:t>
            </a:r>
          </a:p>
        </p:txBody>
      </p:sp>
      <p:pic>
        <p:nvPicPr>
          <p:cNvPr id="27" name="Quizzy Icon">
            <a:extLst>
              <a:ext uri="{FF2B5EF4-FFF2-40B4-BE49-F238E27FC236}">
                <a16:creationId xmlns:a16="http://schemas.microsoft.com/office/drawing/2014/main" xmlns="" id="{2E548430-9811-4E45-B86A-B919CDAF0FB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778916" y="5599546"/>
            <a:ext cx="610893" cy="610893"/>
          </a:xfrm>
          <a:prstGeom prst="rect">
            <a:avLst/>
          </a:prstGeom>
        </p:spPr>
      </p:pic>
      <p:sp>
        <p:nvSpPr>
          <p:cNvPr id="28" name="Quizzy Cross">
            <a:extLst>
              <a:ext uri="{FF2B5EF4-FFF2-40B4-BE49-F238E27FC236}">
                <a16:creationId xmlns:a16="http://schemas.microsoft.com/office/drawing/2014/main" xmlns="" id="{FB637481-0260-42BE-A741-6DD187599F14}"/>
              </a:ext>
            </a:extLst>
          </p:cNvPr>
          <p:cNvSpPr/>
          <p:nvPr/>
        </p:nvSpPr>
        <p:spPr bwMode="auto">
          <a:xfrm flipH="1">
            <a:off x="682625" y="5552365"/>
            <a:ext cx="314325" cy="253750"/>
          </a:xfrm>
          <a:prstGeom prst="round1Rect">
            <a:avLst>
              <a:gd name="adj" fmla="val 4899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t>X</a:t>
            </a:r>
          </a:p>
        </p:txBody>
      </p:sp>
    </p:spTree>
    <p:extLst>
      <p:ext uri="{BB962C8B-B14F-4D97-AF65-F5344CB8AC3E}">
        <p14:creationId xmlns:p14="http://schemas.microsoft.com/office/powerpoint/2010/main" val="281408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1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10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10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7"/>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1000"/>
                                        <p:tgtEl>
                                          <p:spTgt spid="2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1000"/>
                                        <p:tgtEl>
                                          <p:spTgt spid="28"/>
                                        </p:tgtEl>
                                      </p:cBhvr>
                                    </p:animEffect>
                                  </p:childTnLst>
                                </p:cTn>
                              </p:par>
                            </p:childTnLst>
                          </p:cTn>
                        </p:par>
                      </p:childTnLst>
                    </p:cTn>
                  </p:par>
                </p:childTnLst>
              </p:cTn>
              <p:nextCondLst>
                <p:cond evt="onClick" delay="0">
                  <p:tgtEl>
                    <p:spTgt spid="27"/>
                  </p:tgtEl>
                </p:cond>
              </p:nextCondLst>
            </p:seq>
            <p:seq concurrent="1" nextAc="seek">
              <p:cTn id="57" restart="whenNotActive" fill="hold" evtFilter="cancelBubble" nodeType="interactiveSeq">
                <p:stCondLst>
                  <p:cond evt="onClick" delay="0">
                    <p:tgtEl>
                      <p:spTgt spid="28"/>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1000"/>
                                        <p:tgtEl>
                                          <p:spTgt spid="25"/>
                                        </p:tgtEl>
                                      </p:cBhvr>
                                    </p:animEffect>
                                    <p:set>
                                      <p:cBhvr>
                                        <p:cTn id="62" dur="1" fill="hold">
                                          <p:stCondLst>
                                            <p:cond delay="999"/>
                                          </p:stCondLst>
                                        </p:cTn>
                                        <p:tgtEl>
                                          <p:spTgt spid="25"/>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1000"/>
                                        <p:tgtEl>
                                          <p:spTgt spid="28"/>
                                        </p:tgtEl>
                                      </p:cBhvr>
                                    </p:animEffect>
                                    <p:set>
                                      <p:cBhvr>
                                        <p:cTn id="65"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32" grpId="0" animBg="1"/>
      <p:bldP spid="31" grpId="0" animBg="1"/>
      <p:bldP spid="25" grpId="0" animBg="1"/>
      <p:bldP spid="25" grpId="1" animBg="1"/>
      <p:bldP spid="28" grpId="0" animBg="1"/>
      <p:bldP spid="2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lour Block">
            <a:extLst>
              <a:ext uri="{FF2B5EF4-FFF2-40B4-BE49-F238E27FC236}">
                <a16:creationId xmlns:a16="http://schemas.microsoft.com/office/drawing/2014/main" xmlns="" id="{A9D6A0F0-B4B7-4996-878D-6BFA4981F29C}"/>
              </a:ext>
            </a:extLst>
          </p:cNvPr>
          <p:cNvSpPr/>
          <p:nvPr/>
        </p:nvSpPr>
        <p:spPr>
          <a:xfrm>
            <a:off x="442142" y="4568749"/>
            <a:ext cx="8259714" cy="881235"/>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itle"/>
          <p:cNvSpPr/>
          <p:nvPr/>
        </p:nvSpPr>
        <p:spPr>
          <a:xfrm>
            <a:off x="755650" y="765175"/>
            <a:ext cx="7632699" cy="584775"/>
          </a:xfrm>
          <a:prstGeom prst="rect">
            <a:avLst/>
          </a:prstGeom>
        </p:spPr>
        <p:txBody>
          <a:bodyPr wrap="square">
            <a:spAutoFit/>
          </a:bodyPr>
          <a:lstStyle/>
          <a:p>
            <a:pPr algn="ctr"/>
            <a:r>
              <a:rPr lang="en-GB" sz="3200" b="1" dirty="0">
                <a:latin typeface="+mj-lt"/>
              </a:rPr>
              <a:t>Life After the North Pole</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3" name="Text">
            <a:extLst>
              <a:ext uri="{FF2B5EF4-FFF2-40B4-BE49-F238E27FC236}">
                <a16:creationId xmlns:a16="http://schemas.microsoft.com/office/drawing/2014/main" xmlns="" id="{BBE992B3-1BED-49A8-9090-5A688C40466A}"/>
              </a:ext>
            </a:extLst>
          </p:cNvPr>
          <p:cNvSpPr/>
          <p:nvPr/>
        </p:nvSpPr>
        <p:spPr>
          <a:xfrm>
            <a:off x="931022" y="1555330"/>
            <a:ext cx="7504373" cy="830997"/>
          </a:xfrm>
          <a:prstGeom prst="rect">
            <a:avLst/>
          </a:prstGeom>
        </p:spPr>
        <p:txBody>
          <a:bodyPr wrap="square" lIns="0" tIns="0" rIns="0" bIns="0">
            <a:spAutoFit/>
          </a:bodyPr>
          <a:lstStyle/>
          <a:p>
            <a:pPr rtl="0">
              <a:spcBef>
                <a:spcPts val="0"/>
              </a:spcBef>
              <a:spcAft>
                <a:spcPts val="0"/>
              </a:spcAft>
            </a:pPr>
            <a:r>
              <a:rPr lang="en-GB" sz="1800" b="0" i="0" u="none" strike="noStrike" dirty="0">
                <a:effectLst/>
              </a:rPr>
              <a:t>Matthew received little attention after they returned from the North Pole. </a:t>
            </a:r>
          </a:p>
          <a:p>
            <a:pPr rtl="0">
              <a:spcBef>
                <a:spcPts val="0"/>
              </a:spcBef>
              <a:spcAft>
                <a:spcPts val="0"/>
              </a:spcAft>
            </a:pPr>
            <a:r>
              <a:rPr lang="en-GB" sz="1800" b="0" i="0" u="none" strike="noStrike" dirty="0">
                <a:effectLst/>
              </a:rPr>
              <a:t>He got a job in a government office where he worked for thirty years. Matthew did receive some honours when he was older.</a:t>
            </a:r>
          </a:p>
        </p:txBody>
      </p:sp>
      <p:sp>
        <p:nvSpPr>
          <p:cNvPr id="16" name="TextBox 15">
            <a:extLst>
              <a:ext uri="{FF2B5EF4-FFF2-40B4-BE49-F238E27FC236}">
                <a16:creationId xmlns:a16="http://schemas.microsoft.com/office/drawing/2014/main" xmlns="" id="{E88CDFF2-9CFC-4CED-A74F-6A64B39CFBC9}"/>
              </a:ext>
            </a:extLst>
          </p:cNvPr>
          <p:cNvSpPr txBox="1"/>
          <p:nvPr/>
        </p:nvSpPr>
        <p:spPr>
          <a:xfrm>
            <a:off x="545094" y="4681116"/>
            <a:ext cx="5325619" cy="646331"/>
          </a:xfrm>
          <a:prstGeom prst="rect">
            <a:avLst/>
          </a:prstGeom>
          <a:noFill/>
        </p:spPr>
        <p:txBody>
          <a:bodyPr wrap="square">
            <a:spAutoFit/>
          </a:bodyPr>
          <a:lstStyle/>
          <a:p>
            <a:pPr rtl="0">
              <a:spcBef>
                <a:spcPts val="0"/>
              </a:spcBef>
              <a:spcAft>
                <a:spcPts val="0"/>
              </a:spcAft>
            </a:pPr>
            <a:r>
              <a:rPr lang="en-GB" sz="1800" b="1" i="0" u="none" strike="noStrike" dirty="0">
                <a:solidFill>
                  <a:schemeClr val="bg1"/>
                </a:solidFill>
                <a:effectLst/>
              </a:rPr>
              <a:t>Matthew Henson is shown here as an older man. He is holding a photograph of Robert Peary.</a:t>
            </a:r>
          </a:p>
        </p:txBody>
      </p:sp>
      <p:pic>
        <p:nvPicPr>
          <p:cNvPr id="7" name="Picture 6">
            <a:extLst>
              <a:ext uri="{FF2B5EF4-FFF2-40B4-BE49-F238E27FC236}">
                <a16:creationId xmlns:a16="http://schemas.microsoft.com/office/drawing/2014/main" xmlns="" id="{839257A4-5304-4CE2-96A8-CF23B792BB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60676" y="2914788"/>
            <a:ext cx="2941179" cy="2268614"/>
          </a:xfrm>
          <a:prstGeom prst="rect">
            <a:avLst/>
          </a:prstGeom>
        </p:spPr>
      </p:pic>
      <p:sp>
        <p:nvSpPr>
          <p:cNvPr id="26" name="TextBox 25">
            <a:extLst>
              <a:ext uri="{FF2B5EF4-FFF2-40B4-BE49-F238E27FC236}">
                <a16:creationId xmlns:a16="http://schemas.microsoft.com/office/drawing/2014/main" xmlns="" id="{4DA0519E-DE68-4D89-8EB1-83A46272868E}"/>
              </a:ext>
            </a:extLst>
          </p:cNvPr>
          <p:cNvSpPr txBox="1"/>
          <p:nvPr/>
        </p:nvSpPr>
        <p:spPr>
          <a:xfrm>
            <a:off x="575374" y="3039776"/>
            <a:ext cx="5056800" cy="1477328"/>
          </a:xfrm>
          <a:prstGeom prst="rect">
            <a:avLst/>
          </a:prstGeom>
          <a:noFill/>
        </p:spPr>
        <p:txBody>
          <a:bodyPr wrap="square">
            <a:spAutoFit/>
          </a:bodyPr>
          <a:lstStyle/>
          <a:p>
            <a:pPr marL="285750" indent="-285750" rtl="0">
              <a:spcBef>
                <a:spcPts val="0"/>
              </a:spcBef>
              <a:spcAft>
                <a:spcPts val="0"/>
              </a:spcAft>
              <a:buFont typeface="Arial" panose="020B0604020202020204" pitchFamily="34" charset="0"/>
              <a:buChar char="•"/>
            </a:pPr>
            <a:r>
              <a:rPr lang="en-GB" sz="1800" b="0" i="0" u="none" strike="noStrike" dirty="0">
                <a:effectLst/>
              </a:rPr>
              <a:t>Over 35 years after his expedition to the North Pole, he received a US Navy medal like the one Robert Peary had received.</a:t>
            </a:r>
          </a:p>
          <a:p>
            <a:pPr marL="285750" indent="-285750" rtl="0">
              <a:spcBef>
                <a:spcPts val="0"/>
              </a:spcBef>
              <a:spcAft>
                <a:spcPts val="0"/>
              </a:spcAft>
              <a:buFont typeface="Arial" panose="020B0604020202020204" pitchFamily="34" charset="0"/>
              <a:buChar char="•"/>
            </a:pPr>
            <a:r>
              <a:rPr lang="en-GB" sz="1800" b="0" i="0" u="none" strike="noStrike" dirty="0">
                <a:effectLst/>
              </a:rPr>
              <a:t>He was invited to the president’s house a year before he died. </a:t>
            </a:r>
          </a:p>
        </p:txBody>
      </p:sp>
      <p:sp>
        <p:nvSpPr>
          <p:cNvPr id="28" name="TextBox 21">
            <a:extLst>
              <a:ext uri="{FF2B5EF4-FFF2-40B4-BE49-F238E27FC236}">
                <a16:creationId xmlns:a16="http://schemas.microsoft.com/office/drawing/2014/main" xmlns="" id="{B86F1776-42DC-49A0-A3A6-7F211723263B}"/>
              </a:ext>
            </a:extLst>
          </p:cNvPr>
          <p:cNvSpPr txBox="1">
            <a:spLocks noChangeArrowheads="1"/>
          </p:cNvSpPr>
          <p:nvPr/>
        </p:nvSpPr>
        <p:spPr bwMode="auto">
          <a:xfrm>
            <a:off x="5739734" y="5207132"/>
            <a:ext cx="2962122" cy="120315"/>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hlinkClick r:id="rId10">
                  <a:extLst>
                    <a:ext uri="{A12FA001-AC4F-418D-AE19-62706E023703}">
                      <ahyp:hlinkClr xmlns:ahyp="http://schemas.microsoft.com/office/drawing/2018/hyperlinkcolor" xmlns="" val="tx"/>
                    </a:ext>
                  </a:extLst>
                </a:hlinkClick>
              </a:rPr>
              <a:t>“Matthew Henson NYWTS.jpg” </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rPr>
              <a:t> by [</a:t>
            </a:r>
            <a:r>
              <a:rPr lang="en-GB" altLang="en-US" sz="500" b="1" dirty="0" err="1">
                <a:solidFill>
                  <a:schemeClr val="bg1"/>
                </a:solidFill>
                <a:latin typeface="Roboto" panose="02000000000000000000" pitchFamily="2" charset="0"/>
                <a:ea typeface="Roboto" panose="02000000000000000000" pitchFamily="2" charset="0"/>
                <a:cs typeface="Arial" panose="020B0604020202020204" pitchFamily="34" charset="0"/>
              </a:rPr>
              <a:t>Davepape</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hlinkClick r:id="rId11">
                  <a:extLst>
                    <a:ext uri="{A12FA001-AC4F-418D-AE19-62706E023703}">
                      <ahyp:hlinkClr xmlns:ahyp="http://schemas.microsoft.com/office/drawing/2018/hyperlinkcolor" xmlns="" val="tx"/>
                    </a:ext>
                  </a:extLst>
                </a:hlinkClick>
              </a:rPr>
              <a:t>CC BY 3.0</a:t>
            </a:r>
            <a:endPar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29" name="TextBox 28">
            <a:extLst>
              <a:ext uri="{FF2B5EF4-FFF2-40B4-BE49-F238E27FC236}">
                <a16:creationId xmlns:a16="http://schemas.microsoft.com/office/drawing/2014/main" xmlns="" id="{3247B057-2618-4E71-9188-1185F3EAE733}"/>
              </a:ext>
            </a:extLst>
          </p:cNvPr>
          <p:cNvSpPr txBox="1"/>
          <p:nvPr/>
        </p:nvSpPr>
        <p:spPr>
          <a:xfrm>
            <a:off x="575374" y="2466205"/>
            <a:ext cx="7685182" cy="646331"/>
          </a:xfrm>
          <a:prstGeom prst="rect">
            <a:avLst/>
          </a:prstGeom>
          <a:noFill/>
        </p:spPr>
        <p:txBody>
          <a:bodyPr wrap="square">
            <a:spAutoFit/>
          </a:bodyPr>
          <a:lstStyle/>
          <a:p>
            <a:pPr marL="285750" indent="-285750">
              <a:buFont typeface="Arial" panose="020B0604020202020204" pitchFamily="34" charset="0"/>
              <a:buChar char="•"/>
            </a:pPr>
            <a:r>
              <a:rPr lang="en-GB" dirty="0"/>
              <a:t>Nearly 30 years after his expedition to the North Pole, he was made a member of the Explorers Club.</a:t>
            </a:r>
          </a:p>
        </p:txBody>
      </p:sp>
      <p:sp>
        <p:nvSpPr>
          <p:cNvPr id="30" name="Quizzy Question Box">
            <a:extLst>
              <a:ext uri="{FF2B5EF4-FFF2-40B4-BE49-F238E27FC236}">
                <a16:creationId xmlns:a16="http://schemas.microsoft.com/office/drawing/2014/main" xmlns="" id="{82D24692-4FE5-49E3-8BCC-442B30FC878D}"/>
              </a:ext>
            </a:extLst>
          </p:cNvPr>
          <p:cNvSpPr/>
          <p:nvPr/>
        </p:nvSpPr>
        <p:spPr>
          <a:xfrm>
            <a:off x="669373" y="5568382"/>
            <a:ext cx="7805254" cy="714921"/>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0000"/>
                </a:solidFill>
              </a:rPr>
              <a:t>Can you give at least one reason why Matthew Henson</a:t>
            </a:r>
          </a:p>
          <a:p>
            <a:pPr algn="ctr"/>
            <a:r>
              <a:rPr lang="en-GB" dirty="0">
                <a:solidFill>
                  <a:srgbClr val="000000"/>
                </a:solidFill>
              </a:rPr>
              <a:t>was a significant explorer?</a:t>
            </a:r>
            <a:endParaRPr lang="en-GB" dirty="0">
              <a:solidFill>
                <a:schemeClr val="tx1"/>
              </a:solidFill>
            </a:endParaRPr>
          </a:p>
        </p:txBody>
      </p:sp>
      <p:pic>
        <p:nvPicPr>
          <p:cNvPr id="31" name="Quizzy Icon">
            <a:extLst>
              <a:ext uri="{FF2B5EF4-FFF2-40B4-BE49-F238E27FC236}">
                <a16:creationId xmlns:a16="http://schemas.microsoft.com/office/drawing/2014/main" xmlns="" id="{C93928AF-D8B0-4A1F-BE46-D579C5FCDC3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65664" y="5615563"/>
            <a:ext cx="610893" cy="610893"/>
          </a:xfrm>
          <a:prstGeom prst="rect">
            <a:avLst/>
          </a:prstGeom>
        </p:spPr>
      </p:pic>
      <p:sp>
        <p:nvSpPr>
          <p:cNvPr id="32" name="Quizzy Cross">
            <a:extLst>
              <a:ext uri="{FF2B5EF4-FFF2-40B4-BE49-F238E27FC236}">
                <a16:creationId xmlns:a16="http://schemas.microsoft.com/office/drawing/2014/main" xmlns="" id="{EBE26D4B-8FEB-4F94-8814-B417A446683F}"/>
              </a:ext>
            </a:extLst>
          </p:cNvPr>
          <p:cNvSpPr/>
          <p:nvPr/>
        </p:nvSpPr>
        <p:spPr bwMode="auto">
          <a:xfrm flipH="1">
            <a:off x="669373" y="5568382"/>
            <a:ext cx="314325" cy="253750"/>
          </a:xfrm>
          <a:prstGeom prst="round1Rect">
            <a:avLst>
              <a:gd name="adj" fmla="val 4899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t>X</a:t>
            </a:r>
          </a:p>
        </p:txBody>
      </p:sp>
    </p:spTree>
    <p:extLst>
      <p:ext uri="{BB962C8B-B14F-4D97-AF65-F5344CB8AC3E}">
        <p14:creationId xmlns:p14="http://schemas.microsoft.com/office/powerpoint/2010/main" val="339496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animEffect transition="in" filter="fade">
                                      <p:cBhvr>
                                        <p:cTn id="12" dur="1000"/>
                                        <p:tgtEl>
                                          <p:spTgt spid="2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xEl>
                                              <p:pRg st="1" end="1"/>
                                            </p:txEl>
                                          </p:spTgt>
                                        </p:tgtEl>
                                        <p:attrNameLst>
                                          <p:attrName>style.visibility</p:attrName>
                                        </p:attrNameLst>
                                      </p:cBhvr>
                                      <p:to>
                                        <p:strVal val="visible"/>
                                      </p:to>
                                    </p:set>
                                    <p:animEffect transition="in" filter="fade">
                                      <p:cBhvr>
                                        <p:cTn id="17" dur="1000"/>
                                        <p:tgtEl>
                                          <p:spTgt spid="2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1000"/>
                                        <p:tgtEl>
                                          <p:spTgt spid="2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childTnLst>
                                </p:cTn>
                              </p:par>
                              <p:par>
                                <p:cTn id="31" presetID="10"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31"/>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1000"/>
                                        <p:tgtEl>
                                          <p:spTgt spid="3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1000"/>
                                        <p:tgtEl>
                                          <p:spTgt spid="32"/>
                                        </p:tgtEl>
                                      </p:cBhvr>
                                    </p:animEffect>
                                  </p:childTnLst>
                                </p:cTn>
                              </p:par>
                            </p:childTnLst>
                          </p:cTn>
                        </p:par>
                      </p:childTnLst>
                    </p:cTn>
                  </p:par>
                </p:childTnLst>
              </p:cTn>
              <p:nextCondLst>
                <p:cond evt="onClick" delay="0">
                  <p:tgtEl>
                    <p:spTgt spid="31"/>
                  </p:tgtEl>
                </p:cond>
              </p:nextCondLst>
            </p:seq>
            <p:seq concurrent="1" nextAc="seek">
              <p:cTn id="48" restart="whenNotActive" fill="hold" evtFilter="cancelBubble" nodeType="interactiveSeq">
                <p:stCondLst>
                  <p:cond evt="onClick" delay="0">
                    <p:tgtEl>
                      <p:spTgt spid="32"/>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1000"/>
                                        <p:tgtEl>
                                          <p:spTgt spid="30"/>
                                        </p:tgtEl>
                                      </p:cBhvr>
                                    </p:animEffect>
                                    <p:set>
                                      <p:cBhvr>
                                        <p:cTn id="53" dur="1" fill="hold">
                                          <p:stCondLst>
                                            <p:cond delay="999"/>
                                          </p:stCondLst>
                                        </p:cTn>
                                        <p:tgtEl>
                                          <p:spTgt spid="30"/>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1000"/>
                                        <p:tgtEl>
                                          <p:spTgt spid="32"/>
                                        </p:tgtEl>
                                      </p:cBhvr>
                                    </p:animEffect>
                                    <p:set>
                                      <p:cBhvr>
                                        <p:cTn id="56"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27" grpId="0" animBg="1"/>
      <p:bldP spid="16" grpId="0"/>
      <p:bldP spid="28" grpId="0"/>
      <p:bldP spid="29" grpId="0"/>
      <p:bldP spid="30" grpId="0" animBg="1"/>
      <p:bldP spid="30" grpId="1" animBg="1"/>
      <p:bldP spid="32" grpId="0" animBg="1"/>
      <p:bldP spid="3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lour Block">
            <a:extLst>
              <a:ext uri="{FF2B5EF4-FFF2-40B4-BE49-F238E27FC236}">
                <a16:creationId xmlns:a16="http://schemas.microsoft.com/office/drawing/2014/main" xmlns="" id="{C5822861-6373-4B42-BCAA-D22999623796}"/>
              </a:ext>
            </a:extLst>
          </p:cNvPr>
          <p:cNvSpPr/>
          <p:nvPr/>
        </p:nvSpPr>
        <p:spPr>
          <a:xfrm>
            <a:off x="442142" y="2434350"/>
            <a:ext cx="8259714" cy="1846102"/>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itle"/>
          <p:cNvSpPr/>
          <p:nvPr/>
        </p:nvSpPr>
        <p:spPr>
          <a:xfrm>
            <a:off x="755650" y="765175"/>
            <a:ext cx="7632699" cy="584775"/>
          </a:xfrm>
          <a:prstGeom prst="rect">
            <a:avLst/>
          </a:prstGeom>
        </p:spPr>
        <p:txBody>
          <a:bodyPr wrap="square">
            <a:spAutoFit/>
          </a:bodyPr>
          <a:lstStyle/>
          <a:p>
            <a:pPr algn="ctr"/>
            <a:r>
              <a:rPr lang="en-GB" sz="3200" b="1" dirty="0">
                <a:latin typeface="+mj-lt"/>
              </a:rPr>
              <a:t>Life After the North Pole</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3" name="Text">
            <a:extLst>
              <a:ext uri="{FF2B5EF4-FFF2-40B4-BE49-F238E27FC236}">
                <a16:creationId xmlns:a16="http://schemas.microsoft.com/office/drawing/2014/main" xmlns="" id="{BBE992B3-1BED-49A8-9090-5A688C40466A}"/>
              </a:ext>
            </a:extLst>
          </p:cNvPr>
          <p:cNvSpPr/>
          <p:nvPr/>
        </p:nvSpPr>
        <p:spPr>
          <a:xfrm>
            <a:off x="903940" y="1513946"/>
            <a:ext cx="7336120" cy="830997"/>
          </a:xfrm>
          <a:prstGeom prst="rect">
            <a:avLst/>
          </a:prstGeom>
        </p:spPr>
        <p:txBody>
          <a:bodyPr wrap="square" lIns="0" tIns="0" rIns="0" bIns="0">
            <a:spAutoFit/>
          </a:bodyPr>
          <a:lstStyle/>
          <a:p>
            <a:pPr rtl="0">
              <a:spcBef>
                <a:spcPts val="0"/>
              </a:spcBef>
              <a:spcAft>
                <a:spcPts val="0"/>
              </a:spcAft>
            </a:pPr>
            <a:r>
              <a:rPr lang="en-GB" sz="1800" b="0" i="0" u="none" strike="noStrike" dirty="0">
                <a:effectLst/>
              </a:rPr>
              <a:t>45 years after Matthew died, he received a Hubbard medal. This was given to his niece on his behalf. Robert Peary received this medal during his own lifetime.</a:t>
            </a:r>
          </a:p>
        </p:txBody>
      </p:sp>
      <p:pic>
        <p:nvPicPr>
          <p:cNvPr id="5" name="Picture 4">
            <a:extLst>
              <a:ext uri="{FF2B5EF4-FFF2-40B4-BE49-F238E27FC236}">
                <a16:creationId xmlns:a16="http://schemas.microsoft.com/office/drawing/2014/main" xmlns="" id="{750B5832-FEB9-4699-B18B-080DD13659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34757" y="2523718"/>
            <a:ext cx="2644560" cy="1704548"/>
          </a:xfrm>
          <a:prstGeom prst="rect">
            <a:avLst/>
          </a:prstGeom>
        </p:spPr>
      </p:pic>
      <p:sp>
        <p:nvSpPr>
          <p:cNvPr id="26" name="TextBox 25">
            <a:extLst>
              <a:ext uri="{FF2B5EF4-FFF2-40B4-BE49-F238E27FC236}">
                <a16:creationId xmlns:a16="http://schemas.microsoft.com/office/drawing/2014/main" xmlns="" id="{B28E69B7-4C62-448D-B7A6-FD8916417F00}"/>
              </a:ext>
            </a:extLst>
          </p:cNvPr>
          <p:cNvSpPr txBox="1"/>
          <p:nvPr/>
        </p:nvSpPr>
        <p:spPr>
          <a:xfrm>
            <a:off x="1145022" y="5297504"/>
            <a:ext cx="6853956" cy="923330"/>
          </a:xfrm>
          <a:prstGeom prst="rect">
            <a:avLst/>
          </a:prstGeom>
          <a:noFill/>
        </p:spPr>
        <p:txBody>
          <a:bodyPr wrap="square">
            <a:spAutoFit/>
          </a:bodyPr>
          <a:lstStyle/>
          <a:p>
            <a:r>
              <a:rPr lang="en-GB" dirty="0"/>
              <a:t>Matthew didn’t receive the recognition he deserved because of the colour of his skin. Now, views have changed and people are trying to celebrate him properly.</a:t>
            </a:r>
            <a:endParaRPr lang="en-GB" sz="1800" b="0" i="0" u="none" strike="noStrike" dirty="0">
              <a:effectLst/>
            </a:endParaRPr>
          </a:p>
        </p:txBody>
      </p:sp>
      <p:sp>
        <p:nvSpPr>
          <p:cNvPr id="27" name="TextBox 26">
            <a:extLst>
              <a:ext uri="{FF2B5EF4-FFF2-40B4-BE49-F238E27FC236}">
                <a16:creationId xmlns:a16="http://schemas.microsoft.com/office/drawing/2014/main" xmlns="" id="{CDF2E7C4-C518-471E-AE8B-0A67427A132C}"/>
              </a:ext>
            </a:extLst>
          </p:cNvPr>
          <p:cNvSpPr txBox="1"/>
          <p:nvPr/>
        </p:nvSpPr>
        <p:spPr>
          <a:xfrm>
            <a:off x="522711" y="2618737"/>
            <a:ext cx="5332534" cy="1477328"/>
          </a:xfrm>
          <a:prstGeom prst="rect">
            <a:avLst/>
          </a:prstGeom>
          <a:noFill/>
        </p:spPr>
        <p:txBody>
          <a:bodyPr wrap="square">
            <a:spAutoFit/>
          </a:bodyPr>
          <a:lstStyle/>
          <a:p>
            <a:r>
              <a:rPr lang="en-GB" b="1" dirty="0">
                <a:solidFill>
                  <a:schemeClr val="bg1"/>
                </a:solidFill>
              </a:rPr>
              <a:t>In 1988, Matthew and his wife were moved to the same cemetery as Robert Peary. There was a ceremony and a memorial was put in place for Matthew Henson. In 1986, Matthew Henson and Robert Peary appeared together on a US stamp.</a:t>
            </a:r>
            <a:endParaRPr lang="en-GB" dirty="0"/>
          </a:p>
        </p:txBody>
      </p:sp>
      <p:sp>
        <p:nvSpPr>
          <p:cNvPr id="29" name="Quizzy Question Box">
            <a:extLst>
              <a:ext uri="{FF2B5EF4-FFF2-40B4-BE49-F238E27FC236}">
                <a16:creationId xmlns:a16="http://schemas.microsoft.com/office/drawing/2014/main" xmlns="" id="{D864CBCA-2956-44D7-B6B4-85D1698D611C}"/>
              </a:ext>
            </a:extLst>
          </p:cNvPr>
          <p:cNvSpPr/>
          <p:nvPr/>
        </p:nvSpPr>
        <p:spPr>
          <a:xfrm>
            <a:off x="669373" y="4428696"/>
            <a:ext cx="7805254" cy="779408"/>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0000"/>
                </a:solidFill>
              </a:rPr>
              <a:t>Why do you think Matthew Henson received recognition</a:t>
            </a:r>
          </a:p>
          <a:p>
            <a:pPr algn="ctr"/>
            <a:r>
              <a:rPr lang="en-GB" dirty="0">
                <a:solidFill>
                  <a:srgbClr val="000000"/>
                </a:solidFill>
              </a:rPr>
              <a:t>years after his expedition?</a:t>
            </a:r>
            <a:endParaRPr lang="en-GB" dirty="0">
              <a:solidFill>
                <a:schemeClr val="tx1"/>
              </a:solidFill>
            </a:endParaRPr>
          </a:p>
        </p:txBody>
      </p:sp>
      <p:pic>
        <p:nvPicPr>
          <p:cNvPr id="30" name="Quizzy Icon">
            <a:extLst>
              <a:ext uri="{FF2B5EF4-FFF2-40B4-BE49-F238E27FC236}">
                <a16:creationId xmlns:a16="http://schemas.microsoft.com/office/drawing/2014/main" xmlns="" id="{8CA5D562-4352-4E73-BE3D-3A9382EF291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99400" y="4512953"/>
            <a:ext cx="610893" cy="610893"/>
          </a:xfrm>
          <a:prstGeom prst="rect">
            <a:avLst/>
          </a:prstGeom>
        </p:spPr>
      </p:pic>
      <p:sp>
        <p:nvSpPr>
          <p:cNvPr id="31" name="Quizzy Cross">
            <a:extLst>
              <a:ext uri="{FF2B5EF4-FFF2-40B4-BE49-F238E27FC236}">
                <a16:creationId xmlns:a16="http://schemas.microsoft.com/office/drawing/2014/main" xmlns="" id="{9790E989-1726-4318-AE7F-155BE9E2A327}"/>
              </a:ext>
            </a:extLst>
          </p:cNvPr>
          <p:cNvSpPr/>
          <p:nvPr/>
        </p:nvSpPr>
        <p:spPr bwMode="auto">
          <a:xfrm flipH="1">
            <a:off x="669373" y="4428696"/>
            <a:ext cx="314325" cy="253750"/>
          </a:xfrm>
          <a:prstGeom prst="round1Rect">
            <a:avLst>
              <a:gd name="adj" fmla="val 4899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t>X</a:t>
            </a:r>
          </a:p>
        </p:txBody>
      </p:sp>
    </p:spTree>
    <p:extLst>
      <p:ext uri="{BB962C8B-B14F-4D97-AF65-F5344CB8AC3E}">
        <p14:creationId xmlns:p14="http://schemas.microsoft.com/office/powerpoint/2010/main" val="111704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1000"/>
                                        <p:tgtEl>
                                          <p:spTgt spid="2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childTnLst>
                                </p:cTn>
                              </p:par>
                            </p:childTnLst>
                          </p:cTn>
                        </p:par>
                      </p:childTnLst>
                    </p:cTn>
                  </p:par>
                </p:childTnLst>
              </p:cTn>
              <p:nextCondLst>
                <p:cond evt="onClick" delay="0">
                  <p:tgtEl>
                    <p:spTgt spid="30"/>
                  </p:tgtEl>
                </p:cond>
              </p:nextCondLst>
            </p:seq>
            <p:seq concurrent="1" nextAc="seek">
              <p:cTn id="35" restart="whenNotActive" fill="hold" evtFilter="cancelBubble" nodeType="interactiveSeq">
                <p:stCondLst>
                  <p:cond evt="onClick" delay="0">
                    <p:tgtEl>
                      <p:spTgt spid="31"/>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1000"/>
                                        <p:tgtEl>
                                          <p:spTgt spid="29"/>
                                        </p:tgtEl>
                                      </p:cBhvr>
                                    </p:animEffect>
                                    <p:set>
                                      <p:cBhvr>
                                        <p:cTn id="40" dur="1" fill="hold">
                                          <p:stCondLst>
                                            <p:cond delay="999"/>
                                          </p:stCondLst>
                                        </p:cTn>
                                        <p:tgtEl>
                                          <p:spTgt spid="29"/>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1000"/>
                                        <p:tgtEl>
                                          <p:spTgt spid="31"/>
                                        </p:tgtEl>
                                      </p:cBhvr>
                                    </p:animEffect>
                                    <p:set>
                                      <p:cBhvr>
                                        <p:cTn id="43"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28" grpId="0" animBg="1"/>
      <p:bldP spid="26" grpId="0"/>
      <p:bldP spid="27" grpId="0"/>
      <p:bldP spid="29" grpId="0" animBg="1"/>
      <p:bldP spid="29" grpId="1" animBg="1"/>
      <p:bldP spid="31" grpId="0" animBg="1"/>
      <p:bldP spid="31"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p:cNvSpPr/>
          <p:nvPr/>
        </p:nvSpPr>
        <p:spPr>
          <a:xfrm>
            <a:off x="755650" y="765175"/>
            <a:ext cx="7367933" cy="584775"/>
          </a:xfrm>
          <a:prstGeom prst="rect">
            <a:avLst/>
          </a:prstGeom>
        </p:spPr>
        <p:txBody>
          <a:bodyPr wrap="square">
            <a:spAutoFit/>
          </a:bodyPr>
          <a:lstStyle/>
          <a:p>
            <a:pPr algn="ctr"/>
            <a:r>
              <a:rPr lang="en-GB" sz="3200" b="1" dirty="0">
                <a:latin typeface="+mj-lt"/>
              </a:rPr>
              <a:t>Sentences About Matthew Henson</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3" name="Text">
            <a:extLst>
              <a:ext uri="{FF2B5EF4-FFF2-40B4-BE49-F238E27FC236}">
                <a16:creationId xmlns:a16="http://schemas.microsoft.com/office/drawing/2014/main" xmlns="" id="{BBE992B3-1BED-49A8-9090-5A688C40466A}"/>
              </a:ext>
            </a:extLst>
          </p:cNvPr>
          <p:cNvSpPr/>
          <p:nvPr/>
        </p:nvSpPr>
        <p:spPr>
          <a:xfrm>
            <a:off x="755650" y="1513946"/>
            <a:ext cx="7632700" cy="553998"/>
          </a:xfrm>
          <a:prstGeom prst="rect">
            <a:avLst/>
          </a:prstGeom>
        </p:spPr>
        <p:txBody>
          <a:bodyPr wrap="square" lIns="0" tIns="0" rIns="0" bIns="0">
            <a:spAutoFit/>
          </a:bodyPr>
          <a:lstStyle/>
          <a:p>
            <a:pPr algn="ctr" rtl="0">
              <a:spcBef>
                <a:spcPts val="0"/>
              </a:spcBef>
              <a:spcAft>
                <a:spcPts val="0"/>
              </a:spcAft>
            </a:pPr>
            <a:r>
              <a:rPr lang="en-GB" sz="1800" b="0" i="0" u="none" strike="noStrike" dirty="0">
                <a:effectLst/>
              </a:rPr>
              <a:t>Show what you know about Matthew Henson by completing the </a:t>
            </a:r>
            <a:r>
              <a:rPr lang="en-GB" sz="1800" b="1" i="0" u="none" strike="noStrike" dirty="0">
                <a:solidFill>
                  <a:srgbClr val="47B1E5"/>
                </a:solidFill>
                <a:effectLst/>
              </a:rPr>
              <a:t>Sentences About Matthew Henson Activity Sheets</a:t>
            </a:r>
            <a:r>
              <a:rPr lang="en-GB" sz="1800" b="0" i="0" u="none" strike="noStrike" dirty="0">
                <a:effectLst/>
              </a:rPr>
              <a:t>. </a:t>
            </a:r>
          </a:p>
        </p:txBody>
      </p:sp>
      <p:pic>
        <p:nvPicPr>
          <p:cNvPr id="6" name="2">
            <a:extLst>
              <a:ext uri="{FF2B5EF4-FFF2-40B4-BE49-F238E27FC236}">
                <a16:creationId xmlns:a16="http://schemas.microsoft.com/office/drawing/2014/main" xmlns="" id="{E572B95B-99CC-468B-A8F4-89C5B38BBCF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55140" y="2612452"/>
            <a:ext cx="2334793" cy="3301936"/>
          </a:xfrm>
          <a:prstGeom prst="rect">
            <a:avLst/>
          </a:prstGeom>
          <a:ln>
            <a:noFill/>
          </a:ln>
          <a:effectLst>
            <a:outerShdw blurRad="190500" algn="tl" rotWithShape="0">
              <a:srgbClr val="000000">
                <a:alpha val="70000"/>
              </a:srgbClr>
            </a:outerShdw>
          </a:effectLst>
        </p:spPr>
      </p:pic>
      <p:pic>
        <p:nvPicPr>
          <p:cNvPr id="4" name="1">
            <a:extLst>
              <a:ext uri="{FF2B5EF4-FFF2-40B4-BE49-F238E27FC236}">
                <a16:creationId xmlns:a16="http://schemas.microsoft.com/office/drawing/2014/main" xmlns="" id="{C4DCE1A1-BF69-48BE-98FD-2302C5DED11A}"/>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867422" y="2612451"/>
            <a:ext cx="2334793" cy="3301938"/>
          </a:xfrm>
          <a:prstGeom prst="rect">
            <a:avLst/>
          </a:prstGeom>
          <a:ln>
            <a:noFill/>
          </a:ln>
          <a:effectLst>
            <a:outerShdw blurRad="190500" algn="tl" rotWithShape="0">
              <a:srgbClr val="000000">
                <a:alpha val="70000"/>
              </a:srgbClr>
            </a:outerShdw>
          </a:effectLst>
        </p:spPr>
      </p:pic>
      <p:pic>
        <p:nvPicPr>
          <p:cNvPr id="21" name="6">
            <a:extLst>
              <a:ext uri="{FF2B5EF4-FFF2-40B4-BE49-F238E27FC236}">
                <a16:creationId xmlns:a16="http://schemas.microsoft.com/office/drawing/2014/main" xmlns="" id="{0FAD5E3C-7A90-4521-AE87-C26DD301661D}"/>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5941784" y="2612452"/>
            <a:ext cx="2334793" cy="3301936"/>
          </a:xfrm>
          <a:prstGeom prst="rect">
            <a:avLst/>
          </a:prstGeom>
          <a:ln>
            <a:noFill/>
          </a:ln>
          <a:effectLst>
            <a:outerShdw blurRad="190500" algn="tl" rotWithShape="0">
              <a:srgbClr val="000000">
                <a:alpha val="70000"/>
              </a:srgbClr>
            </a:outerShdw>
          </a:effectLst>
        </p:spPr>
      </p:pic>
      <p:pic>
        <p:nvPicPr>
          <p:cNvPr id="13" name="5">
            <a:extLst>
              <a:ext uri="{FF2B5EF4-FFF2-40B4-BE49-F238E27FC236}">
                <a16:creationId xmlns:a16="http://schemas.microsoft.com/office/drawing/2014/main" xmlns="" id="{62B7AAD8-9FA4-44F9-B6BD-090E75F5F6CF}"/>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6154066" y="2612451"/>
            <a:ext cx="2334793" cy="3301938"/>
          </a:xfrm>
          <a:prstGeom prst="rect">
            <a:avLst/>
          </a:prstGeom>
          <a:ln>
            <a:noFill/>
          </a:ln>
          <a:effectLst>
            <a:outerShdw blurRad="190500" algn="tl" rotWithShape="0">
              <a:srgbClr val="000000">
                <a:alpha val="70000"/>
              </a:srgbClr>
            </a:outerShdw>
          </a:effectLst>
        </p:spPr>
      </p:pic>
      <p:pic>
        <p:nvPicPr>
          <p:cNvPr id="23" name="4">
            <a:extLst>
              <a:ext uri="{FF2B5EF4-FFF2-40B4-BE49-F238E27FC236}">
                <a16:creationId xmlns:a16="http://schemas.microsoft.com/office/drawing/2014/main" xmlns="" id="{303C8D3C-ACAF-4107-A015-08A9965D6BF9}"/>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3298462" y="2612452"/>
            <a:ext cx="2334793" cy="3301936"/>
          </a:xfrm>
          <a:prstGeom prst="rect">
            <a:avLst/>
          </a:prstGeom>
          <a:ln>
            <a:noFill/>
          </a:ln>
          <a:effectLst>
            <a:outerShdw blurRad="190500" algn="tl" rotWithShape="0">
              <a:srgbClr val="000000">
                <a:alpha val="70000"/>
              </a:srgbClr>
            </a:outerShdw>
          </a:effectLst>
        </p:spPr>
      </p:pic>
      <p:pic>
        <p:nvPicPr>
          <p:cNvPr id="25" name="3">
            <a:extLst>
              <a:ext uri="{FF2B5EF4-FFF2-40B4-BE49-F238E27FC236}">
                <a16:creationId xmlns:a16="http://schemas.microsoft.com/office/drawing/2014/main" xmlns="" id="{EB755498-04DE-4EC9-9B61-CD34BA2906A4}"/>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3510744" y="2612451"/>
            <a:ext cx="2334793" cy="330193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4139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750"/>
                                        <p:tgtEl>
                                          <p:spTgt spid="4"/>
                                        </p:tgtEl>
                                      </p:cBhvr>
                                    </p:animEffect>
                                  </p:childTnLst>
                                </p:cTn>
                              </p:par>
                            </p:childTnLst>
                          </p:cTn>
                        </p:par>
                        <p:par>
                          <p:cTn id="11" fill="hold">
                            <p:stCondLst>
                              <p:cond delay="750"/>
                            </p:stCondLst>
                            <p:childTnLst>
                              <p:par>
                                <p:cTn id="12" presetID="10" presetClass="entr" presetSubtype="0"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750"/>
                                        <p:tgtEl>
                                          <p:spTgt spid="23"/>
                                        </p:tgtEl>
                                      </p:cBhvr>
                                    </p:animEffect>
                                  </p:childTnLst>
                                </p:cTn>
                              </p:par>
                              <p:par>
                                <p:cTn id="15" presetID="10"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750"/>
                                        <p:tgtEl>
                                          <p:spTgt spid="25"/>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750"/>
                                        <p:tgtEl>
                                          <p:spTgt spid="21"/>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p:cNvSpPr/>
          <p:nvPr/>
        </p:nvSpPr>
        <p:spPr>
          <a:xfrm>
            <a:off x="755650" y="765175"/>
            <a:ext cx="7632699" cy="1077218"/>
          </a:xfrm>
          <a:prstGeom prst="rect">
            <a:avLst/>
          </a:prstGeom>
        </p:spPr>
        <p:txBody>
          <a:bodyPr wrap="square">
            <a:spAutoFit/>
          </a:bodyPr>
          <a:lstStyle/>
          <a:p>
            <a:pPr algn="ctr"/>
            <a:r>
              <a:rPr lang="en-GB" sz="3200" b="1" dirty="0">
                <a:latin typeface="+mj-lt"/>
              </a:rPr>
              <a:t>Was Matthew Henson a</a:t>
            </a:r>
          </a:p>
          <a:p>
            <a:pPr algn="ctr"/>
            <a:r>
              <a:rPr lang="en-GB" sz="3200" b="1" dirty="0">
                <a:latin typeface="+mj-lt"/>
              </a:rPr>
              <a:t>Significant Explorer?</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3" name="Text">
            <a:extLst>
              <a:ext uri="{FF2B5EF4-FFF2-40B4-BE49-F238E27FC236}">
                <a16:creationId xmlns:a16="http://schemas.microsoft.com/office/drawing/2014/main" xmlns="" id="{BBE992B3-1BED-49A8-9090-5A688C40466A}"/>
              </a:ext>
            </a:extLst>
          </p:cNvPr>
          <p:cNvSpPr/>
          <p:nvPr/>
        </p:nvSpPr>
        <p:spPr>
          <a:xfrm>
            <a:off x="755650" y="2017528"/>
            <a:ext cx="7632700" cy="1938992"/>
          </a:xfrm>
          <a:prstGeom prst="rect">
            <a:avLst/>
          </a:prstGeom>
        </p:spPr>
        <p:txBody>
          <a:bodyPr wrap="square" lIns="0" tIns="0" rIns="0" bIns="0">
            <a:spAutoFit/>
          </a:bodyPr>
          <a:lstStyle/>
          <a:p>
            <a:pPr algn="ctr" rtl="0">
              <a:spcBef>
                <a:spcPts val="0"/>
              </a:spcBef>
              <a:spcAft>
                <a:spcPts val="0"/>
              </a:spcAft>
            </a:pPr>
            <a:r>
              <a:rPr lang="en-GB" sz="1800" b="0" i="0" u="none" strike="noStrike" dirty="0">
                <a:effectLst/>
              </a:rPr>
              <a:t>The following words could be used to describe Matthew Henson.</a:t>
            </a:r>
          </a:p>
          <a:p>
            <a:pPr algn="ctr" rtl="0">
              <a:spcBef>
                <a:spcPts val="0"/>
              </a:spcBef>
              <a:spcAft>
                <a:spcPts val="0"/>
              </a:spcAft>
            </a:pPr>
            <a:endParaRPr lang="en-GB" sz="1800" b="0" i="0" u="none" strike="noStrike" dirty="0">
              <a:effectLst/>
            </a:endParaRPr>
          </a:p>
          <a:p>
            <a:pPr algn="ctr" rtl="0">
              <a:spcBef>
                <a:spcPts val="0"/>
              </a:spcBef>
              <a:spcAft>
                <a:spcPts val="0"/>
              </a:spcAft>
            </a:pPr>
            <a:r>
              <a:rPr lang="en-GB" sz="1800" b="0" i="0" u="none" strike="noStrike" dirty="0">
                <a:effectLst/>
              </a:rPr>
              <a:t>If you had to choose only three of these words to describe him, which would you choose?</a:t>
            </a:r>
          </a:p>
          <a:p>
            <a:pPr algn="ctr" rtl="0">
              <a:spcBef>
                <a:spcPts val="0"/>
              </a:spcBef>
              <a:spcAft>
                <a:spcPts val="0"/>
              </a:spcAft>
            </a:pPr>
            <a:endParaRPr lang="en-GB" sz="1800" b="0" i="0" u="none" strike="noStrike" dirty="0">
              <a:effectLst/>
            </a:endParaRPr>
          </a:p>
          <a:p>
            <a:pPr algn="ctr" rtl="0">
              <a:spcBef>
                <a:spcPts val="0"/>
              </a:spcBef>
              <a:spcAft>
                <a:spcPts val="0"/>
              </a:spcAft>
            </a:pPr>
            <a:r>
              <a:rPr lang="en-GB" sz="1800" b="0" i="0" u="none" strike="noStrike" dirty="0">
                <a:effectLst/>
              </a:rPr>
              <a:t>Take some time to think about this and write the three words on your whiteboard.</a:t>
            </a:r>
          </a:p>
        </p:txBody>
      </p:sp>
      <p:sp>
        <p:nvSpPr>
          <p:cNvPr id="16" name="TextBox 15">
            <a:extLst>
              <a:ext uri="{FF2B5EF4-FFF2-40B4-BE49-F238E27FC236}">
                <a16:creationId xmlns:a16="http://schemas.microsoft.com/office/drawing/2014/main" xmlns="" id="{C66131BA-CE05-4E7D-A594-1E301B23C525}"/>
              </a:ext>
            </a:extLst>
          </p:cNvPr>
          <p:cNvSpPr txBox="1"/>
          <p:nvPr/>
        </p:nvSpPr>
        <p:spPr>
          <a:xfrm>
            <a:off x="848347" y="5378942"/>
            <a:ext cx="1483827" cy="369332"/>
          </a:xfrm>
          <a:prstGeom prst="rect">
            <a:avLst/>
          </a:prstGeom>
          <a:noFill/>
        </p:spPr>
        <p:txBody>
          <a:bodyPr wrap="square">
            <a:spAutoFit/>
          </a:bodyPr>
          <a:lstStyle/>
          <a:p>
            <a:r>
              <a:rPr lang="en-GB" sz="1800" b="1" i="0" u="none" strike="noStrike" dirty="0">
                <a:effectLst/>
              </a:rPr>
              <a:t>determined</a:t>
            </a:r>
            <a:endParaRPr lang="en-GB" b="1" dirty="0"/>
          </a:p>
        </p:txBody>
      </p:sp>
      <p:sp>
        <p:nvSpPr>
          <p:cNvPr id="21" name="TextBox 20">
            <a:extLst>
              <a:ext uri="{FF2B5EF4-FFF2-40B4-BE49-F238E27FC236}">
                <a16:creationId xmlns:a16="http://schemas.microsoft.com/office/drawing/2014/main" xmlns="" id="{F29E6C97-9555-4E98-869B-0D8F139123AE}"/>
              </a:ext>
            </a:extLst>
          </p:cNvPr>
          <p:cNvSpPr txBox="1"/>
          <p:nvPr/>
        </p:nvSpPr>
        <p:spPr>
          <a:xfrm>
            <a:off x="7865024" y="4888965"/>
            <a:ext cx="444090" cy="369332"/>
          </a:xfrm>
          <a:prstGeom prst="rect">
            <a:avLst/>
          </a:prstGeom>
          <a:noFill/>
        </p:spPr>
        <p:txBody>
          <a:bodyPr wrap="square">
            <a:spAutoFit/>
          </a:bodyPr>
          <a:lstStyle/>
          <a:p>
            <a:r>
              <a:rPr lang="en-GB" sz="1800" b="1" i="0" u="none" strike="noStrike" dirty="0">
                <a:effectLst/>
              </a:rPr>
              <a:t>fit</a:t>
            </a:r>
            <a:endParaRPr lang="en-GB" b="1" dirty="0"/>
          </a:p>
        </p:txBody>
      </p:sp>
      <p:sp>
        <p:nvSpPr>
          <p:cNvPr id="23" name="TextBox 22">
            <a:extLst>
              <a:ext uri="{FF2B5EF4-FFF2-40B4-BE49-F238E27FC236}">
                <a16:creationId xmlns:a16="http://schemas.microsoft.com/office/drawing/2014/main" xmlns="" id="{41899A88-16F1-4092-8E86-0FDA92A2D815}"/>
              </a:ext>
            </a:extLst>
          </p:cNvPr>
          <p:cNvSpPr txBox="1"/>
          <p:nvPr/>
        </p:nvSpPr>
        <p:spPr>
          <a:xfrm>
            <a:off x="5897487" y="5476818"/>
            <a:ext cx="1735764" cy="369332"/>
          </a:xfrm>
          <a:prstGeom prst="rect">
            <a:avLst/>
          </a:prstGeom>
          <a:noFill/>
        </p:spPr>
        <p:txBody>
          <a:bodyPr wrap="square">
            <a:spAutoFit/>
          </a:bodyPr>
          <a:lstStyle/>
          <a:p>
            <a:pPr rtl="0">
              <a:spcBef>
                <a:spcPts val="0"/>
              </a:spcBef>
              <a:spcAft>
                <a:spcPts val="0"/>
              </a:spcAft>
            </a:pPr>
            <a:r>
              <a:rPr lang="en-GB" sz="1800" b="1" i="0" u="none" strike="noStrike" dirty="0">
                <a:effectLst/>
              </a:rPr>
              <a:t>extraordinary</a:t>
            </a:r>
          </a:p>
        </p:txBody>
      </p:sp>
      <p:sp>
        <p:nvSpPr>
          <p:cNvPr id="25" name="TextBox 24">
            <a:extLst>
              <a:ext uri="{FF2B5EF4-FFF2-40B4-BE49-F238E27FC236}">
                <a16:creationId xmlns:a16="http://schemas.microsoft.com/office/drawing/2014/main" xmlns="" id="{97CB6DD8-B0EA-4FA4-BEF9-1B438CAD0E7D}"/>
              </a:ext>
            </a:extLst>
          </p:cNvPr>
          <p:cNvSpPr txBox="1"/>
          <p:nvPr/>
        </p:nvSpPr>
        <p:spPr>
          <a:xfrm>
            <a:off x="6014842" y="4254573"/>
            <a:ext cx="1618409" cy="369332"/>
          </a:xfrm>
          <a:prstGeom prst="rect">
            <a:avLst/>
          </a:prstGeom>
          <a:noFill/>
        </p:spPr>
        <p:txBody>
          <a:bodyPr wrap="square">
            <a:spAutoFit/>
          </a:bodyPr>
          <a:lstStyle/>
          <a:p>
            <a:r>
              <a:rPr lang="en-GB" sz="1800" b="1" i="0" u="none" strike="noStrike" dirty="0">
                <a:effectLst/>
              </a:rPr>
              <a:t>adventurous</a:t>
            </a:r>
            <a:endParaRPr lang="en-GB" b="1" dirty="0"/>
          </a:p>
        </p:txBody>
      </p:sp>
      <p:sp>
        <p:nvSpPr>
          <p:cNvPr id="26" name="TextBox 25">
            <a:extLst>
              <a:ext uri="{FF2B5EF4-FFF2-40B4-BE49-F238E27FC236}">
                <a16:creationId xmlns:a16="http://schemas.microsoft.com/office/drawing/2014/main" xmlns="" id="{02DB414C-7EED-45F3-A484-83C4C1C50ECD}"/>
              </a:ext>
            </a:extLst>
          </p:cNvPr>
          <p:cNvSpPr txBox="1"/>
          <p:nvPr/>
        </p:nvSpPr>
        <p:spPr>
          <a:xfrm>
            <a:off x="4803998" y="4889942"/>
            <a:ext cx="944254" cy="369332"/>
          </a:xfrm>
          <a:prstGeom prst="rect">
            <a:avLst/>
          </a:prstGeom>
          <a:noFill/>
        </p:spPr>
        <p:txBody>
          <a:bodyPr wrap="square">
            <a:spAutoFit/>
          </a:bodyPr>
          <a:lstStyle/>
          <a:p>
            <a:pPr rtl="0">
              <a:spcBef>
                <a:spcPts val="0"/>
              </a:spcBef>
              <a:spcAft>
                <a:spcPts val="0"/>
              </a:spcAft>
            </a:pPr>
            <a:r>
              <a:rPr lang="en-GB" sz="1800" b="1" i="0" u="none" strike="noStrike" dirty="0">
                <a:effectLst/>
              </a:rPr>
              <a:t>strong</a:t>
            </a:r>
          </a:p>
        </p:txBody>
      </p:sp>
      <p:sp>
        <p:nvSpPr>
          <p:cNvPr id="27" name="TextBox 26">
            <a:extLst>
              <a:ext uri="{FF2B5EF4-FFF2-40B4-BE49-F238E27FC236}">
                <a16:creationId xmlns:a16="http://schemas.microsoft.com/office/drawing/2014/main" xmlns="" id="{7213DA91-4F74-41F7-A557-3D0FDD09108E}"/>
              </a:ext>
            </a:extLst>
          </p:cNvPr>
          <p:cNvSpPr txBox="1"/>
          <p:nvPr/>
        </p:nvSpPr>
        <p:spPr>
          <a:xfrm>
            <a:off x="3399728" y="5476818"/>
            <a:ext cx="1244016" cy="369332"/>
          </a:xfrm>
          <a:prstGeom prst="rect">
            <a:avLst/>
          </a:prstGeom>
          <a:noFill/>
        </p:spPr>
        <p:txBody>
          <a:bodyPr wrap="square">
            <a:spAutoFit/>
          </a:bodyPr>
          <a:lstStyle/>
          <a:p>
            <a:r>
              <a:rPr lang="en-GB" sz="1800" b="1" i="0" u="none" strike="noStrike" dirty="0">
                <a:effectLst/>
              </a:rPr>
              <a:t>generous</a:t>
            </a:r>
            <a:endParaRPr lang="en-GB" b="1" dirty="0"/>
          </a:p>
        </p:txBody>
      </p:sp>
      <p:sp>
        <p:nvSpPr>
          <p:cNvPr id="28" name="TextBox 27">
            <a:extLst>
              <a:ext uri="{FF2B5EF4-FFF2-40B4-BE49-F238E27FC236}">
                <a16:creationId xmlns:a16="http://schemas.microsoft.com/office/drawing/2014/main" xmlns="" id="{6B8A1149-1764-47BB-9A4D-FC78580E3D59}"/>
              </a:ext>
            </a:extLst>
          </p:cNvPr>
          <p:cNvSpPr txBox="1"/>
          <p:nvPr/>
        </p:nvSpPr>
        <p:spPr>
          <a:xfrm>
            <a:off x="3399728" y="4184839"/>
            <a:ext cx="1355704" cy="369332"/>
          </a:xfrm>
          <a:prstGeom prst="rect">
            <a:avLst/>
          </a:prstGeom>
          <a:noFill/>
        </p:spPr>
        <p:txBody>
          <a:bodyPr wrap="square">
            <a:spAutoFit/>
          </a:bodyPr>
          <a:lstStyle/>
          <a:p>
            <a:r>
              <a:rPr lang="en-GB" sz="1800" b="1" i="0" u="none" strike="noStrike" dirty="0">
                <a:effectLst/>
              </a:rPr>
              <a:t>forgotten</a:t>
            </a:r>
            <a:endParaRPr lang="en-GB" b="1" dirty="0"/>
          </a:p>
        </p:txBody>
      </p:sp>
      <p:sp>
        <p:nvSpPr>
          <p:cNvPr id="29" name="TextBox 28">
            <a:extLst>
              <a:ext uri="{FF2B5EF4-FFF2-40B4-BE49-F238E27FC236}">
                <a16:creationId xmlns:a16="http://schemas.microsoft.com/office/drawing/2014/main" xmlns="" id="{02894682-8156-45E9-84D0-75982ACC6D59}"/>
              </a:ext>
            </a:extLst>
          </p:cNvPr>
          <p:cNvSpPr txBox="1"/>
          <p:nvPr/>
        </p:nvSpPr>
        <p:spPr>
          <a:xfrm>
            <a:off x="2237496" y="4789756"/>
            <a:ext cx="1108812" cy="369332"/>
          </a:xfrm>
          <a:prstGeom prst="rect">
            <a:avLst/>
          </a:prstGeom>
          <a:noFill/>
        </p:spPr>
        <p:txBody>
          <a:bodyPr wrap="square">
            <a:spAutoFit/>
          </a:bodyPr>
          <a:lstStyle/>
          <a:p>
            <a:r>
              <a:rPr lang="en-GB" sz="1800" b="1" i="0" u="none" strike="noStrike" dirty="0">
                <a:effectLst/>
              </a:rPr>
              <a:t>friendly</a:t>
            </a:r>
            <a:endParaRPr lang="en-GB" b="1" dirty="0"/>
          </a:p>
        </p:txBody>
      </p:sp>
      <p:sp>
        <p:nvSpPr>
          <p:cNvPr id="30" name="TextBox 29">
            <a:extLst>
              <a:ext uri="{FF2B5EF4-FFF2-40B4-BE49-F238E27FC236}">
                <a16:creationId xmlns:a16="http://schemas.microsoft.com/office/drawing/2014/main" xmlns="" id="{9C01F594-61B6-4E17-87E1-FA4CBD4CB9AF}"/>
              </a:ext>
            </a:extLst>
          </p:cNvPr>
          <p:cNvSpPr txBox="1"/>
          <p:nvPr/>
        </p:nvSpPr>
        <p:spPr>
          <a:xfrm>
            <a:off x="1068708" y="4079605"/>
            <a:ext cx="951968" cy="369332"/>
          </a:xfrm>
          <a:prstGeom prst="rect">
            <a:avLst/>
          </a:prstGeom>
          <a:noFill/>
        </p:spPr>
        <p:txBody>
          <a:bodyPr wrap="square">
            <a:spAutoFit/>
          </a:bodyPr>
          <a:lstStyle/>
          <a:p>
            <a:pPr rtl="0">
              <a:spcBef>
                <a:spcPts val="0"/>
              </a:spcBef>
              <a:spcAft>
                <a:spcPts val="0"/>
              </a:spcAft>
            </a:pPr>
            <a:r>
              <a:rPr lang="en-GB" sz="1800" b="1" i="0" u="none" strike="noStrike" dirty="0">
                <a:effectLst/>
              </a:rPr>
              <a:t>skilled</a:t>
            </a:r>
          </a:p>
        </p:txBody>
      </p:sp>
    </p:spTree>
    <p:extLst>
      <p:ext uri="{BB962C8B-B14F-4D97-AF65-F5344CB8AC3E}">
        <p14:creationId xmlns:p14="http://schemas.microsoft.com/office/powerpoint/2010/main" val="47001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1000"/>
                                        <p:tgtEl>
                                          <p:spTgt spid="2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fade">
                                      <p:cBhvr>
                                        <p:cTn id="36" dur="1000"/>
                                        <p:tgtEl>
                                          <p:spTgt spid="3">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3" grpId="0"/>
      <p:bldP spid="25" grpId="0"/>
      <p:bldP spid="26" grpId="0"/>
      <p:bldP spid="27" grpId="0"/>
      <p:bldP spid="28" grpId="0"/>
      <p:bldP spid="29" grpId="0"/>
      <p:bldP spid="3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lour Block">
            <a:extLst>
              <a:ext uri="{FF2B5EF4-FFF2-40B4-BE49-F238E27FC236}">
                <a16:creationId xmlns:a16="http://schemas.microsoft.com/office/drawing/2014/main" xmlns="" id="{89985BE7-BF81-47F1-A105-30EE371B5671}"/>
              </a:ext>
            </a:extLst>
          </p:cNvPr>
          <p:cNvSpPr/>
          <p:nvPr/>
        </p:nvSpPr>
        <p:spPr>
          <a:xfrm>
            <a:off x="442142" y="4625009"/>
            <a:ext cx="8259714" cy="1426936"/>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itle"/>
          <p:cNvSpPr/>
          <p:nvPr/>
        </p:nvSpPr>
        <p:spPr>
          <a:xfrm>
            <a:off x="755650" y="765175"/>
            <a:ext cx="7632699" cy="1077218"/>
          </a:xfrm>
          <a:prstGeom prst="rect">
            <a:avLst/>
          </a:prstGeom>
        </p:spPr>
        <p:txBody>
          <a:bodyPr wrap="square">
            <a:spAutoFit/>
          </a:bodyPr>
          <a:lstStyle/>
          <a:p>
            <a:pPr algn="ctr"/>
            <a:r>
              <a:rPr lang="en-GB" sz="3200" b="1" dirty="0">
                <a:latin typeface="+mj-lt"/>
              </a:rPr>
              <a:t>Was Matthew Henson a</a:t>
            </a:r>
          </a:p>
          <a:p>
            <a:pPr algn="ctr"/>
            <a:r>
              <a:rPr lang="en-GB" sz="3200" b="1" dirty="0">
                <a:latin typeface="+mj-lt"/>
              </a:rPr>
              <a:t>Significant Explorer?</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3" name="Text">
            <a:extLst>
              <a:ext uri="{FF2B5EF4-FFF2-40B4-BE49-F238E27FC236}">
                <a16:creationId xmlns:a16="http://schemas.microsoft.com/office/drawing/2014/main" xmlns="" id="{BBE992B3-1BED-49A8-9090-5A688C40466A}"/>
              </a:ext>
            </a:extLst>
          </p:cNvPr>
          <p:cNvSpPr/>
          <p:nvPr/>
        </p:nvSpPr>
        <p:spPr>
          <a:xfrm>
            <a:off x="859668" y="4784479"/>
            <a:ext cx="4904629" cy="1107996"/>
          </a:xfrm>
          <a:prstGeom prst="rect">
            <a:avLst/>
          </a:prstGeom>
        </p:spPr>
        <p:txBody>
          <a:bodyPr wrap="square" lIns="0" tIns="0" rIns="0" bIns="0">
            <a:spAutoFit/>
          </a:bodyPr>
          <a:lstStyle/>
          <a:p>
            <a:pPr rtl="0">
              <a:spcBef>
                <a:spcPts val="0"/>
              </a:spcBef>
              <a:spcAft>
                <a:spcPts val="0"/>
              </a:spcAft>
            </a:pPr>
            <a:r>
              <a:rPr lang="en-GB" sz="1800" b="1" i="0" u="none" strike="noStrike" dirty="0">
                <a:solidFill>
                  <a:schemeClr val="bg1"/>
                </a:solidFill>
                <a:effectLst/>
              </a:rPr>
              <a:t>Is Matthew still significant even if they didn’t reach the North Pole?</a:t>
            </a:r>
          </a:p>
          <a:p>
            <a:pPr rtl="0">
              <a:spcBef>
                <a:spcPts val="0"/>
              </a:spcBef>
              <a:spcAft>
                <a:spcPts val="0"/>
              </a:spcAft>
            </a:pPr>
            <a:endParaRPr lang="en-GB" sz="1800" b="1" i="0" u="none" strike="noStrike" dirty="0">
              <a:solidFill>
                <a:schemeClr val="bg1"/>
              </a:solidFill>
              <a:effectLst/>
            </a:endParaRPr>
          </a:p>
          <a:p>
            <a:pPr rtl="0">
              <a:spcBef>
                <a:spcPts val="0"/>
              </a:spcBef>
              <a:spcAft>
                <a:spcPts val="0"/>
              </a:spcAft>
            </a:pPr>
            <a:r>
              <a:rPr lang="en-GB" sz="1800" b="1" i="0" u="none" strike="noStrike" dirty="0">
                <a:solidFill>
                  <a:schemeClr val="bg1"/>
                </a:solidFill>
                <a:effectLst/>
              </a:rPr>
              <a:t>Tell your partner what you think about this.</a:t>
            </a:r>
            <a:endParaRPr lang="en-GB" b="1" dirty="0">
              <a:solidFill>
                <a:schemeClr val="bg1"/>
              </a:solidFill>
            </a:endParaRPr>
          </a:p>
        </p:txBody>
      </p:sp>
      <p:pic>
        <p:nvPicPr>
          <p:cNvPr id="23" name="Picture 22">
            <a:extLst>
              <a:ext uri="{FF2B5EF4-FFF2-40B4-BE49-F238E27FC236}">
                <a16:creationId xmlns:a16="http://schemas.microsoft.com/office/drawing/2014/main" xmlns="" id="{3BD9730A-288D-45CB-AE96-1CDEAA6B20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1605" y="1842053"/>
            <a:ext cx="2431228" cy="3969352"/>
          </a:xfrm>
          <a:prstGeom prst="rect">
            <a:avLst/>
          </a:prstGeom>
        </p:spPr>
      </p:pic>
      <p:sp>
        <p:nvSpPr>
          <p:cNvPr id="25" name="TextBox 21">
            <a:extLst>
              <a:ext uri="{FF2B5EF4-FFF2-40B4-BE49-F238E27FC236}">
                <a16:creationId xmlns:a16="http://schemas.microsoft.com/office/drawing/2014/main" xmlns="" id="{286A75D6-25BA-411B-98D4-3B0D8DD62F40}"/>
              </a:ext>
            </a:extLst>
          </p:cNvPr>
          <p:cNvSpPr txBox="1">
            <a:spLocks noChangeArrowheads="1"/>
          </p:cNvSpPr>
          <p:nvPr/>
        </p:nvSpPr>
        <p:spPr bwMode="auto">
          <a:xfrm>
            <a:off x="6181823" y="5866401"/>
            <a:ext cx="2290793" cy="78898"/>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hlinkClick r:id="rId10">
                  <a:extLst>
                    <a:ext uri="{A12FA001-AC4F-418D-AE19-62706E023703}">
                      <ahyp:hlinkClr xmlns:ahyp="http://schemas.microsoft.com/office/drawing/2018/hyperlinkcolor" xmlns="" val="tx"/>
                    </a:ext>
                  </a:extLst>
                </a:hlinkClick>
              </a:rPr>
              <a:t>“Matthew Henson return.jpg”</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rPr>
              <a:t> by [</a:t>
            </a:r>
            <a:r>
              <a:rPr lang="en-GB" altLang="en-US" sz="500" b="1" dirty="0" err="1">
                <a:solidFill>
                  <a:schemeClr val="bg1"/>
                </a:solidFill>
                <a:latin typeface="Roboto" panose="02000000000000000000" pitchFamily="2" charset="0"/>
                <a:ea typeface="Roboto" panose="02000000000000000000" pitchFamily="2" charset="0"/>
                <a:cs typeface="Arial" panose="020B0604020202020204" pitchFamily="34" charset="0"/>
              </a:rPr>
              <a:t>Robbot</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hlinkClick r:id="rId11">
                  <a:extLst>
                    <a:ext uri="{A12FA001-AC4F-418D-AE19-62706E023703}">
                      <ahyp:hlinkClr xmlns:ahyp="http://schemas.microsoft.com/office/drawing/2018/hyperlinkcolor" xmlns="" val="tx"/>
                    </a:ext>
                  </a:extLst>
                </a:hlinkClick>
              </a:rPr>
              <a:t>CC BY 3.0</a:t>
            </a:r>
            <a:endPar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26" name="TextBox 25">
            <a:extLst>
              <a:ext uri="{FF2B5EF4-FFF2-40B4-BE49-F238E27FC236}">
                <a16:creationId xmlns:a16="http://schemas.microsoft.com/office/drawing/2014/main" xmlns="" id="{D3606F04-A203-424F-87ED-B98ABFDDCC56}"/>
              </a:ext>
            </a:extLst>
          </p:cNvPr>
          <p:cNvSpPr txBox="1"/>
          <p:nvPr/>
        </p:nvSpPr>
        <p:spPr>
          <a:xfrm>
            <a:off x="755650" y="2455083"/>
            <a:ext cx="5088558" cy="1200329"/>
          </a:xfrm>
          <a:prstGeom prst="rect">
            <a:avLst/>
          </a:prstGeom>
          <a:noFill/>
        </p:spPr>
        <p:txBody>
          <a:bodyPr wrap="square">
            <a:spAutoFit/>
          </a:bodyPr>
          <a:lstStyle/>
          <a:p>
            <a:r>
              <a:rPr lang="en-GB" dirty="0"/>
              <a:t>Investigations into whether Matthew and the rest of the team were the first to reach the North Pole have been done in recent years but it is not clear if they were the first to get there.</a:t>
            </a:r>
            <a:endParaRPr lang="en-GB" sz="1800" b="0" i="0" u="none" strike="noStrike" dirty="0">
              <a:effectLst/>
            </a:endParaRPr>
          </a:p>
        </p:txBody>
      </p:sp>
    </p:spTree>
    <p:extLst>
      <p:ext uri="{BB962C8B-B14F-4D97-AF65-F5344CB8AC3E}">
        <p14:creationId xmlns:p14="http://schemas.microsoft.com/office/powerpoint/2010/main" val="163964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lour Block">
            <a:extLst>
              <a:ext uri="{FF2B5EF4-FFF2-40B4-BE49-F238E27FC236}">
                <a16:creationId xmlns:a16="http://schemas.microsoft.com/office/drawing/2014/main" xmlns="" id="{8E54A824-6903-40CB-9EEC-6D3555F0D372}"/>
              </a:ext>
            </a:extLst>
          </p:cNvPr>
          <p:cNvSpPr/>
          <p:nvPr/>
        </p:nvSpPr>
        <p:spPr>
          <a:xfrm>
            <a:off x="442142" y="3829878"/>
            <a:ext cx="8259714" cy="1620105"/>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itle"/>
          <p:cNvSpPr/>
          <p:nvPr/>
        </p:nvSpPr>
        <p:spPr>
          <a:xfrm>
            <a:off x="755650" y="765175"/>
            <a:ext cx="7632699" cy="1077218"/>
          </a:xfrm>
          <a:prstGeom prst="rect">
            <a:avLst/>
          </a:prstGeom>
        </p:spPr>
        <p:txBody>
          <a:bodyPr wrap="square">
            <a:spAutoFit/>
          </a:bodyPr>
          <a:lstStyle/>
          <a:p>
            <a:pPr algn="ctr"/>
            <a:r>
              <a:rPr lang="en-GB" sz="3200" b="1" dirty="0">
                <a:latin typeface="+mj-lt"/>
              </a:rPr>
              <a:t>Was Matthew Henson a</a:t>
            </a:r>
          </a:p>
          <a:p>
            <a:pPr algn="ctr"/>
            <a:r>
              <a:rPr lang="en-GB" sz="3200" b="1" dirty="0">
                <a:latin typeface="+mj-lt"/>
              </a:rPr>
              <a:t>Significant Explorer?</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3" name="Text">
            <a:extLst>
              <a:ext uri="{FF2B5EF4-FFF2-40B4-BE49-F238E27FC236}">
                <a16:creationId xmlns:a16="http://schemas.microsoft.com/office/drawing/2014/main" xmlns="" id="{BBE992B3-1BED-49A8-9090-5A688C40466A}"/>
              </a:ext>
            </a:extLst>
          </p:cNvPr>
          <p:cNvSpPr/>
          <p:nvPr/>
        </p:nvSpPr>
        <p:spPr>
          <a:xfrm>
            <a:off x="614421" y="2017528"/>
            <a:ext cx="3763717" cy="1384995"/>
          </a:xfrm>
          <a:prstGeom prst="rect">
            <a:avLst/>
          </a:prstGeom>
        </p:spPr>
        <p:txBody>
          <a:bodyPr wrap="square" lIns="0" tIns="0" rIns="0" bIns="0">
            <a:spAutoFit/>
          </a:bodyPr>
          <a:lstStyle/>
          <a:p>
            <a:pPr rtl="0">
              <a:spcBef>
                <a:spcPts val="0"/>
              </a:spcBef>
              <a:spcAft>
                <a:spcPts val="0"/>
              </a:spcAft>
            </a:pPr>
            <a:r>
              <a:rPr lang="en-GB" sz="1800" b="0" i="0" u="none" strike="noStrike" dirty="0">
                <a:effectLst/>
              </a:rPr>
              <a:t>Maybe you said something like this: </a:t>
            </a:r>
          </a:p>
          <a:p>
            <a:pPr rtl="0">
              <a:spcBef>
                <a:spcPts val="0"/>
              </a:spcBef>
              <a:spcAft>
                <a:spcPts val="0"/>
              </a:spcAft>
            </a:pPr>
            <a:endParaRPr lang="en-GB" sz="1800" b="0" i="0" u="none" strike="noStrike" dirty="0">
              <a:effectLst/>
            </a:endParaRPr>
          </a:p>
          <a:p>
            <a:pPr rtl="0">
              <a:spcBef>
                <a:spcPts val="0"/>
              </a:spcBef>
              <a:spcAft>
                <a:spcPts val="0"/>
              </a:spcAft>
            </a:pPr>
            <a:r>
              <a:rPr lang="en-GB" sz="1800" b="0" i="0" u="none" strike="noStrike" dirty="0">
                <a:effectLst/>
              </a:rPr>
              <a:t>He should be remembered for the amazing skills and experience he had as a polar explorer.</a:t>
            </a:r>
          </a:p>
        </p:txBody>
      </p:sp>
      <p:pic>
        <p:nvPicPr>
          <p:cNvPr id="21" name="Picture 20">
            <a:extLst>
              <a:ext uri="{FF2B5EF4-FFF2-40B4-BE49-F238E27FC236}">
                <a16:creationId xmlns:a16="http://schemas.microsoft.com/office/drawing/2014/main" xmlns="" id="{64542E1A-2B0D-4C20-A828-5B867051B3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78138" y="2017528"/>
            <a:ext cx="4151441" cy="3202123"/>
          </a:xfrm>
          <a:prstGeom prst="rect">
            <a:avLst/>
          </a:prstGeom>
        </p:spPr>
      </p:pic>
      <p:sp>
        <p:nvSpPr>
          <p:cNvPr id="23" name="TextBox 21">
            <a:extLst>
              <a:ext uri="{FF2B5EF4-FFF2-40B4-BE49-F238E27FC236}">
                <a16:creationId xmlns:a16="http://schemas.microsoft.com/office/drawing/2014/main" xmlns="" id="{A76AC366-A5F4-4D4C-B420-6F80C9BFE051}"/>
              </a:ext>
            </a:extLst>
          </p:cNvPr>
          <p:cNvSpPr txBox="1">
            <a:spLocks noChangeArrowheads="1"/>
          </p:cNvSpPr>
          <p:nvPr/>
        </p:nvSpPr>
        <p:spPr bwMode="auto">
          <a:xfrm>
            <a:off x="4972797" y="5273391"/>
            <a:ext cx="2962122" cy="120315"/>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hlinkClick r:id="rId10">
                  <a:extLst>
                    <a:ext uri="{A12FA001-AC4F-418D-AE19-62706E023703}">
                      <ahyp:hlinkClr xmlns:ahyp="http://schemas.microsoft.com/office/drawing/2018/hyperlinkcolor" xmlns="" val="tx"/>
                    </a:ext>
                  </a:extLst>
                </a:hlinkClick>
              </a:rPr>
              <a:t>“Matthew Henson NYWTS.jpg” </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rPr>
              <a:t> by [</a:t>
            </a:r>
            <a:r>
              <a:rPr lang="en-GB" altLang="en-US" sz="500" b="1" dirty="0" err="1">
                <a:solidFill>
                  <a:schemeClr val="bg1"/>
                </a:solidFill>
                <a:latin typeface="Roboto" panose="02000000000000000000" pitchFamily="2" charset="0"/>
                <a:ea typeface="Roboto" panose="02000000000000000000" pitchFamily="2" charset="0"/>
                <a:cs typeface="Arial" panose="020B0604020202020204" pitchFamily="34" charset="0"/>
              </a:rPr>
              <a:t>Davepape</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hlinkClick r:id="rId11">
                  <a:extLst>
                    <a:ext uri="{A12FA001-AC4F-418D-AE19-62706E023703}">
                      <ahyp:hlinkClr xmlns:ahyp="http://schemas.microsoft.com/office/drawing/2018/hyperlinkcolor" xmlns="" val="tx"/>
                    </a:ext>
                  </a:extLst>
                </a:hlinkClick>
              </a:rPr>
              <a:t>CC BY 3.0</a:t>
            </a:r>
            <a:endPar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25" name="TextBox 24">
            <a:extLst>
              <a:ext uri="{FF2B5EF4-FFF2-40B4-BE49-F238E27FC236}">
                <a16:creationId xmlns:a16="http://schemas.microsoft.com/office/drawing/2014/main" xmlns="" id="{69F8931B-A0DF-434D-A245-9897AA8D9171}"/>
              </a:ext>
            </a:extLst>
          </p:cNvPr>
          <p:cNvSpPr txBox="1"/>
          <p:nvPr/>
        </p:nvSpPr>
        <p:spPr>
          <a:xfrm>
            <a:off x="755650" y="4039765"/>
            <a:ext cx="3425872" cy="1200329"/>
          </a:xfrm>
          <a:prstGeom prst="rect">
            <a:avLst/>
          </a:prstGeom>
          <a:noFill/>
        </p:spPr>
        <p:txBody>
          <a:bodyPr wrap="square">
            <a:spAutoFit/>
          </a:bodyPr>
          <a:lstStyle/>
          <a:p>
            <a:pPr rtl="0">
              <a:spcBef>
                <a:spcPts val="0"/>
              </a:spcBef>
              <a:spcAft>
                <a:spcPts val="0"/>
              </a:spcAft>
            </a:pPr>
            <a:r>
              <a:rPr lang="en-GB" sz="1800" b="1" i="0" u="none" strike="noStrike" dirty="0">
                <a:solidFill>
                  <a:schemeClr val="bg1"/>
                </a:solidFill>
                <a:effectLst/>
              </a:rPr>
              <a:t>He should be remembered because for years he did not receive the recognition he deserved for his exploring.</a:t>
            </a:r>
          </a:p>
        </p:txBody>
      </p:sp>
    </p:spTree>
    <p:extLst>
      <p:ext uri="{BB962C8B-B14F-4D97-AF65-F5344CB8AC3E}">
        <p14:creationId xmlns:p14="http://schemas.microsoft.com/office/powerpoint/2010/main" val="330186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8689" y="1331172"/>
            <a:ext cx="3272646" cy="3272646"/>
          </a:xfrm>
          <a:prstGeom prst="rect">
            <a:avLst/>
          </a:prstGeom>
        </p:spPr>
      </p:pic>
      <p:sp>
        <p:nvSpPr>
          <p:cNvPr id="17" name="TextBox 16"/>
          <p:cNvSpPr txBox="1"/>
          <p:nvPr/>
        </p:nvSpPr>
        <p:spPr>
          <a:xfrm>
            <a:off x="974186" y="886884"/>
            <a:ext cx="7195628" cy="556434"/>
          </a:xfrm>
          <a:prstGeom prst="rect">
            <a:avLst/>
          </a:prstGeom>
          <a:noFill/>
        </p:spPr>
        <p:txBody>
          <a:bodyPr wrap="square" rtlCol="0">
            <a:spAutoFit/>
          </a:bodyPr>
          <a:lstStyle/>
          <a:p>
            <a:pPr algn="ctr"/>
            <a:r>
              <a:rPr lang="en-GB" sz="3016" b="1" dirty="0"/>
              <a:t>Meet </a:t>
            </a:r>
            <a:r>
              <a:rPr lang="en-GB" sz="3016" b="1" dirty="0" err="1"/>
              <a:t>Quizby</a:t>
            </a:r>
            <a:r>
              <a:rPr lang="en-GB" sz="3016" b="1" dirty="0"/>
              <a:t>!</a:t>
            </a:r>
          </a:p>
        </p:txBody>
      </p:sp>
      <p:sp>
        <p:nvSpPr>
          <p:cNvPr id="21" name="Google Shape;64;p17"/>
          <p:cNvSpPr/>
          <p:nvPr/>
        </p:nvSpPr>
        <p:spPr>
          <a:xfrm>
            <a:off x="974186" y="3502370"/>
            <a:ext cx="4797086" cy="1076244"/>
          </a:xfrm>
          <a:prstGeom prst="rect">
            <a:avLst/>
          </a:prstGeom>
          <a:solidFill>
            <a:srgbClr val="B8CA4F"/>
          </a:solidFill>
          <a:ln w="28575" cap="flat" cmpd="sng">
            <a:noFill/>
            <a:prstDash val="solid"/>
            <a:round/>
            <a:headEnd type="none" w="sm" len="sm"/>
            <a:tailEnd type="none" w="sm" len="sm"/>
          </a:ln>
        </p:spPr>
        <p:txBody>
          <a:bodyPr spcFirstLastPara="1" wrap="square" lIns="101816" tIns="101816" rIns="101816" bIns="101816" anchor="t" anchorCtr="0">
            <a:spAutoFit/>
          </a:bodyPr>
          <a:lstStyle/>
          <a:p>
            <a:pPr algn="ctr">
              <a:buClr>
                <a:schemeClr val="dk1"/>
              </a:buClr>
              <a:buSzPts val="1800"/>
            </a:pPr>
            <a:r>
              <a:rPr lang="en-GB" sz="1886" dirty="0">
                <a:solidFill>
                  <a:schemeClr val="dk1"/>
                </a:solidFill>
                <a:ea typeface="Arial"/>
                <a:cs typeface="Arial"/>
                <a:sym typeface="Arial"/>
              </a:rPr>
              <a:t>The questions that appear will help </a:t>
            </a:r>
            <a:br>
              <a:rPr lang="en-GB" sz="1886" dirty="0">
                <a:solidFill>
                  <a:schemeClr val="dk1"/>
                </a:solidFill>
                <a:ea typeface="Arial"/>
                <a:cs typeface="Arial"/>
                <a:sym typeface="Arial"/>
              </a:rPr>
            </a:br>
            <a:r>
              <a:rPr lang="en-GB" sz="1886" dirty="0">
                <a:solidFill>
                  <a:schemeClr val="dk1"/>
                </a:solidFill>
                <a:ea typeface="Arial"/>
                <a:cs typeface="Arial"/>
                <a:sym typeface="Arial"/>
              </a:rPr>
              <a:t>you to think about the key learning throughout the lesson.</a:t>
            </a:r>
            <a:endParaRPr sz="1886" dirty="0"/>
          </a:p>
        </p:txBody>
      </p:sp>
      <p:grpSp>
        <p:nvGrpSpPr>
          <p:cNvPr id="24" name="Group 23"/>
          <p:cNvGrpSpPr/>
          <p:nvPr/>
        </p:nvGrpSpPr>
        <p:grpSpPr>
          <a:xfrm>
            <a:off x="974187" y="1700111"/>
            <a:ext cx="4797084" cy="1540321"/>
            <a:chOff x="755650" y="1595096"/>
            <a:chExt cx="5088465" cy="1633882"/>
          </a:xfrm>
        </p:grpSpPr>
        <p:sp>
          <p:nvSpPr>
            <p:cNvPr id="4" name="Rectangular Callout 3"/>
            <p:cNvSpPr/>
            <p:nvPr/>
          </p:nvSpPr>
          <p:spPr>
            <a:xfrm>
              <a:off x="755650" y="1595096"/>
              <a:ext cx="5088465" cy="1633882"/>
            </a:xfrm>
            <a:prstGeom prst="wedgeRectCallout">
              <a:avLst>
                <a:gd name="adj1" fmla="val 61039"/>
                <a:gd name="adj2" fmla="val 24110"/>
              </a:avLst>
            </a:prstGeom>
            <a:solidFill>
              <a:schemeClr val="bg1"/>
            </a:solidFill>
            <a:ln w="38100">
              <a:solidFill>
                <a:srgbClr val="3352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35">
                <a:solidFill>
                  <a:schemeClr val="tx1"/>
                </a:solidFill>
              </a:endParaRPr>
            </a:p>
          </p:txBody>
        </p:sp>
        <p:sp>
          <p:nvSpPr>
            <p:cNvPr id="32" name="Rectangle 31"/>
            <p:cNvSpPr/>
            <p:nvPr/>
          </p:nvSpPr>
          <p:spPr>
            <a:xfrm>
              <a:off x="790062" y="2128648"/>
              <a:ext cx="5054053" cy="587499"/>
            </a:xfrm>
            <a:prstGeom prst="rect">
              <a:avLst/>
            </a:prstGeom>
          </p:spPr>
          <p:txBody>
            <a:bodyPr wrap="square" lIns="101816" tIns="101816" rIns="101816" bIns="101816">
              <a:spAutoFit/>
            </a:bodyPr>
            <a:lstStyle/>
            <a:p>
              <a:pPr algn="ctr">
                <a:spcAft>
                  <a:spcPts val="1131"/>
                </a:spcAft>
              </a:pPr>
              <a:r>
                <a:rPr lang="en-GB" sz="2263" b="1" dirty="0"/>
                <a:t>Hi, I’m </a:t>
              </a:r>
              <a:r>
                <a:rPr lang="en-GB" sz="2263" b="1" dirty="0" err="1"/>
                <a:t>Quizby</a:t>
              </a:r>
              <a:r>
                <a:rPr lang="en-GB" sz="2263" b="1" dirty="0"/>
                <a:t>!</a:t>
              </a:r>
            </a:p>
          </p:txBody>
        </p:sp>
      </p:grpSp>
      <p:grpSp>
        <p:nvGrpSpPr>
          <p:cNvPr id="25" name="Group 24"/>
          <p:cNvGrpSpPr/>
          <p:nvPr/>
        </p:nvGrpSpPr>
        <p:grpSpPr>
          <a:xfrm>
            <a:off x="1006629" y="2078565"/>
            <a:ext cx="4609740" cy="788806"/>
            <a:chOff x="790063" y="1996538"/>
            <a:chExt cx="4889742" cy="836720"/>
          </a:xfrm>
        </p:grpSpPr>
        <p:sp>
          <p:nvSpPr>
            <p:cNvPr id="20" name="Rectangle 19"/>
            <p:cNvSpPr/>
            <p:nvPr/>
          </p:nvSpPr>
          <p:spPr>
            <a:xfrm>
              <a:off x="790063" y="1996538"/>
              <a:ext cx="4241743" cy="836720"/>
            </a:xfrm>
            <a:prstGeom prst="rect">
              <a:avLst/>
            </a:prstGeom>
            <a:solidFill>
              <a:schemeClr val="bg1"/>
            </a:solidFill>
          </p:spPr>
          <p:txBody>
            <a:bodyPr wrap="square">
              <a:spAutoFit/>
            </a:bodyPr>
            <a:lstStyle/>
            <a:p>
              <a:r>
                <a:rPr lang="en-GB" sz="2263" b="1" dirty="0"/>
                <a:t>I will appear like this, click me to reveal a key question.</a:t>
              </a:r>
              <a:endParaRPr lang="en-GB" sz="2263" dirty="0"/>
            </a:p>
          </p:txBody>
        </p:sp>
        <p:pic>
          <p:nvPicPr>
            <p:cNvPr id="23" name="Quizzy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1805" y="2104513"/>
              <a:ext cx="648000" cy="648000"/>
            </a:xfrm>
            <a:prstGeom prst="rect">
              <a:avLst/>
            </a:prstGeom>
          </p:spPr>
        </p:pic>
      </p:grpSp>
      <p:sp>
        <p:nvSpPr>
          <p:cNvPr id="22" name="Rectangle 21"/>
          <p:cNvSpPr/>
          <p:nvPr/>
        </p:nvSpPr>
        <p:spPr>
          <a:xfrm>
            <a:off x="1006627" y="2088304"/>
            <a:ext cx="4714758" cy="788806"/>
          </a:xfrm>
          <a:prstGeom prst="rect">
            <a:avLst/>
          </a:prstGeom>
          <a:solidFill>
            <a:schemeClr val="bg1"/>
          </a:solidFill>
        </p:spPr>
        <p:txBody>
          <a:bodyPr wrap="square">
            <a:spAutoFit/>
          </a:bodyPr>
          <a:lstStyle/>
          <a:p>
            <a:pPr algn="ctr">
              <a:spcAft>
                <a:spcPts val="1131"/>
              </a:spcAft>
            </a:pPr>
            <a:r>
              <a:rPr lang="en-GB" sz="2263" b="1" dirty="0"/>
              <a:t>Can you spot me in the </a:t>
            </a:r>
            <a:br>
              <a:rPr lang="en-GB" sz="2263" b="1" dirty="0"/>
            </a:br>
            <a:r>
              <a:rPr lang="en-GB" sz="2263" b="1" dirty="0">
                <a:solidFill>
                  <a:srgbClr val="00B0F0"/>
                </a:solidFill>
              </a:rPr>
              <a:t>Lesson Presentation</a:t>
            </a:r>
            <a:r>
              <a:rPr lang="en-GB" sz="2263" b="1" dirty="0"/>
              <a:t>? </a:t>
            </a:r>
          </a:p>
        </p:txBody>
      </p:sp>
    </p:spTree>
    <p:extLst>
      <p:ext uri="{BB962C8B-B14F-4D97-AF65-F5344CB8AC3E}">
        <p14:creationId xmlns:p14="http://schemas.microsoft.com/office/powerpoint/2010/main" val="63071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righ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animBg="1"/>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Twinkl" panose="02000603050000020003" pitchFamily="50" charset="0"/>
                <a:ea typeface="+mj-ea"/>
                <a:cs typeface="+mj-cs"/>
              </a:defRPr>
            </a:lvl1pPr>
          </a:lstStyle>
          <a:p>
            <a:r>
              <a:rPr lang="en-US" sz="3200" dirty="0">
                <a:latin typeface="+mj-lt"/>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Twinkl" panose="02000603050000020003" pitchFamily="50" charset="0"/>
                <a:ea typeface="+mj-ea"/>
                <a:cs typeface="+mj-cs"/>
              </a:defRPr>
            </a:lvl1pPr>
          </a:lstStyle>
          <a:p>
            <a:r>
              <a:rPr lang="en-US" sz="3200" dirty="0">
                <a:latin typeface="+mj-lt"/>
              </a:rPr>
              <a:t>Aim</a:t>
            </a:r>
          </a:p>
        </p:txBody>
      </p:sp>
      <p:sp>
        <p:nvSpPr>
          <p:cNvPr id="16" name="Content Placeholder 15"/>
          <p:cNvSpPr>
            <a:spLocks noGrp="1"/>
          </p:cNvSpPr>
          <p:nvPr>
            <p:ph idx="1"/>
          </p:nvPr>
        </p:nvSpPr>
        <p:spPr/>
        <p:txBody>
          <a:bodyPr>
            <a:normAutofit/>
          </a:bodyPr>
          <a:lstStyle/>
          <a:p>
            <a:r>
              <a:rPr lang="en-GB" dirty="0">
                <a:latin typeface="Twinkl" pitchFamily="50" charset="0"/>
              </a:rPr>
              <a:t>To explore the achievements of Matthew Henson.</a:t>
            </a:r>
          </a:p>
        </p:txBody>
      </p:sp>
      <p:sp>
        <p:nvSpPr>
          <p:cNvPr id="20" name="Content Placeholder 15"/>
          <p:cNvSpPr txBox="1">
            <a:spLocks/>
          </p:cNvSpPr>
          <p:nvPr/>
        </p:nvSpPr>
        <p:spPr>
          <a:xfrm>
            <a:off x="628650" y="3466803"/>
            <a:ext cx="7886700" cy="2656412"/>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anose="02000503030000020003" pitchFamily="50" charset="0"/>
                <a:ea typeface="Twinkl"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anose="02000503030000020003" pitchFamily="50" charset="0"/>
                <a:ea typeface="Twinkl"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anose="02000503030000020003" pitchFamily="50" charset="0"/>
                <a:ea typeface="Twinkl"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anose="02000503030000020003" pitchFamily="50" charset="0"/>
                <a:ea typeface="Twinkl"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anose="02000503030000020003" pitchFamily="50" charset="0"/>
                <a:ea typeface="Twinkl"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I can explain why Matthew Henson was a significant explorer.</a:t>
            </a:r>
          </a:p>
          <a:p>
            <a:r>
              <a:rPr lang="en-GB" dirty="0">
                <a:latin typeface="Twinkl" pitchFamily="50" charset="0"/>
              </a:rPr>
              <a:t>I can describe the key events in Matthew Henson’s life. </a:t>
            </a:r>
          </a:p>
          <a:p>
            <a:r>
              <a:rPr lang="en-GB" dirty="0">
                <a:latin typeface="Twinkl" pitchFamily="50" charset="0"/>
              </a:rPr>
              <a:t>I can discuss how Matthew Henson’s achievements have been recognised in different ways as time has passed. </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spTree>
    <p:extLst>
      <p:ext uri="{BB962C8B-B14F-4D97-AF65-F5344CB8AC3E}">
        <p14:creationId xmlns:p14="http://schemas.microsoft.com/office/powerpoint/2010/main" val="603422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377824" y="3045492"/>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Twinkl" panose="02000603050000020003" pitchFamily="50" charset="0"/>
                <a:ea typeface="+mj-ea"/>
                <a:cs typeface="+mj-cs"/>
              </a:defRPr>
            </a:lvl1pPr>
          </a:lstStyle>
          <a:p>
            <a:r>
              <a:rPr lang="en-US" sz="3200" dirty="0">
                <a:latin typeface="+mn-lt"/>
              </a:rPr>
              <a:t>Success</a:t>
            </a:r>
            <a:r>
              <a:rPr lang="en-US" sz="3600" dirty="0">
                <a:latin typeface="+mn-lt"/>
              </a:rPr>
              <a:t> </a:t>
            </a:r>
            <a:r>
              <a:rPr lang="en-US" sz="3200" dirty="0">
                <a:latin typeface="+mn-lt"/>
              </a:rPr>
              <a:t>Criteria</a:t>
            </a:r>
            <a:endParaRPr lang="en-US" sz="3600" dirty="0">
              <a:latin typeface="+mn-lt"/>
            </a:endParaRP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Twinkl" panose="02000603050000020003" pitchFamily="50" charset="0"/>
                <a:ea typeface="+mj-ea"/>
                <a:cs typeface="+mj-cs"/>
              </a:defRPr>
            </a:lvl1pPr>
          </a:lstStyle>
          <a:p>
            <a:r>
              <a:rPr lang="en-US" sz="3200" dirty="0">
                <a:latin typeface="+mn-lt"/>
              </a:rPr>
              <a:t>Aim</a:t>
            </a:r>
            <a:endParaRPr lang="en-US" sz="3600" dirty="0">
              <a:latin typeface="+mn-lt"/>
            </a:endParaRPr>
          </a:p>
        </p:txBody>
      </p:sp>
      <p:sp>
        <p:nvSpPr>
          <p:cNvPr id="16" name="Content Placeholder 15"/>
          <p:cNvSpPr>
            <a:spLocks noGrp="1"/>
          </p:cNvSpPr>
          <p:nvPr>
            <p:ph idx="1"/>
          </p:nvPr>
        </p:nvSpPr>
        <p:spPr/>
        <p:txBody>
          <a:bodyPr>
            <a:normAutofit/>
          </a:bodyPr>
          <a:lstStyle/>
          <a:p>
            <a:r>
              <a:rPr lang="en-GB" dirty="0">
                <a:latin typeface="Twinkl" pitchFamily="50" charset="0"/>
              </a:rPr>
              <a:t>To explore the achievements of Matthew Henson.</a:t>
            </a:r>
          </a:p>
        </p:txBody>
      </p:sp>
      <p:sp>
        <p:nvSpPr>
          <p:cNvPr id="20" name="Content Placeholder 15"/>
          <p:cNvSpPr txBox="1">
            <a:spLocks/>
          </p:cNvSpPr>
          <p:nvPr/>
        </p:nvSpPr>
        <p:spPr>
          <a:xfrm>
            <a:off x="628650" y="3466803"/>
            <a:ext cx="7886700" cy="2656412"/>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anose="02000503030000020003" pitchFamily="50" charset="0"/>
                <a:ea typeface="Twinkl"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anose="02000503030000020003" pitchFamily="50" charset="0"/>
                <a:ea typeface="Twinkl"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anose="02000503030000020003" pitchFamily="50" charset="0"/>
                <a:ea typeface="Twinkl"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anose="02000503030000020003" pitchFamily="50" charset="0"/>
                <a:ea typeface="Twinkl"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anose="02000503030000020003" pitchFamily="50" charset="0"/>
                <a:ea typeface="Twinkl"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I can explain why Matthew Henson was a significant explorer.</a:t>
            </a:r>
          </a:p>
          <a:p>
            <a:r>
              <a:rPr lang="en-GB" dirty="0">
                <a:latin typeface="Twinkl" pitchFamily="50" charset="0"/>
              </a:rPr>
              <a:t>I can describe the key events in Matthew Henson’s life. </a:t>
            </a:r>
          </a:p>
          <a:p>
            <a:r>
              <a:rPr lang="en-GB" dirty="0">
                <a:latin typeface="Twinkl" pitchFamily="50" charset="0"/>
              </a:rPr>
              <a:t>I can discuss how Matthew Henson’s achievements have been recognised in different ways as time has passed.</a:t>
            </a:r>
          </a:p>
        </p:txBody>
      </p:sp>
    </p:spTree>
    <p:extLst>
      <p:ext uri="{BB962C8B-B14F-4D97-AF65-F5344CB8AC3E}">
        <p14:creationId xmlns:p14="http://schemas.microsoft.com/office/powerpoint/2010/main" val="44728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lour Block">
            <a:extLst>
              <a:ext uri="{FF2B5EF4-FFF2-40B4-BE49-F238E27FC236}">
                <a16:creationId xmlns:a16="http://schemas.microsoft.com/office/drawing/2014/main" xmlns="" id="{876A6A81-9A73-444E-B519-571F4A0F0E56}"/>
              </a:ext>
            </a:extLst>
          </p:cNvPr>
          <p:cNvSpPr/>
          <p:nvPr/>
        </p:nvSpPr>
        <p:spPr>
          <a:xfrm>
            <a:off x="442142" y="2170702"/>
            <a:ext cx="8259714" cy="2524127"/>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cNvSpPr/>
          <p:nvPr/>
        </p:nvSpPr>
        <p:spPr>
          <a:xfrm>
            <a:off x="4180680" y="2366214"/>
            <a:ext cx="3558592" cy="276999"/>
          </a:xfrm>
          <a:prstGeom prst="rect">
            <a:avLst/>
          </a:prstGeom>
        </p:spPr>
        <p:txBody>
          <a:bodyPr wrap="square" lIns="0" tIns="0" rIns="0" bIns="0">
            <a:spAutoFit/>
          </a:bodyPr>
          <a:lstStyle/>
          <a:p>
            <a:r>
              <a:rPr lang="en-GB" b="1" dirty="0">
                <a:solidFill>
                  <a:schemeClr val="bg1"/>
                </a:solidFill>
              </a:rPr>
              <a:t>Matthew Henson was an explorer.</a:t>
            </a:r>
          </a:p>
        </p:txBody>
      </p:sp>
      <p:sp>
        <p:nvSpPr>
          <p:cNvPr id="12" name="Title"/>
          <p:cNvSpPr/>
          <p:nvPr/>
        </p:nvSpPr>
        <p:spPr>
          <a:xfrm>
            <a:off x="755650" y="765175"/>
            <a:ext cx="7632699" cy="584775"/>
          </a:xfrm>
          <a:prstGeom prst="rect">
            <a:avLst/>
          </a:prstGeom>
        </p:spPr>
        <p:txBody>
          <a:bodyPr wrap="square">
            <a:spAutoFit/>
          </a:bodyPr>
          <a:lstStyle/>
          <a:p>
            <a:pPr algn="ctr"/>
            <a:r>
              <a:rPr lang="en-GB" sz="3200" b="1" dirty="0">
                <a:latin typeface="+mj-lt"/>
              </a:rPr>
              <a:t>Who Was Matthew Henson?</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4" name="Picture 3">
            <a:extLst>
              <a:ext uri="{FF2B5EF4-FFF2-40B4-BE49-F238E27FC236}">
                <a16:creationId xmlns:a16="http://schemas.microsoft.com/office/drawing/2014/main" xmlns="" id="{4037EF57-EC2C-48B5-BCF4-295C761B1FA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7665"/>
          <a:stretch/>
        </p:blipFill>
        <p:spPr>
          <a:xfrm>
            <a:off x="359715" y="1407319"/>
            <a:ext cx="4889774" cy="3287510"/>
          </a:xfrm>
          <a:prstGeom prst="rect">
            <a:avLst/>
          </a:prstGeom>
        </p:spPr>
      </p:pic>
      <p:sp>
        <p:nvSpPr>
          <p:cNvPr id="21" name="TextBox 20">
            <a:extLst>
              <a:ext uri="{FF2B5EF4-FFF2-40B4-BE49-F238E27FC236}">
                <a16:creationId xmlns:a16="http://schemas.microsoft.com/office/drawing/2014/main" xmlns="" id="{1A637A65-8159-4244-84D4-B2E9587B01D6}"/>
              </a:ext>
            </a:extLst>
          </p:cNvPr>
          <p:cNvSpPr txBox="1"/>
          <p:nvPr/>
        </p:nvSpPr>
        <p:spPr>
          <a:xfrm>
            <a:off x="682763" y="5053916"/>
            <a:ext cx="7778472" cy="923330"/>
          </a:xfrm>
          <a:prstGeom prst="rect">
            <a:avLst/>
          </a:prstGeom>
          <a:noFill/>
        </p:spPr>
        <p:txBody>
          <a:bodyPr wrap="square">
            <a:spAutoFit/>
          </a:bodyPr>
          <a:lstStyle/>
          <a:p>
            <a:r>
              <a:rPr lang="en-GB" dirty="0"/>
              <a:t>There is some disagreement among historians as to who reached the North Pole first but many believe that it was Matthew Henson along with Robert Peary and four </a:t>
            </a:r>
            <a:r>
              <a:rPr lang="en-GB" dirty="0" err="1"/>
              <a:t>Inuits</a:t>
            </a:r>
            <a:r>
              <a:rPr lang="en-GB" dirty="0"/>
              <a:t>: </a:t>
            </a:r>
            <a:r>
              <a:rPr lang="en-GB" dirty="0" err="1"/>
              <a:t>Ooqueah</a:t>
            </a:r>
            <a:r>
              <a:rPr lang="en-GB" dirty="0"/>
              <a:t>, </a:t>
            </a:r>
            <a:r>
              <a:rPr lang="en-GB" dirty="0" err="1"/>
              <a:t>Ootah</a:t>
            </a:r>
            <a:r>
              <a:rPr lang="en-GB" dirty="0"/>
              <a:t>, </a:t>
            </a:r>
            <a:r>
              <a:rPr lang="en-GB" dirty="0" err="1"/>
              <a:t>Egingwah</a:t>
            </a:r>
            <a:r>
              <a:rPr lang="en-GB" dirty="0"/>
              <a:t> and </a:t>
            </a:r>
            <a:r>
              <a:rPr lang="en-GB" dirty="0" err="1"/>
              <a:t>Seegloo</a:t>
            </a:r>
            <a:r>
              <a:rPr lang="en-GB" dirty="0"/>
              <a:t>.</a:t>
            </a:r>
          </a:p>
        </p:txBody>
      </p:sp>
      <p:sp>
        <p:nvSpPr>
          <p:cNvPr id="23" name="TextBox 22">
            <a:extLst>
              <a:ext uri="{FF2B5EF4-FFF2-40B4-BE49-F238E27FC236}">
                <a16:creationId xmlns:a16="http://schemas.microsoft.com/office/drawing/2014/main" xmlns="" id="{DD14FE83-A86D-432F-BE5C-D397B91C95FF}"/>
              </a:ext>
            </a:extLst>
          </p:cNvPr>
          <p:cNvSpPr txBox="1"/>
          <p:nvPr/>
        </p:nvSpPr>
        <p:spPr>
          <a:xfrm>
            <a:off x="4996072" y="3301183"/>
            <a:ext cx="3458815" cy="1200329"/>
          </a:xfrm>
          <a:prstGeom prst="rect">
            <a:avLst/>
          </a:prstGeom>
          <a:noFill/>
        </p:spPr>
        <p:txBody>
          <a:bodyPr wrap="square">
            <a:spAutoFit/>
          </a:bodyPr>
          <a:lstStyle/>
          <a:p>
            <a:r>
              <a:rPr lang="en-GB" b="1" dirty="0">
                <a:solidFill>
                  <a:schemeClr val="bg1"/>
                </a:solidFill>
              </a:rPr>
              <a:t>Many people around the world have heard of Matthew Henson but he is not as well known as some other famous explorers.</a:t>
            </a:r>
          </a:p>
        </p:txBody>
      </p:sp>
      <p:sp>
        <p:nvSpPr>
          <p:cNvPr id="25" name="TextBox 24">
            <a:extLst>
              <a:ext uri="{FF2B5EF4-FFF2-40B4-BE49-F238E27FC236}">
                <a16:creationId xmlns:a16="http://schemas.microsoft.com/office/drawing/2014/main" xmlns="" id="{F7E0A5A1-6090-428A-8E62-9AC8850EDF29}"/>
              </a:ext>
            </a:extLst>
          </p:cNvPr>
          <p:cNvSpPr txBox="1"/>
          <p:nvPr/>
        </p:nvSpPr>
        <p:spPr>
          <a:xfrm>
            <a:off x="4342623" y="2787532"/>
            <a:ext cx="4191498" cy="369332"/>
          </a:xfrm>
          <a:prstGeom prst="rect">
            <a:avLst/>
          </a:prstGeom>
          <a:noFill/>
        </p:spPr>
        <p:txBody>
          <a:bodyPr wrap="square">
            <a:spAutoFit/>
          </a:bodyPr>
          <a:lstStyle/>
          <a:p>
            <a:r>
              <a:rPr lang="en-GB" b="1" dirty="0">
                <a:solidFill>
                  <a:schemeClr val="bg1"/>
                </a:solidFill>
              </a:rPr>
              <a:t>He is famous for exploring the Arctic.</a:t>
            </a:r>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8" grpId="0"/>
      <p:bldP spid="21" grpId="0"/>
      <p:bldP spid="23"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 name="Line">
            <a:extLst>
              <a:ext uri="{FF2B5EF4-FFF2-40B4-BE49-F238E27FC236}">
                <a16:creationId xmlns:a16="http://schemas.microsoft.com/office/drawing/2014/main" xmlns="" id="{F26C7C63-FDD1-4AB2-9EC6-5BD783A1E7C8}"/>
              </a:ext>
            </a:extLst>
          </p:cNvPr>
          <p:cNvCxnSpPr>
            <a:cxnSpLocks/>
          </p:cNvCxnSpPr>
          <p:nvPr/>
        </p:nvCxnSpPr>
        <p:spPr>
          <a:xfrm flipV="1">
            <a:off x="3674401" y="2266730"/>
            <a:ext cx="0" cy="11622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Line">
            <a:extLst>
              <a:ext uri="{FF2B5EF4-FFF2-40B4-BE49-F238E27FC236}">
                <a16:creationId xmlns:a16="http://schemas.microsoft.com/office/drawing/2014/main" xmlns="" id="{BD4A32C0-EC86-4550-A36E-9F30AA2F09F5}"/>
              </a:ext>
            </a:extLst>
          </p:cNvPr>
          <p:cNvCxnSpPr>
            <a:cxnSpLocks/>
          </p:cNvCxnSpPr>
          <p:nvPr/>
        </p:nvCxnSpPr>
        <p:spPr>
          <a:xfrm flipV="1">
            <a:off x="6431577" y="2245166"/>
            <a:ext cx="0" cy="27904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cNvSpPr/>
          <p:nvPr/>
        </p:nvSpPr>
        <p:spPr>
          <a:xfrm>
            <a:off x="755650" y="1513946"/>
            <a:ext cx="7632700" cy="276999"/>
          </a:xfrm>
          <a:prstGeom prst="rect">
            <a:avLst/>
          </a:prstGeom>
        </p:spPr>
        <p:txBody>
          <a:bodyPr wrap="square" lIns="0" tIns="0" rIns="0" bIns="0">
            <a:spAutoFit/>
          </a:bodyPr>
          <a:lstStyle/>
          <a:p>
            <a:pPr algn="ctr"/>
            <a:r>
              <a:rPr lang="en-GB" dirty="0"/>
              <a:t>This is when Matthew Henson lived.</a:t>
            </a:r>
          </a:p>
        </p:txBody>
      </p:sp>
      <p:sp>
        <p:nvSpPr>
          <p:cNvPr id="12" name="Title"/>
          <p:cNvSpPr/>
          <p:nvPr/>
        </p:nvSpPr>
        <p:spPr>
          <a:xfrm>
            <a:off x="755650" y="765175"/>
            <a:ext cx="7632699" cy="584775"/>
          </a:xfrm>
          <a:prstGeom prst="rect">
            <a:avLst/>
          </a:prstGeom>
        </p:spPr>
        <p:txBody>
          <a:bodyPr wrap="square">
            <a:spAutoFit/>
          </a:bodyPr>
          <a:lstStyle/>
          <a:p>
            <a:pPr algn="ctr"/>
            <a:r>
              <a:rPr lang="en-GB" sz="3200" b="1" dirty="0">
                <a:latin typeface="+mj-lt"/>
              </a:rPr>
              <a:t>Who Was Matthew Henson?</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cxnSp>
        <p:nvCxnSpPr>
          <p:cNvPr id="16" name="Line">
            <a:extLst>
              <a:ext uri="{FF2B5EF4-FFF2-40B4-BE49-F238E27FC236}">
                <a16:creationId xmlns:a16="http://schemas.microsoft.com/office/drawing/2014/main" xmlns="" id="{4421B6FD-D400-467C-8BE2-6C9A133BD4CB}"/>
              </a:ext>
            </a:extLst>
          </p:cNvPr>
          <p:cNvCxnSpPr>
            <a:cxnSpLocks/>
          </p:cNvCxnSpPr>
          <p:nvPr/>
        </p:nvCxnSpPr>
        <p:spPr>
          <a:xfrm flipV="1">
            <a:off x="7443757" y="2238701"/>
            <a:ext cx="0" cy="35050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Line">
            <a:extLst>
              <a:ext uri="{FF2B5EF4-FFF2-40B4-BE49-F238E27FC236}">
                <a16:creationId xmlns:a16="http://schemas.microsoft.com/office/drawing/2014/main" xmlns="" id="{29AF2FAF-98A8-4015-BA9B-B4EE8673F7AE}"/>
              </a:ext>
            </a:extLst>
          </p:cNvPr>
          <p:cNvCxnSpPr>
            <a:cxnSpLocks/>
          </p:cNvCxnSpPr>
          <p:nvPr/>
        </p:nvCxnSpPr>
        <p:spPr>
          <a:xfrm flipV="1">
            <a:off x="6475238" y="2238699"/>
            <a:ext cx="0" cy="14342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Line">
            <a:extLst>
              <a:ext uri="{FF2B5EF4-FFF2-40B4-BE49-F238E27FC236}">
                <a16:creationId xmlns:a16="http://schemas.microsoft.com/office/drawing/2014/main" xmlns="" id="{A3A549E2-FB7D-491E-8962-51B402553407}"/>
              </a:ext>
            </a:extLst>
          </p:cNvPr>
          <p:cNvCxnSpPr>
            <a:cxnSpLocks/>
          </p:cNvCxnSpPr>
          <p:nvPr/>
        </p:nvCxnSpPr>
        <p:spPr>
          <a:xfrm flipV="1">
            <a:off x="5723940" y="2238697"/>
            <a:ext cx="0" cy="8117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Line">
            <a:extLst>
              <a:ext uri="{FF2B5EF4-FFF2-40B4-BE49-F238E27FC236}">
                <a16:creationId xmlns:a16="http://schemas.microsoft.com/office/drawing/2014/main" xmlns="" id="{AACE31F5-B793-434F-8F08-3B9EFF3BAECA}"/>
              </a:ext>
            </a:extLst>
          </p:cNvPr>
          <p:cNvCxnSpPr>
            <a:cxnSpLocks/>
          </p:cNvCxnSpPr>
          <p:nvPr/>
        </p:nvCxnSpPr>
        <p:spPr>
          <a:xfrm flipV="1">
            <a:off x="4180065" y="2257342"/>
            <a:ext cx="0" cy="26134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Line">
            <a:extLst>
              <a:ext uri="{FF2B5EF4-FFF2-40B4-BE49-F238E27FC236}">
                <a16:creationId xmlns:a16="http://schemas.microsoft.com/office/drawing/2014/main" xmlns="" id="{31E60609-7E03-48A4-BDE6-E47945A0F319}"/>
              </a:ext>
            </a:extLst>
          </p:cNvPr>
          <p:cNvCxnSpPr>
            <a:cxnSpLocks/>
          </p:cNvCxnSpPr>
          <p:nvPr/>
        </p:nvCxnSpPr>
        <p:spPr>
          <a:xfrm flipV="1">
            <a:off x="1303224" y="2238695"/>
            <a:ext cx="0" cy="9536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SpaceX Text">
            <a:extLst>
              <a:ext uri="{FF2B5EF4-FFF2-40B4-BE49-F238E27FC236}">
                <a16:creationId xmlns:a16="http://schemas.microsoft.com/office/drawing/2014/main" xmlns="" id="{96924218-77E5-4407-937B-7E7FA5705B52}"/>
              </a:ext>
            </a:extLst>
          </p:cNvPr>
          <p:cNvSpPr/>
          <p:nvPr/>
        </p:nvSpPr>
        <p:spPr>
          <a:xfrm>
            <a:off x="907257" y="5730525"/>
            <a:ext cx="7673184" cy="547779"/>
          </a:xfrm>
          <a:prstGeom prst="round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t>SpaceX becomes the first private company to send humans into space</a:t>
            </a:r>
          </a:p>
        </p:txBody>
      </p:sp>
      <p:pic>
        <p:nvPicPr>
          <p:cNvPr id="47" name="Queen Victoria">
            <a:extLst>
              <a:ext uri="{FF2B5EF4-FFF2-40B4-BE49-F238E27FC236}">
                <a16:creationId xmlns:a16="http://schemas.microsoft.com/office/drawing/2014/main" xmlns="" id="{2589DCFD-7E06-4B6E-9424-FF921C3187A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61578" y="2302862"/>
            <a:ext cx="894896" cy="838317"/>
          </a:xfrm>
          <a:prstGeom prst="rect">
            <a:avLst/>
          </a:prstGeom>
        </p:spPr>
      </p:pic>
      <p:sp>
        <p:nvSpPr>
          <p:cNvPr id="48" name="Queen Victoria Text">
            <a:extLst>
              <a:ext uri="{FF2B5EF4-FFF2-40B4-BE49-F238E27FC236}">
                <a16:creationId xmlns:a16="http://schemas.microsoft.com/office/drawing/2014/main" xmlns="" id="{BE21AC63-09D2-441C-870D-73BECD60EDE6}"/>
              </a:ext>
            </a:extLst>
          </p:cNvPr>
          <p:cNvSpPr/>
          <p:nvPr/>
        </p:nvSpPr>
        <p:spPr>
          <a:xfrm>
            <a:off x="4550669" y="3037215"/>
            <a:ext cx="1804140" cy="547779"/>
          </a:xfrm>
          <a:prstGeom prst="round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t>Queen Victoria</a:t>
            </a:r>
          </a:p>
        </p:txBody>
      </p:sp>
      <p:pic>
        <p:nvPicPr>
          <p:cNvPr id="49" name="Gunpowder Plot">
            <a:extLst>
              <a:ext uri="{FF2B5EF4-FFF2-40B4-BE49-F238E27FC236}">
                <a16:creationId xmlns:a16="http://schemas.microsoft.com/office/drawing/2014/main" xmlns="" id="{6569982F-F5AE-4395-9270-52911AEEE92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51820"/>
          <a:stretch/>
        </p:blipFill>
        <p:spPr>
          <a:xfrm>
            <a:off x="2860885" y="2448735"/>
            <a:ext cx="1069771" cy="951201"/>
          </a:xfrm>
          <a:prstGeom prst="rect">
            <a:avLst/>
          </a:prstGeom>
        </p:spPr>
      </p:pic>
      <p:sp>
        <p:nvSpPr>
          <p:cNvPr id="50" name="Gunpowder Plot Text">
            <a:extLst>
              <a:ext uri="{FF2B5EF4-FFF2-40B4-BE49-F238E27FC236}">
                <a16:creationId xmlns:a16="http://schemas.microsoft.com/office/drawing/2014/main" xmlns="" id="{B730FCC7-7D98-446C-9251-728FA90973EE}"/>
              </a:ext>
            </a:extLst>
          </p:cNvPr>
          <p:cNvSpPr/>
          <p:nvPr/>
        </p:nvSpPr>
        <p:spPr>
          <a:xfrm>
            <a:off x="2432218" y="3394400"/>
            <a:ext cx="2033982" cy="854246"/>
          </a:xfrm>
          <a:prstGeom prst="round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t>The Gunpowder Plot</a:t>
            </a:r>
          </a:p>
        </p:txBody>
      </p:sp>
      <p:sp>
        <p:nvSpPr>
          <p:cNvPr id="51" name="Great Fire of London Text">
            <a:extLst>
              <a:ext uri="{FF2B5EF4-FFF2-40B4-BE49-F238E27FC236}">
                <a16:creationId xmlns:a16="http://schemas.microsoft.com/office/drawing/2014/main" xmlns="" id="{C7BA1F88-A7D9-426B-92C5-2F40D4F05F6E}"/>
              </a:ext>
            </a:extLst>
          </p:cNvPr>
          <p:cNvSpPr/>
          <p:nvPr/>
        </p:nvSpPr>
        <p:spPr>
          <a:xfrm>
            <a:off x="1606011" y="4870772"/>
            <a:ext cx="2820219" cy="547779"/>
          </a:xfrm>
          <a:prstGeom prst="round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t>The Great Fire of London</a:t>
            </a:r>
          </a:p>
        </p:txBody>
      </p:sp>
      <p:pic>
        <p:nvPicPr>
          <p:cNvPr id="52" name="Great Fire of London">
            <a:extLst>
              <a:ext uri="{FF2B5EF4-FFF2-40B4-BE49-F238E27FC236}">
                <a16:creationId xmlns:a16="http://schemas.microsoft.com/office/drawing/2014/main" xmlns="" id="{C670B20B-2CB1-466A-971C-65D705CE670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69293" y="4289022"/>
            <a:ext cx="1467250" cy="711710"/>
          </a:xfrm>
          <a:prstGeom prst="rect">
            <a:avLst/>
          </a:prstGeom>
        </p:spPr>
      </p:pic>
      <p:pic>
        <p:nvPicPr>
          <p:cNvPr id="53" name="Ibn Battuta">
            <a:extLst>
              <a:ext uri="{FF2B5EF4-FFF2-40B4-BE49-F238E27FC236}">
                <a16:creationId xmlns:a16="http://schemas.microsoft.com/office/drawing/2014/main" xmlns="" id="{7C463893-D618-44ED-BAB9-8F1842B5C7B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01617" y="2356846"/>
            <a:ext cx="910921" cy="869574"/>
          </a:xfrm>
          <a:prstGeom prst="rect">
            <a:avLst/>
          </a:prstGeom>
        </p:spPr>
      </p:pic>
      <p:sp>
        <p:nvSpPr>
          <p:cNvPr id="54" name="Ibn Battuta Text">
            <a:extLst>
              <a:ext uri="{FF2B5EF4-FFF2-40B4-BE49-F238E27FC236}">
                <a16:creationId xmlns:a16="http://schemas.microsoft.com/office/drawing/2014/main" xmlns="" id="{88543B6F-3791-47E6-A1C9-433297DFA417}"/>
              </a:ext>
            </a:extLst>
          </p:cNvPr>
          <p:cNvSpPr/>
          <p:nvPr/>
        </p:nvSpPr>
        <p:spPr>
          <a:xfrm>
            <a:off x="590592" y="3192329"/>
            <a:ext cx="1769716" cy="1160713"/>
          </a:xfrm>
          <a:prstGeom prst="round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t>Ibn Battuta 1304-1368/9 or 1377</a:t>
            </a:r>
          </a:p>
        </p:txBody>
      </p:sp>
      <p:pic>
        <p:nvPicPr>
          <p:cNvPr id="55" name="First World War">
            <a:extLst>
              <a:ext uri="{FF2B5EF4-FFF2-40B4-BE49-F238E27FC236}">
                <a16:creationId xmlns:a16="http://schemas.microsoft.com/office/drawing/2014/main" xmlns="" id="{27C7201A-8441-4272-85FC-8A5166423C1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72813" y="2706028"/>
            <a:ext cx="1371378" cy="969723"/>
          </a:xfrm>
          <a:prstGeom prst="rect">
            <a:avLst/>
          </a:prstGeom>
        </p:spPr>
      </p:pic>
      <p:sp>
        <p:nvSpPr>
          <p:cNvPr id="56" name="First World War Text">
            <a:extLst>
              <a:ext uri="{FF2B5EF4-FFF2-40B4-BE49-F238E27FC236}">
                <a16:creationId xmlns:a16="http://schemas.microsoft.com/office/drawing/2014/main" xmlns="" id="{9550A2C3-1915-4F30-A663-16326280ECCE}"/>
              </a:ext>
            </a:extLst>
          </p:cNvPr>
          <p:cNvSpPr/>
          <p:nvPr/>
        </p:nvSpPr>
        <p:spPr>
          <a:xfrm>
            <a:off x="6059433" y="3672921"/>
            <a:ext cx="2017278" cy="547779"/>
          </a:xfrm>
          <a:prstGeom prst="round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t>First World War</a:t>
            </a:r>
          </a:p>
        </p:txBody>
      </p:sp>
      <p:pic>
        <p:nvPicPr>
          <p:cNvPr id="57" name="SpaceX">
            <a:extLst>
              <a:ext uri="{FF2B5EF4-FFF2-40B4-BE49-F238E27FC236}">
                <a16:creationId xmlns:a16="http://schemas.microsoft.com/office/drawing/2014/main" xmlns="" id="{B485CC67-29A9-4698-854C-52AD5A55DB7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370428">
            <a:off x="575336" y="5126521"/>
            <a:ext cx="1366485" cy="840750"/>
          </a:xfrm>
          <a:prstGeom prst="rect">
            <a:avLst/>
          </a:prstGeom>
        </p:spPr>
      </p:pic>
      <p:pic>
        <p:nvPicPr>
          <p:cNvPr id="6" name="Matthew Henson">
            <a:extLst>
              <a:ext uri="{FF2B5EF4-FFF2-40B4-BE49-F238E27FC236}">
                <a16:creationId xmlns:a16="http://schemas.microsoft.com/office/drawing/2014/main" xmlns="" id="{C2DBE32D-5365-4B52-A56C-71C866A9560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1081" b="17564"/>
          <a:stretch/>
        </p:blipFill>
        <p:spPr>
          <a:xfrm>
            <a:off x="4717771" y="4110607"/>
            <a:ext cx="1341659" cy="914968"/>
          </a:xfrm>
          <a:prstGeom prst="rect">
            <a:avLst/>
          </a:prstGeom>
        </p:spPr>
      </p:pic>
      <p:sp>
        <p:nvSpPr>
          <p:cNvPr id="59" name="Matthew Henson Text">
            <a:extLst>
              <a:ext uri="{FF2B5EF4-FFF2-40B4-BE49-F238E27FC236}">
                <a16:creationId xmlns:a16="http://schemas.microsoft.com/office/drawing/2014/main" xmlns="" id="{1B991481-AC29-41BB-AE89-822B64E899D8}"/>
              </a:ext>
            </a:extLst>
          </p:cNvPr>
          <p:cNvSpPr/>
          <p:nvPr/>
        </p:nvSpPr>
        <p:spPr>
          <a:xfrm>
            <a:off x="4589341" y="5022334"/>
            <a:ext cx="3242685" cy="547779"/>
          </a:xfrm>
          <a:prstGeom prst="round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t>Matthew Henson 1866-1955 </a:t>
            </a:r>
          </a:p>
        </p:txBody>
      </p:sp>
      <p:grpSp>
        <p:nvGrpSpPr>
          <p:cNvPr id="60" name="Timeline">
            <a:extLst>
              <a:ext uri="{FF2B5EF4-FFF2-40B4-BE49-F238E27FC236}">
                <a16:creationId xmlns:a16="http://schemas.microsoft.com/office/drawing/2014/main" xmlns="" id="{674C1A78-46A0-4A9B-BEAC-2F1954AB5BD5}"/>
              </a:ext>
            </a:extLst>
          </p:cNvPr>
          <p:cNvGrpSpPr/>
          <p:nvPr/>
        </p:nvGrpSpPr>
        <p:grpSpPr>
          <a:xfrm>
            <a:off x="526207" y="1748858"/>
            <a:ext cx="8108949" cy="547779"/>
            <a:chOff x="526207" y="2663256"/>
            <a:chExt cx="8108949" cy="547779"/>
          </a:xfrm>
        </p:grpSpPr>
        <p:cxnSp>
          <p:nvCxnSpPr>
            <p:cNvPr id="61" name="Straight Connector 60">
              <a:extLst>
                <a:ext uri="{FF2B5EF4-FFF2-40B4-BE49-F238E27FC236}">
                  <a16:creationId xmlns:a16="http://schemas.microsoft.com/office/drawing/2014/main" xmlns="" id="{2CF527F7-E6CA-47A0-AA53-CADA02D995F4}"/>
                </a:ext>
              </a:extLst>
            </p:cNvPr>
            <p:cNvCxnSpPr>
              <a:cxnSpLocks/>
            </p:cNvCxnSpPr>
            <p:nvPr/>
          </p:nvCxnSpPr>
          <p:spPr>
            <a:xfrm flipH="1" flipV="1">
              <a:off x="8159369" y="3090932"/>
              <a:ext cx="1" cy="901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xmlns="" id="{633161F5-B805-4FC9-98AE-9C405BAC6CAB}"/>
                </a:ext>
              </a:extLst>
            </p:cNvPr>
            <p:cNvCxnSpPr>
              <a:cxnSpLocks/>
            </p:cNvCxnSpPr>
            <p:nvPr/>
          </p:nvCxnSpPr>
          <p:spPr>
            <a:xfrm>
              <a:off x="907256" y="3168970"/>
              <a:ext cx="725211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Rectangle: Rounded Corners 62">
              <a:extLst>
                <a:ext uri="{FF2B5EF4-FFF2-40B4-BE49-F238E27FC236}">
                  <a16:creationId xmlns:a16="http://schemas.microsoft.com/office/drawing/2014/main" xmlns="" id="{DC2602D8-FA79-455A-8604-477DEB8B4CE5}"/>
                </a:ext>
              </a:extLst>
            </p:cNvPr>
            <p:cNvSpPr/>
            <p:nvPr/>
          </p:nvSpPr>
          <p:spPr>
            <a:xfrm>
              <a:off x="526207" y="2663256"/>
              <a:ext cx="806162" cy="5477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rPr>
                <a:t>1300</a:t>
              </a:r>
            </a:p>
          </p:txBody>
        </p:sp>
        <p:sp>
          <p:nvSpPr>
            <p:cNvPr id="64" name="Rectangle: Rounded Corners 63">
              <a:extLst>
                <a:ext uri="{FF2B5EF4-FFF2-40B4-BE49-F238E27FC236}">
                  <a16:creationId xmlns:a16="http://schemas.microsoft.com/office/drawing/2014/main" xmlns="" id="{835D0765-2445-4A72-945D-8AA33CB99EBF}"/>
                </a:ext>
              </a:extLst>
            </p:cNvPr>
            <p:cNvSpPr/>
            <p:nvPr/>
          </p:nvSpPr>
          <p:spPr>
            <a:xfrm>
              <a:off x="1434018" y="2663256"/>
              <a:ext cx="806162" cy="5477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rPr>
                <a:t>1400</a:t>
              </a:r>
            </a:p>
          </p:txBody>
        </p:sp>
        <p:sp>
          <p:nvSpPr>
            <p:cNvPr id="65" name="Rectangle: Rounded Corners 64">
              <a:extLst>
                <a:ext uri="{FF2B5EF4-FFF2-40B4-BE49-F238E27FC236}">
                  <a16:creationId xmlns:a16="http://schemas.microsoft.com/office/drawing/2014/main" xmlns="" id="{FD17AE6A-B0EA-436E-B8F9-8B3365927CB6}"/>
                </a:ext>
              </a:extLst>
            </p:cNvPr>
            <p:cNvSpPr/>
            <p:nvPr/>
          </p:nvSpPr>
          <p:spPr>
            <a:xfrm>
              <a:off x="2328181" y="2663256"/>
              <a:ext cx="806162" cy="5477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rPr>
                <a:t>1500</a:t>
              </a:r>
            </a:p>
          </p:txBody>
        </p:sp>
        <p:sp>
          <p:nvSpPr>
            <p:cNvPr id="66" name="Rectangle: Rounded Corners 65">
              <a:extLst>
                <a:ext uri="{FF2B5EF4-FFF2-40B4-BE49-F238E27FC236}">
                  <a16:creationId xmlns:a16="http://schemas.microsoft.com/office/drawing/2014/main" xmlns="" id="{D113F8D2-B266-40AA-8C13-1F823331B3B0}"/>
                </a:ext>
              </a:extLst>
            </p:cNvPr>
            <p:cNvSpPr/>
            <p:nvPr/>
          </p:nvSpPr>
          <p:spPr>
            <a:xfrm>
              <a:off x="3249640" y="2663256"/>
              <a:ext cx="806162" cy="5477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rPr>
                <a:t>1600</a:t>
              </a:r>
            </a:p>
          </p:txBody>
        </p:sp>
        <p:sp>
          <p:nvSpPr>
            <p:cNvPr id="67" name="Rectangle: Rounded Corners 66">
              <a:extLst>
                <a:ext uri="{FF2B5EF4-FFF2-40B4-BE49-F238E27FC236}">
                  <a16:creationId xmlns:a16="http://schemas.microsoft.com/office/drawing/2014/main" xmlns="" id="{C022E64A-3181-44E0-8C0B-F31758070C65}"/>
                </a:ext>
              </a:extLst>
            </p:cNvPr>
            <p:cNvSpPr/>
            <p:nvPr/>
          </p:nvSpPr>
          <p:spPr>
            <a:xfrm>
              <a:off x="4143803" y="2663256"/>
              <a:ext cx="806162" cy="5477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rPr>
                <a:t>1700</a:t>
              </a:r>
            </a:p>
          </p:txBody>
        </p:sp>
        <p:sp>
          <p:nvSpPr>
            <p:cNvPr id="68" name="Rectangle: Rounded Corners 67">
              <a:extLst>
                <a:ext uri="{FF2B5EF4-FFF2-40B4-BE49-F238E27FC236}">
                  <a16:creationId xmlns:a16="http://schemas.microsoft.com/office/drawing/2014/main" xmlns="" id="{762E1AD7-4744-47F5-B4CF-5F7F114DEBC0}"/>
                </a:ext>
              </a:extLst>
            </p:cNvPr>
            <p:cNvSpPr/>
            <p:nvPr/>
          </p:nvSpPr>
          <p:spPr>
            <a:xfrm>
              <a:off x="4983374" y="2663256"/>
              <a:ext cx="928779" cy="5477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rPr>
                <a:t>1800</a:t>
              </a:r>
            </a:p>
          </p:txBody>
        </p:sp>
        <p:sp>
          <p:nvSpPr>
            <p:cNvPr id="69" name="Rectangle: Rounded Corners 68">
              <a:extLst>
                <a:ext uri="{FF2B5EF4-FFF2-40B4-BE49-F238E27FC236}">
                  <a16:creationId xmlns:a16="http://schemas.microsoft.com/office/drawing/2014/main" xmlns="" id="{CA48DEB6-C71F-454C-BBB2-DDD1E0E59066}"/>
                </a:ext>
              </a:extLst>
            </p:cNvPr>
            <p:cNvSpPr/>
            <p:nvPr/>
          </p:nvSpPr>
          <p:spPr>
            <a:xfrm>
              <a:off x="5945562" y="2663256"/>
              <a:ext cx="806162" cy="5477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rPr>
                <a:t>1900</a:t>
              </a:r>
            </a:p>
          </p:txBody>
        </p:sp>
        <p:sp>
          <p:nvSpPr>
            <p:cNvPr id="70" name="Rectangle: Rounded Corners 69">
              <a:extLst>
                <a:ext uri="{FF2B5EF4-FFF2-40B4-BE49-F238E27FC236}">
                  <a16:creationId xmlns:a16="http://schemas.microsoft.com/office/drawing/2014/main" xmlns="" id="{A14B5952-B787-43F2-96A0-4C7FB889D22C}"/>
                </a:ext>
              </a:extLst>
            </p:cNvPr>
            <p:cNvSpPr/>
            <p:nvPr/>
          </p:nvSpPr>
          <p:spPr>
            <a:xfrm>
              <a:off x="6798781" y="2663256"/>
              <a:ext cx="928779" cy="5477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rPr>
                <a:t>2000</a:t>
              </a:r>
            </a:p>
          </p:txBody>
        </p:sp>
        <p:cxnSp>
          <p:nvCxnSpPr>
            <p:cNvPr id="71" name="Straight Connector 70">
              <a:extLst>
                <a:ext uri="{FF2B5EF4-FFF2-40B4-BE49-F238E27FC236}">
                  <a16:creationId xmlns:a16="http://schemas.microsoft.com/office/drawing/2014/main" xmlns="" id="{30F0C47E-8D69-48BC-A4D6-F52933E9389B}"/>
                </a:ext>
              </a:extLst>
            </p:cNvPr>
            <p:cNvCxnSpPr>
              <a:cxnSpLocks/>
            </p:cNvCxnSpPr>
            <p:nvPr/>
          </p:nvCxnSpPr>
          <p:spPr>
            <a:xfrm flipH="1" flipV="1">
              <a:off x="925655" y="3090932"/>
              <a:ext cx="1" cy="901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xmlns="" id="{02043E55-FF70-4023-B6EB-A5F7FB152EE0}"/>
                </a:ext>
              </a:extLst>
            </p:cNvPr>
            <p:cNvCxnSpPr>
              <a:cxnSpLocks/>
            </p:cNvCxnSpPr>
            <p:nvPr/>
          </p:nvCxnSpPr>
          <p:spPr>
            <a:xfrm flipH="1" flipV="1">
              <a:off x="1829869" y="3090932"/>
              <a:ext cx="1" cy="901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xmlns="" id="{A081C54E-DDFD-4B6B-B961-8C30A7DB94A8}"/>
                </a:ext>
              </a:extLst>
            </p:cNvPr>
            <p:cNvCxnSpPr>
              <a:cxnSpLocks/>
            </p:cNvCxnSpPr>
            <p:nvPr/>
          </p:nvCxnSpPr>
          <p:spPr>
            <a:xfrm flipH="1" flipV="1">
              <a:off x="2734083" y="3090932"/>
              <a:ext cx="1" cy="901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xmlns="" id="{B676B3F8-C76D-4318-85F2-A16E4C2D9F30}"/>
                </a:ext>
              </a:extLst>
            </p:cNvPr>
            <p:cNvCxnSpPr>
              <a:cxnSpLocks/>
            </p:cNvCxnSpPr>
            <p:nvPr/>
          </p:nvCxnSpPr>
          <p:spPr>
            <a:xfrm flipH="1" flipV="1">
              <a:off x="3638297" y="3090932"/>
              <a:ext cx="1" cy="901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xmlns="" id="{B6CC0765-C74A-4AF0-9696-107D7A2AE2C3}"/>
                </a:ext>
              </a:extLst>
            </p:cNvPr>
            <p:cNvCxnSpPr>
              <a:cxnSpLocks/>
            </p:cNvCxnSpPr>
            <p:nvPr/>
          </p:nvCxnSpPr>
          <p:spPr>
            <a:xfrm flipH="1" flipV="1">
              <a:off x="4542511" y="3090932"/>
              <a:ext cx="1" cy="901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xmlns="" id="{1F529A2F-688C-44BB-90CC-195EA58406DE}"/>
                </a:ext>
              </a:extLst>
            </p:cNvPr>
            <p:cNvCxnSpPr>
              <a:cxnSpLocks/>
            </p:cNvCxnSpPr>
            <p:nvPr/>
          </p:nvCxnSpPr>
          <p:spPr>
            <a:xfrm flipH="1" flipV="1">
              <a:off x="5446725" y="3090932"/>
              <a:ext cx="1" cy="901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xmlns="" id="{67F939C4-46EF-40F6-9D1F-F6339F0CE426}"/>
                </a:ext>
              </a:extLst>
            </p:cNvPr>
            <p:cNvCxnSpPr>
              <a:cxnSpLocks/>
            </p:cNvCxnSpPr>
            <p:nvPr/>
          </p:nvCxnSpPr>
          <p:spPr>
            <a:xfrm flipH="1" flipV="1">
              <a:off x="6350939" y="3090932"/>
              <a:ext cx="1" cy="901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Rectangle: Rounded Corners 77">
              <a:extLst>
                <a:ext uri="{FF2B5EF4-FFF2-40B4-BE49-F238E27FC236}">
                  <a16:creationId xmlns:a16="http://schemas.microsoft.com/office/drawing/2014/main" xmlns="" id="{FF5373EE-5AB2-4A85-A506-3D8C7F478757}"/>
                </a:ext>
              </a:extLst>
            </p:cNvPr>
            <p:cNvSpPr/>
            <p:nvPr/>
          </p:nvSpPr>
          <p:spPr>
            <a:xfrm>
              <a:off x="7706377" y="2663256"/>
              <a:ext cx="928779" cy="5477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rPr>
                <a:t>2100</a:t>
              </a:r>
            </a:p>
          </p:txBody>
        </p:sp>
        <p:cxnSp>
          <p:nvCxnSpPr>
            <p:cNvPr id="79" name="Straight Connector 78">
              <a:extLst>
                <a:ext uri="{FF2B5EF4-FFF2-40B4-BE49-F238E27FC236}">
                  <a16:creationId xmlns:a16="http://schemas.microsoft.com/office/drawing/2014/main" xmlns="" id="{80BC5B45-DA95-47D9-ACFA-41E01F8C7CD4}"/>
                </a:ext>
              </a:extLst>
            </p:cNvPr>
            <p:cNvCxnSpPr>
              <a:cxnSpLocks/>
            </p:cNvCxnSpPr>
            <p:nvPr/>
          </p:nvCxnSpPr>
          <p:spPr>
            <a:xfrm flipH="1" flipV="1">
              <a:off x="7255153" y="3090932"/>
              <a:ext cx="1" cy="901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624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down)">
                                      <p:cBhvr>
                                        <p:cTn id="7" dur="10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0"/>
                                        <p:tgtEl>
                                          <p:spTgt spid="26"/>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wipe(up)">
                                      <p:cBhvr>
                                        <p:cTn id="16" dur="1000"/>
                                        <p:tgtEl>
                                          <p:spTgt spid="54"/>
                                        </p:tgtEl>
                                      </p:cBhvr>
                                    </p:animEffect>
                                  </p:childTnLst>
                                </p:cTn>
                              </p:par>
                              <p:par>
                                <p:cTn id="17" presetID="10"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1000"/>
                                        <p:tgtEl>
                                          <p:spTgt spid="5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80"/>
                                        </p:tgtEl>
                                        <p:attrNameLst>
                                          <p:attrName>style.visibility</p:attrName>
                                        </p:attrNameLst>
                                      </p:cBhvr>
                                      <p:to>
                                        <p:strVal val="visible"/>
                                      </p:to>
                                    </p:set>
                                    <p:animEffect transition="in" filter="wipe(up)">
                                      <p:cBhvr>
                                        <p:cTn id="24" dur="1000"/>
                                        <p:tgtEl>
                                          <p:spTgt spid="80"/>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ipe(up)">
                                      <p:cBhvr>
                                        <p:cTn id="28" dur="1000"/>
                                        <p:tgtEl>
                                          <p:spTgt spid="50"/>
                                        </p:tgtEl>
                                      </p:cBhvr>
                                    </p:animEffect>
                                  </p:childTnLst>
                                </p:cTn>
                              </p:par>
                              <p:par>
                                <p:cTn id="29" presetID="10" presetClass="entr" presetSubtype="0"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10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up)">
                                      <p:cBhvr>
                                        <p:cTn id="36" dur="1000"/>
                                        <p:tgtEl>
                                          <p:spTgt spid="25"/>
                                        </p:tgtEl>
                                      </p:cBhvr>
                                    </p:animEffect>
                                  </p:childTnLst>
                                </p:cTn>
                              </p:par>
                            </p:childTnLst>
                          </p:cTn>
                        </p:par>
                        <p:par>
                          <p:cTn id="37" fill="hold">
                            <p:stCondLst>
                              <p:cond delay="1000"/>
                            </p:stCondLst>
                            <p:childTnLst>
                              <p:par>
                                <p:cTn id="38" presetID="22" presetClass="entr" presetSubtype="1" fill="hold" grpId="0" nodeType="after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wipe(up)">
                                      <p:cBhvr>
                                        <p:cTn id="40" dur="1000"/>
                                        <p:tgtEl>
                                          <p:spTgt spid="51"/>
                                        </p:tgtEl>
                                      </p:cBhvr>
                                    </p:animEffect>
                                  </p:childTnLst>
                                </p:cTn>
                              </p:par>
                              <p:par>
                                <p:cTn id="41" presetID="10" presetClass="entr" presetSubtype="0"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1000"/>
                                        <p:tgtEl>
                                          <p:spTgt spid="5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up)">
                                      <p:cBhvr>
                                        <p:cTn id="48" dur="1000"/>
                                        <p:tgtEl>
                                          <p:spTgt spid="23"/>
                                        </p:tgtEl>
                                      </p:cBhvr>
                                    </p:animEffect>
                                  </p:childTnLst>
                                </p:cTn>
                              </p:par>
                            </p:childTnLst>
                          </p:cTn>
                        </p:par>
                        <p:par>
                          <p:cTn id="49" fill="hold">
                            <p:stCondLst>
                              <p:cond delay="1000"/>
                            </p:stCondLst>
                            <p:childTnLst>
                              <p:par>
                                <p:cTn id="50" presetID="22" presetClass="entr" presetSubtype="1" fill="hold" grpId="0" nodeType="after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wipe(up)">
                                      <p:cBhvr>
                                        <p:cTn id="52" dur="1000"/>
                                        <p:tgtEl>
                                          <p:spTgt spid="48"/>
                                        </p:tgtEl>
                                      </p:cBhvr>
                                    </p:animEffect>
                                  </p:childTnLst>
                                </p:cTn>
                              </p:par>
                              <p:par>
                                <p:cTn id="53" presetID="10" presetClass="entr" presetSubtype="0"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fade">
                                      <p:cBhvr>
                                        <p:cTn id="55" dur="1000"/>
                                        <p:tgtEl>
                                          <p:spTgt spid="4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58"/>
                                        </p:tgtEl>
                                        <p:attrNameLst>
                                          <p:attrName>style.visibility</p:attrName>
                                        </p:attrNameLst>
                                      </p:cBhvr>
                                      <p:to>
                                        <p:strVal val="visible"/>
                                      </p:to>
                                    </p:set>
                                    <p:animEffect transition="in" filter="wipe(up)">
                                      <p:cBhvr>
                                        <p:cTn id="60" dur="1000"/>
                                        <p:tgtEl>
                                          <p:spTgt spid="58"/>
                                        </p:tgtEl>
                                      </p:cBhvr>
                                    </p:animEffect>
                                  </p:childTnLst>
                                </p:cTn>
                              </p:par>
                            </p:childTnLst>
                          </p:cTn>
                        </p:par>
                        <p:par>
                          <p:cTn id="61" fill="hold">
                            <p:stCondLst>
                              <p:cond delay="1000"/>
                            </p:stCondLst>
                            <p:childTnLst>
                              <p:par>
                                <p:cTn id="62" presetID="22" presetClass="entr" presetSubtype="1" fill="hold" grpId="0" nodeType="afterEffect">
                                  <p:stCondLst>
                                    <p:cond delay="0"/>
                                  </p:stCondLst>
                                  <p:childTnLst>
                                    <p:set>
                                      <p:cBhvr>
                                        <p:cTn id="63" dur="1" fill="hold">
                                          <p:stCondLst>
                                            <p:cond delay="0"/>
                                          </p:stCondLst>
                                        </p:cTn>
                                        <p:tgtEl>
                                          <p:spTgt spid="59"/>
                                        </p:tgtEl>
                                        <p:attrNameLst>
                                          <p:attrName>style.visibility</p:attrName>
                                        </p:attrNameLst>
                                      </p:cBhvr>
                                      <p:to>
                                        <p:strVal val="visible"/>
                                      </p:to>
                                    </p:set>
                                    <p:animEffect transition="in" filter="wipe(up)">
                                      <p:cBhvr>
                                        <p:cTn id="64" dur="1000"/>
                                        <p:tgtEl>
                                          <p:spTgt spid="59"/>
                                        </p:tgtEl>
                                      </p:cBhvr>
                                    </p:animEffect>
                                  </p:childTnLst>
                                </p:cTn>
                              </p:par>
                              <p:par>
                                <p:cTn id="65" presetID="10" presetClass="entr" presetSubtype="0" fill="hold" nodeType="with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1000"/>
                                        <p:tgtEl>
                                          <p:spTgt spid="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ipe(up)">
                                      <p:cBhvr>
                                        <p:cTn id="72" dur="1000"/>
                                        <p:tgtEl>
                                          <p:spTgt spid="21"/>
                                        </p:tgtEl>
                                      </p:cBhvr>
                                    </p:animEffect>
                                  </p:childTnLst>
                                </p:cTn>
                              </p:par>
                            </p:childTnLst>
                          </p:cTn>
                        </p:par>
                        <p:par>
                          <p:cTn id="73" fill="hold">
                            <p:stCondLst>
                              <p:cond delay="1000"/>
                            </p:stCondLst>
                            <p:childTnLst>
                              <p:par>
                                <p:cTn id="74" presetID="22" presetClass="entr" presetSubtype="1" fill="hold" grpId="0" nodeType="afterEffect">
                                  <p:stCondLst>
                                    <p:cond delay="0"/>
                                  </p:stCondLst>
                                  <p:childTnLst>
                                    <p:set>
                                      <p:cBhvr>
                                        <p:cTn id="75" dur="1" fill="hold">
                                          <p:stCondLst>
                                            <p:cond delay="0"/>
                                          </p:stCondLst>
                                        </p:cTn>
                                        <p:tgtEl>
                                          <p:spTgt spid="56"/>
                                        </p:tgtEl>
                                        <p:attrNameLst>
                                          <p:attrName>style.visibility</p:attrName>
                                        </p:attrNameLst>
                                      </p:cBhvr>
                                      <p:to>
                                        <p:strVal val="visible"/>
                                      </p:to>
                                    </p:set>
                                    <p:animEffect transition="in" filter="wipe(up)">
                                      <p:cBhvr>
                                        <p:cTn id="76" dur="1000"/>
                                        <p:tgtEl>
                                          <p:spTgt spid="56"/>
                                        </p:tgtEl>
                                      </p:cBhvr>
                                    </p:animEffect>
                                  </p:childTnLst>
                                </p:cTn>
                              </p:par>
                              <p:par>
                                <p:cTn id="77" presetID="10" presetClass="entr" presetSubtype="0" fill="hold" nodeType="withEffect">
                                  <p:stCondLst>
                                    <p:cond delay="0"/>
                                  </p:stCondLst>
                                  <p:childTnLst>
                                    <p:set>
                                      <p:cBhvr>
                                        <p:cTn id="78" dur="1" fill="hold">
                                          <p:stCondLst>
                                            <p:cond delay="0"/>
                                          </p:stCondLst>
                                        </p:cTn>
                                        <p:tgtEl>
                                          <p:spTgt spid="55"/>
                                        </p:tgtEl>
                                        <p:attrNameLst>
                                          <p:attrName>style.visibility</p:attrName>
                                        </p:attrNameLst>
                                      </p:cBhvr>
                                      <p:to>
                                        <p:strVal val="visible"/>
                                      </p:to>
                                    </p:set>
                                    <p:animEffect transition="in" filter="fade">
                                      <p:cBhvr>
                                        <p:cTn id="79" dur="1000"/>
                                        <p:tgtEl>
                                          <p:spTgt spid="55"/>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wipe(up)">
                                      <p:cBhvr>
                                        <p:cTn id="84" dur="1000"/>
                                        <p:tgtEl>
                                          <p:spTgt spid="16"/>
                                        </p:tgtEl>
                                      </p:cBhvr>
                                    </p:animEffect>
                                  </p:childTnLst>
                                </p:cTn>
                              </p:par>
                            </p:childTnLst>
                          </p:cTn>
                        </p:par>
                        <p:par>
                          <p:cTn id="85" fill="hold">
                            <p:stCondLst>
                              <p:cond delay="1000"/>
                            </p:stCondLst>
                            <p:childTnLst>
                              <p:par>
                                <p:cTn id="86" presetID="22" presetClass="entr" presetSubtype="1" fill="hold" grpId="0" nodeType="after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wipe(up)">
                                      <p:cBhvr>
                                        <p:cTn id="88" dur="1000"/>
                                        <p:tgtEl>
                                          <p:spTgt spid="27"/>
                                        </p:tgtEl>
                                      </p:cBhvr>
                                    </p:animEffect>
                                  </p:childTnLst>
                                </p:cTn>
                              </p:par>
                              <p:par>
                                <p:cTn id="89" presetID="10" presetClass="entr" presetSubtype="0" fill="hold" nodeType="withEffect">
                                  <p:stCondLst>
                                    <p:cond delay="0"/>
                                  </p:stCondLst>
                                  <p:childTnLst>
                                    <p:set>
                                      <p:cBhvr>
                                        <p:cTn id="90" dur="1" fill="hold">
                                          <p:stCondLst>
                                            <p:cond delay="0"/>
                                          </p:stCondLst>
                                        </p:cTn>
                                        <p:tgtEl>
                                          <p:spTgt spid="57"/>
                                        </p:tgtEl>
                                        <p:attrNameLst>
                                          <p:attrName>style.visibility</p:attrName>
                                        </p:attrNameLst>
                                      </p:cBhvr>
                                      <p:to>
                                        <p:strVal val="visible"/>
                                      </p:to>
                                    </p:set>
                                    <p:animEffect transition="in" filter="fade">
                                      <p:cBhvr>
                                        <p:cTn id="91"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8" grpId="0" animBg="1"/>
      <p:bldP spid="50" grpId="0" animBg="1"/>
      <p:bldP spid="51" grpId="0" animBg="1"/>
      <p:bldP spid="54" grpId="0" animBg="1"/>
      <p:bldP spid="56" grpId="0" animBg="1"/>
      <p:bldP spid="5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lour Block">
            <a:extLst>
              <a:ext uri="{FF2B5EF4-FFF2-40B4-BE49-F238E27FC236}">
                <a16:creationId xmlns:a16="http://schemas.microsoft.com/office/drawing/2014/main" xmlns="" id="{9B2427D8-B91E-449F-A11A-481B028018BB}"/>
              </a:ext>
            </a:extLst>
          </p:cNvPr>
          <p:cNvSpPr/>
          <p:nvPr/>
        </p:nvSpPr>
        <p:spPr>
          <a:xfrm>
            <a:off x="442142" y="2531165"/>
            <a:ext cx="8259714" cy="1148202"/>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olour Block">
            <a:extLst>
              <a:ext uri="{FF2B5EF4-FFF2-40B4-BE49-F238E27FC236}">
                <a16:creationId xmlns:a16="http://schemas.microsoft.com/office/drawing/2014/main" xmlns="" id="{BCD8CD37-035D-476F-B994-39E0D9575F2A}"/>
              </a:ext>
            </a:extLst>
          </p:cNvPr>
          <p:cNvSpPr/>
          <p:nvPr/>
        </p:nvSpPr>
        <p:spPr>
          <a:xfrm>
            <a:off x="442142" y="4926842"/>
            <a:ext cx="8259714" cy="1155912"/>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cNvSpPr/>
          <p:nvPr/>
        </p:nvSpPr>
        <p:spPr>
          <a:xfrm>
            <a:off x="755649" y="1513946"/>
            <a:ext cx="7632701" cy="830997"/>
          </a:xfrm>
          <a:prstGeom prst="rect">
            <a:avLst/>
          </a:prstGeom>
        </p:spPr>
        <p:txBody>
          <a:bodyPr wrap="square" lIns="0" tIns="0" rIns="0" bIns="0">
            <a:spAutoFit/>
          </a:bodyPr>
          <a:lstStyle/>
          <a:p>
            <a:r>
              <a:rPr lang="en-GB" dirty="0"/>
              <a:t>Matthew Henson was born in 1866 in Maryland, United States of America.</a:t>
            </a:r>
          </a:p>
          <a:p>
            <a:endParaRPr lang="en-GB" dirty="0"/>
          </a:p>
          <a:p>
            <a:r>
              <a:rPr lang="en-GB" dirty="0"/>
              <a:t>Both of Matthew’s parents died when he was a young boy.</a:t>
            </a:r>
          </a:p>
        </p:txBody>
      </p:sp>
      <p:sp>
        <p:nvSpPr>
          <p:cNvPr id="12" name="Title"/>
          <p:cNvSpPr/>
          <p:nvPr/>
        </p:nvSpPr>
        <p:spPr>
          <a:xfrm>
            <a:off x="755650" y="765175"/>
            <a:ext cx="7632699" cy="584775"/>
          </a:xfrm>
          <a:prstGeom prst="rect">
            <a:avLst/>
          </a:prstGeom>
        </p:spPr>
        <p:txBody>
          <a:bodyPr wrap="square">
            <a:spAutoFit/>
          </a:bodyPr>
          <a:lstStyle/>
          <a:p>
            <a:pPr algn="ctr"/>
            <a:r>
              <a:rPr lang="en-GB" sz="3200" b="1" dirty="0">
                <a:latin typeface="+mj-lt"/>
              </a:rPr>
              <a:t>Who Was Matthew Henson?</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5" name="Picture 4">
            <a:extLst>
              <a:ext uri="{FF2B5EF4-FFF2-40B4-BE49-F238E27FC236}">
                <a16:creationId xmlns:a16="http://schemas.microsoft.com/office/drawing/2014/main" xmlns="" id="{D0745090-3CE7-4637-8860-B4C25A413D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55535" y="1792479"/>
            <a:ext cx="2378866" cy="1733680"/>
          </a:xfrm>
          <a:prstGeom prst="rect">
            <a:avLst/>
          </a:prstGeom>
        </p:spPr>
      </p:pic>
      <p:pic>
        <p:nvPicPr>
          <p:cNvPr id="4" name="Picture 3">
            <a:extLst>
              <a:ext uri="{FF2B5EF4-FFF2-40B4-BE49-F238E27FC236}">
                <a16:creationId xmlns:a16="http://schemas.microsoft.com/office/drawing/2014/main" xmlns="" id="{EB48D8DD-3496-47EA-A0D8-8A8A57398D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80085" y="4081122"/>
            <a:ext cx="2854316" cy="2001632"/>
          </a:xfrm>
          <a:prstGeom prst="rect">
            <a:avLst/>
          </a:prstGeom>
        </p:spPr>
      </p:pic>
      <p:sp>
        <p:nvSpPr>
          <p:cNvPr id="21" name="TextBox 20">
            <a:extLst>
              <a:ext uri="{FF2B5EF4-FFF2-40B4-BE49-F238E27FC236}">
                <a16:creationId xmlns:a16="http://schemas.microsoft.com/office/drawing/2014/main" xmlns="" id="{FD784399-A3FD-4865-9262-FDCDD58BB9CB}"/>
              </a:ext>
            </a:extLst>
          </p:cNvPr>
          <p:cNvSpPr txBox="1"/>
          <p:nvPr/>
        </p:nvSpPr>
        <p:spPr>
          <a:xfrm>
            <a:off x="609598" y="3841439"/>
            <a:ext cx="4611760" cy="923330"/>
          </a:xfrm>
          <a:prstGeom prst="rect">
            <a:avLst/>
          </a:prstGeom>
          <a:noFill/>
        </p:spPr>
        <p:txBody>
          <a:bodyPr wrap="square">
            <a:spAutoFit/>
          </a:bodyPr>
          <a:lstStyle/>
          <a:p>
            <a:r>
              <a:rPr lang="en-GB" dirty="0"/>
              <a:t>Captain Childs taught the young Matthew many skills. He taught him to plan voyages as well as how to read and write.</a:t>
            </a:r>
          </a:p>
        </p:txBody>
      </p:sp>
      <p:sp>
        <p:nvSpPr>
          <p:cNvPr id="23" name="TextBox 22">
            <a:extLst>
              <a:ext uri="{FF2B5EF4-FFF2-40B4-BE49-F238E27FC236}">
                <a16:creationId xmlns:a16="http://schemas.microsoft.com/office/drawing/2014/main" xmlns="" id="{E8ACE0F1-2132-4051-AD77-52D66D33BB8E}"/>
              </a:ext>
            </a:extLst>
          </p:cNvPr>
          <p:cNvSpPr txBox="1"/>
          <p:nvPr/>
        </p:nvSpPr>
        <p:spPr>
          <a:xfrm>
            <a:off x="657340" y="2650129"/>
            <a:ext cx="5253130" cy="923330"/>
          </a:xfrm>
          <a:prstGeom prst="rect">
            <a:avLst/>
          </a:prstGeom>
          <a:noFill/>
        </p:spPr>
        <p:txBody>
          <a:bodyPr wrap="square">
            <a:spAutoFit/>
          </a:bodyPr>
          <a:lstStyle/>
          <a:p>
            <a:r>
              <a:rPr lang="en-GB" b="1" dirty="0">
                <a:solidFill>
                  <a:schemeClr val="bg1"/>
                </a:solidFill>
              </a:rPr>
              <a:t>When he was about 12 years old, Matthew got himself a job aboard a ship as a servant for the captain and the other members of the crew. </a:t>
            </a:r>
          </a:p>
        </p:txBody>
      </p:sp>
      <p:sp>
        <p:nvSpPr>
          <p:cNvPr id="26" name="TextBox 25">
            <a:extLst>
              <a:ext uri="{FF2B5EF4-FFF2-40B4-BE49-F238E27FC236}">
                <a16:creationId xmlns:a16="http://schemas.microsoft.com/office/drawing/2014/main" xmlns="" id="{FD0BE9C5-10B3-4271-B268-352972DD516F}"/>
              </a:ext>
            </a:extLst>
          </p:cNvPr>
          <p:cNvSpPr txBox="1"/>
          <p:nvPr/>
        </p:nvSpPr>
        <p:spPr>
          <a:xfrm>
            <a:off x="609598" y="5043133"/>
            <a:ext cx="4983261" cy="923330"/>
          </a:xfrm>
          <a:prstGeom prst="rect">
            <a:avLst/>
          </a:prstGeom>
          <a:noFill/>
        </p:spPr>
        <p:txBody>
          <a:bodyPr wrap="square">
            <a:spAutoFit/>
          </a:bodyPr>
          <a:lstStyle/>
          <a:p>
            <a:r>
              <a:rPr lang="en-GB" b="1" dirty="0">
                <a:solidFill>
                  <a:schemeClr val="bg1"/>
                </a:solidFill>
              </a:rPr>
              <a:t>When Captain Childs died, Matthew Henson left the ship and found a job in a shop that sold clothing and hats, including fur clothing. </a:t>
            </a:r>
          </a:p>
        </p:txBody>
      </p:sp>
    </p:spTree>
    <p:extLst>
      <p:ext uri="{BB962C8B-B14F-4D97-AF65-F5344CB8AC3E}">
        <p14:creationId xmlns:p14="http://schemas.microsoft.com/office/powerpoint/2010/main" val="213673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10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1000"/>
                                        <p:tgtEl>
                                          <p:spTgt spid="16"/>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Effect transition="in" filter="fade">
                                      <p:cBhvr>
                                        <p:cTn id="25" dur="1000"/>
                                        <p:tgtEl>
                                          <p:spTgt spid="2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right)">
                                      <p:cBhvr>
                                        <p:cTn id="30" dur="1000"/>
                                        <p:tgtEl>
                                          <p:spTgt spid="2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childTnLst>
                                </p:cTn>
                              </p:par>
                              <p:par>
                                <p:cTn id="34" presetID="22" presetClass="entr" presetSubtype="4"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lour Block">
            <a:extLst>
              <a:ext uri="{FF2B5EF4-FFF2-40B4-BE49-F238E27FC236}">
                <a16:creationId xmlns:a16="http://schemas.microsoft.com/office/drawing/2014/main" xmlns="" id="{C4EB4471-7E97-485D-AFA0-D0D43699B5EB}"/>
              </a:ext>
            </a:extLst>
          </p:cNvPr>
          <p:cNvSpPr/>
          <p:nvPr/>
        </p:nvSpPr>
        <p:spPr>
          <a:xfrm>
            <a:off x="442142" y="4007353"/>
            <a:ext cx="8259714" cy="1169439"/>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itle"/>
          <p:cNvSpPr/>
          <p:nvPr/>
        </p:nvSpPr>
        <p:spPr>
          <a:xfrm>
            <a:off x="755650" y="765175"/>
            <a:ext cx="7632699" cy="584775"/>
          </a:xfrm>
          <a:prstGeom prst="rect">
            <a:avLst/>
          </a:prstGeom>
        </p:spPr>
        <p:txBody>
          <a:bodyPr wrap="square">
            <a:spAutoFit/>
          </a:bodyPr>
          <a:lstStyle/>
          <a:p>
            <a:pPr algn="ctr"/>
            <a:r>
              <a:rPr lang="en-GB" sz="3200" b="1" dirty="0">
                <a:latin typeface="+mj-lt"/>
              </a:rPr>
              <a:t>Who Was Matthew Henson?</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21" name="TextBox 20">
            <a:extLst>
              <a:ext uri="{FF2B5EF4-FFF2-40B4-BE49-F238E27FC236}">
                <a16:creationId xmlns:a16="http://schemas.microsoft.com/office/drawing/2014/main" xmlns="" id="{BBEB5663-058F-483D-BAC1-CD34CBF8D9A9}"/>
              </a:ext>
            </a:extLst>
          </p:cNvPr>
          <p:cNvSpPr txBox="1"/>
          <p:nvPr/>
        </p:nvSpPr>
        <p:spPr>
          <a:xfrm>
            <a:off x="755649" y="5388865"/>
            <a:ext cx="7632699" cy="646331"/>
          </a:xfrm>
          <a:prstGeom prst="rect">
            <a:avLst/>
          </a:prstGeom>
          <a:noFill/>
        </p:spPr>
        <p:txBody>
          <a:bodyPr wrap="square">
            <a:spAutoFit/>
          </a:bodyPr>
          <a:lstStyle/>
          <a:p>
            <a:r>
              <a:rPr lang="en-GB" dirty="0"/>
              <a:t>This is Robert Peary. Before he met Matthew Henson, he had already been exploring in Greenland (which is in the Arctic).</a:t>
            </a:r>
          </a:p>
        </p:txBody>
      </p:sp>
      <p:pic>
        <p:nvPicPr>
          <p:cNvPr id="5" name="Picture 4">
            <a:extLst>
              <a:ext uri="{FF2B5EF4-FFF2-40B4-BE49-F238E27FC236}">
                <a16:creationId xmlns:a16="http://schemas.microsoft.com/office/drawing/2014/main" xmlns="" id="{D65CB2B0-B885-4848-8171-7ED20BF563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5650" y="2044032"/>
            <a:ext cx="2072640" cy="2959608"/>
          </a:xfrm>
          <a:prstGeom prst="rect">
            <a:avLst/>
          </a:prstGeom>
        </p:spPr>
      </p:pic>
      <p:sp>
        <p:nvSpPr>
          <p:cNvPr id="23" name="TextBox 22">
            <a:extLst>
              <a:ext uri="{FF2B5EF4-FFF2-40B4-BE49-F238E27FC236}">
                <a16:creationId xmlns:a16="http://schemas.microsoft.com/office/drawing/2014/main" xmlns="" id="{CF842044-A1B9-4EF9-BAEE-E2B91C14799D}"/>
              </a:ext>
            </a:extLst>
          </p:cNvPr>
          <p:cNvSpPr txBox="1"/>
          <p:nvPr/>
        </p:nvSpPr>
        <p:spPr>
          <a:xfrm>
            <a:off x="3223200" y="2204317"/>
            <a:ext cx="4257551" cy="646331"/>
          </a:xfrm>
          <a:prstGeom prst="rect">
            <a:avLst/>
          </a:prstGeom>
          <a:noFill/>
        </p:spPr>
        <p:txBody>
          <a:bodyPr wrap="square">
            <a:spAutoFit/>
          </a:bodyPr>
          <a:lstStyle/>
          <a:p>
            <a:r>
              <a:rPr lang="en-GB" dirty="0"/>
              <a:t>This man was Robert Peary and he was an explorer.</a:t>
            </a:r>
          </a:p>
        </p:txBody>
      </p:sp>
      <p:sp>
        <p:nvSpPr>
          <p:cNvPr id="25" name="TextBox 24">
            <a:extLst>
              <a:ext uri="{FF2B5EF4-FFF2-40B4-BE49-F238E27FC236}">
                <a16:creationId xmlns:a16="http://schemas.microsoft.com/office/drawing/2014/main" xmlns="" id="{8AE62C73-985D-470B-96E0-DCCCFCB7EFAB}"/>
              </a:ext>
            </a:extLst>
          </p:cNvPr>
          <p:cNvSpPr txBox="1"/>
          <p:nvPr/>
        </p:nvSpPr>
        <p:spPr>
          <a:xfrm>
            <a:off x="3223200" y="3173500"/>
            <a:ext cx="4876800" cy="646331"/>
          </a:xfrm>
          <a:prstGeom prst="rect">
            <a:avLst/>
          </a:prstGeom>
          <a:noFill/>
        </p:spPr>
        <p:txBody>
          <a:bodyPr wrap="square">
            <a:spAutoFit/>
          </a:bodyPr>
          <a:lstStyle/>
          <a:p>
            <a:r>
              <a:rPr lang="en-GB" dirty="0"/>
              <a:t>He told Matthew all about his adventures and Matthew told him about his own travels.</a:t>
            </a:r>
          </a:p>
        </p:txBody>
      </p:sp>
      <p:sp>
        <p:nvSpPr>
          <p:cNvPr id="26" name="TextBox 25">
            <a:extLst>
              <a:ext uri="{FF2B5EF4-FFF2-40B4-BE49-F238E27FC236}">
                <a16:creationId xmlns:a16="http://schemas.microsoft.com/office/drawing/2014/main" xmlns="" id="{8DFD305C-B81D-40B3-B3BF-0DD52030F35E}"/>
              </a:ext>
            </a:extLst>
          </p:cNvPr>
          <p:cNvSpPr txBox="1"/>
          <p:nvPr/>
        </p:nvSpPr>
        <p:spPr>
          <a:xfrm>
            <a:off x="3149851" y="4142683"/>
            <a:ext cx="5238497" cy="923330"/>
          </a:xfrm>
          <a:prstGeom prst="rect">
            <a:avLst/>
          </a:prstGeom>
          <a:noFill/>
        </p:spPr>
        <p:txBody>
          <a:bodyPr wrap="square">
            <a:spAutoFit/>
          </a:bodyPr>
          <a:lstStyle/>
          <a:p>
            <a:r>
              <a:rPr lang="en-GB" b="1" dirty="0">
                <a:solidFill>
                  <a:schemeClr val="bg1"/>
                </a:solidFill>
              </a:rPr>
              <a:t>Robert was so impressed with all the things that Matthew Henson knew about exploring and the world that he gave him a job straight away.</a:t>
            </a:r>
          </a:p>
        </p:txBody>
      </p:sp>
      <p:sp>
        <p:nvSpPr>
          <p:cNvPr id="9" name="TextBox 21">
            <a:extLst>
              <a:ext uri="{FF2B5EF4-FFF2-40B4-BE49-F238E27FC236}">
                <a16:creationId xmlns:a16="http://schemas.microsoft.com/office/drawing/2014/main" xmlns="" id="{80AC639B-928D-4E6A-A8B5-C8DE16D4FB67}"/>
              </a:ext>
            </a:extLst>
          </p:cNvPr>
          <p:cNvSpPr txBox="1">
            <a:spLocks noChangeArrowheads="1"/>
          </p:cNvSpPr>
          <p:nvPr/>
        </p:nvSpPr>
        <p:spPr bwMode="auto">
          <a:xfrm>
            <a:off x="689908" y="5028394"/>
            <a:ext cx="2208680" cy="121894"/>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hlinkClick r:id="rId10">
                  <a:extLst>
                    <a:ext uri="{A12FA001-AC4F-418D-AE19-62706E023703}">
                      <ahyp:hlinkClr xmlns:ahyp="http://schemas.microsoft.com/office/drawing/2018/hyperlinkcolor" xmlns="" val="tx"/>
                    </a:ext>
                  </a:extLst>
                </a:hlinkClick>
              </a:rPr>
              <a:t>“Photo of Robert Peary”</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rPr>
              <a:t> by [Julian </a:t>
            </a:r>
            <a:r>
              <a:rPr lang="en-GB" altLang="en-US" sz="500" b="1" dirty="0" err="1">
                <a:solidFill>
                  <a:schemeClr val="bg1"/>
                </a:solidFill>
                <a:latin typeface="Roboto" panose="02000000000000000000" pitchFamily="2" charset="0"/>
                <a:ea typeface="Roboto" panose="02000000000000000000" pitchFamily="2" charset="0"/>
                <a:cs typeface="Arial" panose="020B0604020202020204" pitchFamily="34" charset="0"/>
              </a:rPr>
              <a:t>Felsenburgh</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hlinkClick r:id="rId11">
                  <a:extLst>
                    <a:ext uri="{A12FA001-AC4F-418D-AE19-62706E023703}">
                      <ahyp:hlinkClr xmlns:ahyp="http://schemas.microsoft.com/office/drawing/2018/hyperlinkcolor" xmlns="" val="tx"/>
                    </a:ext>
                  </a:extLst>
                </a:hlinkClick>
              </a:rPr>
              <a:t>CC BY 3.0</a:t>
            </a:r>
            <a:endParaRPr lang="en-GB" altLang="en-US" sz="500" b="1"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28" name="TextBox 27">
            <a:extLst>
              <a:ext uri="{FF2B5EF4-FFF2-40B4-BE49-F238E27FC236}">
                <a16:creationId xmlns:a16="http://schemas.microsoft.com/office/drawing/2014/main" xmlns="" id="{4E2E42AA-B7E4-46E0-9C02-73FDA6B7B179}"/>
              </a:ext>
            </a:extLst>
          </p:cNvPr>
          <p:cNvSpPr txBox="1"/>
          <p:nvPr/>
        </p:nvSpPr>
        <p:spPr>
          <a:xfrm>
            <a:off x="755649" y="1512133"/>
            <a:ext cx="7632699" cy="369332"/>
          </a:xfrm>
          <a:prstGeom prst="rect">
            <a:avLst/>
          </a:prstGeom>
          <a:noFill/>
        </p:spPr>
        <p:txBody>
          <a:bodyPr wrap="square">
            <a:spAutoFit/>
          </a:bodyPr>
          <a:lstStyle/>
          <a:p>
            <a:pPr algn="ctr"/>
            <a:r>
              <a:rPr lang="en-GB" dirty="0"/>
              <a:t>One day, a man came into the clothing shop.</a:t>
            </a:r>
          </a:p>
        </p:txBody>
      </p:sp>
    </p:spTree>
    <p:extLst>
      <p:ext uri="{BB962C8B-B14F-4D97-AF65-F5344CB8AC3E}">
        <p14:creationId xmlns:p14="http://schemas.microsoft.com/office/powerpoint/2010/main" val="383695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p:bldP spid="23" grpId="0"/>
      <p:bldP spid="25" grpId="0"/>
      <p:bldP spid="26"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lour Block">
            <a:extLst>
              <a:ext uri="{FF2B5EF4-FFF2-40B4-BE49-F238E27FC236}">
                <a16:creationId xmlns:a16="http://schemas.microsoft.com/office/drawing/2014/main" xmlns="" id="{697012CB-7D00-499D-97C0-D9D99757E070}"/>
              </a:ext>
            </a:extLst>
          </p:cNvPr>
          <p:cNvSpPr/>
          <p:nvPr/>
        </p:nvSpPr>
        <p:spPr>
          <a:xfrm>
            <a:off x="442142" y="1775976"/>
            <a:ext cx="8259714" cy="2226181"/>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itle"/>
          <p:cNvSpPr/>
          <p:nvPr/>
        </p:nvSpPr>
        <p:spPr>
          <a:xfrm>
            <a:off x="755650" y="765175"/>
            <a:ext cx="7632699" cy="584775"/>
          </a:xfrm>
          <a:prstGeom prst="rect">
            <a:avLst/>
          </a:prstGeom>
        </p:spPr>
        <p:txBody>
          <a:bodyPr wrap="square">
            <a:spAutoFit/>
          </a:bodyPr>
          <a:lstStyle/>
          <a:p>
            <a:pPr algn="ctr"/>
            <a:r>
              <a:rPr lang="en-GB" sz="3200" b="1" dirty="0">
                <a:latin typeface="+mj-lt"/>
              </a:rPr>
              <a:t>Who Was Matthew Henson?</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3" name="Text">
            <a:extLst>
              <a:ext uri="{FF2B5EF4-FFF2-40B4-BE49-F238E27FC236}">
                <a16:creationId xmlns:a16="http://schemas.microsoft.com/office/drawing/2014/main" xmlns="" id="{BBE992B3-1BED-49A8-9090-5A688C40466A}"/>
              </a:ext>
            </a:extLst>
          </p:cNvPr>
          <p:cNvSpPr/>
          <p:nvPr/>
        </p:nvSpPr>
        <p:spPr>
          <a:xfrm>
            <a:off x="888032" y="1911512"/>
            <a:ext cx="7367933" cy="3600986"/>
          </a:xfrm>
          <a:prstGeom prst="rect">
            <a:avLst/>
          </a:prstGeom>
        </p:spPr>
        <p:txBody>
          <a:bodyPr wrap="square" lIns="0" tIns="0" rIns="0" bIns="0">
            <a:spAutoFit/>
          </a:bodyPr>
          <a:lstStyle/>
          <a:p>
            <a:r>
              <a:rPr lang="en-GB" b="1" dirty="0">
                <a:solidFill>
                  <a:schemeClr val="bg1"/>
                </a:solidFill>
              </a:rPr>
              <a:t>Treating people differently because of the colour of their skin or because they or their family members come from a different country or area is called racism.</a:t>
            </a:r>
          </a:p>
          <a:p>
            <a:endParaRPr lang="en-GB" b="1" dirty="0">
              <a:solidFill>
                <a:schemeClr val="bg1"/>
              </a:solidFill>
            </a:endParaRPr>
          </a:p>
          <a:p>
            <a:r>
              <a:rPr lang="en-GB" b="1" dirty="0">
                <a:solidFill>
                  <a:schemeClr val="bg1"/>
                </a:solidFill>
              </a:rPr>
              <a:t>Racism is now against the law but it wasn’t when Matthew Henson was alive. Unfortunately, racism is still something that affects the lives of people today. </a:t>
            </a:r>
          </a:p>
          <a:p>
            <a:endParaRPr lang="en-GB" dirty="0"/>
          </a:p>
          <a:p>
            <a:r>
              <a:rPr lang="en-GB" dirty="0"/>
              <a:t>Matthew Henson lived in a time in America when Black people did not have the same rights and opportunities as some White people.</a:t>
            </a:r>
          </a:p>
          <a:p>
            <a:endParaRPr lang="en-GB" dirty="0"/>
          </a:p>
          <a:p>
            <a:r>
              <a:rPr lang="en-GB" dirty="0"/>
              <a:t>Matthew’s great achievements are even more impressive because of what he had to overcome to find jobs and to become a respected explorer.</a:t>
            </a:r>
          </a:p>
        </p:txBody>
      </p:sp>
    </p:spTree>
    <p:extLst>
      <p:ext uri="{BB962C8B-B14F-4D97-AF65-F5344CB8AC3E}">
        <p14:creationId xmlns:p14="http://schemas.microsoft.com/office/powerpoint/2010/main" val="79954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10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PlanIt Presentation Template.pptx" id="{C5B8B743-499F-477E-9414-F0F244228D98}" vid="{D93AA518-7736-4872-AD16-6DCD88F702C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PlanIt Presentation Template</Template>
  <TotalTime>1232</TotalTime>
  <Words>2154</Words>
  <Application>Microsoft Office PowerPoint</Application>
  <PresentationFormat>On-screen Show (4:3)</PresentationFormat>
  <Paragraphs>200</Paragraphs>
  <Slides>31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Twinkl</vt:lpstr>
      <vt:lpstr>Roboto</vt:lpstr>
      <vt:lpstr>Calibri</vt:lpstr>
      <vt:lpstr>Office Theme</vt:lpstr>
      <vt:lpstr>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Cameron Kilaire</dc:creator>
  <cp:lastModifiedBy>Fiona Clark</cp:lastModifiedBy>
  <cp:revision>151</cp:revision>
  <dcterms:created xsi:type="dcterms:W3CDTF">2020-10-29T16:33:24Z</dcterms:created>
  <dcterms:modified xsi:type="dcterms:W3CDTF">2021-01-25T14:47:24Z</dcterms:modified>
</cp:coreProperties>
</file>