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658308-3A62-46C2-93AD-84E45494E72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83155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658308-3A62-46C2-93AD-84E45494E72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237092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658308-3A62-46C2-93AD-84E45494E72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256859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658308-3A62-46C2-93AD-84E45494E72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160884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658308-3A62-46C2-93AD-84E45494E72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349663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658308-3A62-46C2-93AD-84E45494E72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3314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658308-3A62-46C2-93AD-84E45494E72E}"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318337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658308-3A62-46C2-93AD-84E45494E72E}"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380198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58308-3A62-46C2-93AD-84E45494E72E}"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22325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658308-3A62-46C2-93AD-84E45494E72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113577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658308-3A62-46C2-93AD-84E45494E72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268320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58308-3A62-46C2-93AD-84E45494E72E}" type="datetimeFigureOut">
              <a:rPr lang="en-GB" smtClean="0"/>
              <a:t>10/02/2021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0FA8-6456-452C-B91B-947B74AE90A7}" type="slidenum">
              <a:rPr lang="en-GB" smtClean="0"/>
              <a:t>‹#›</a:t>
            </a:fld>
            <a:endParaRPr lang="en-GB"/>
          </a:p>
        </p:txBody>
      </p:sp>
    </p:spTree>
    <p:extLst>
      <p:ext uri="{BB962C8B-B14F-4D97-AF65-F5344CB8AC3E}">
        <p14:creationId xmlns:p14="http://schemas.microsoft.com/office/powerpoint/2010/main" val="189701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6" y="498764"/>
            <a:ext cx="10861964" cy="3011199"/>
          </a:xfrm>
        </p:spPr>
        <p:txBody>
          <a:bodyPr>
            <a:normAutofit fontScale="90000"/>
          </a:bodyPr>
          <a:lstStyle/>
          <a:p>
            <a:pPr algn="l"/>
            <a:r>
              <a:rPr lang="en-GB" u="sng" dirty="0" smtClean="0"/>
              <a:t>Thursday 11</a:t>
            </a:r>
            <a:r>
              <a:rPr lang="en-GB" u="sng" baseline="30000" dirty="0" smtClean="0"/>
              <a:t>th</a:t>
            </a:r>
            <a:r>
              <a:rPr lang="en-GB" u="sng" dirty="0" smtClean="0"/>
              <a:t> February 2021</a:t>
            </a:r>
            <a:br>
              <a:rPr lang="en-GB" u="sng" dirty="0" smtClean="0"/>
            </a:br>
            <a:r>
              <a:rPr lang="en-GB" u="sng" dirty="0" smtClean="0"/>
              <a:t/>
            </a:r>
            <a:br>
              <a:rPr lang="en-GB" u="sng" dirty="0" smtClean="0"/>
            </a:br>
            <a:r>
              <a:rPr lang="en-GB" u="sng" dirty="0" smtClean="0"/>
              <a:t>LO: to identify and explain everyday forces</a:t>
            </a:r>
            <a:endParaRPr lang="en-GB" u="sng" dirty="0"/>
          </a:p>
        </p:txBody>
      </p:sp>
      <p:sp>
        <p:nvSpPr>
          <p:cNvPr id="3" name="Subtitle 2"/>
          <p:cNvSpPr>
            <a:spLocks noGrp="1"/>
          </p:cNvSpPr>
          <p:nvPr>
            <p:ph type="subTitle" idx="1"/>
          </p:nvPr>
        </p:nvSpPr>
        <p:spPr>
          <a:xfrm>
            <a:off x="720436" y="4294766"/>
            <a:ext cx="10603346" cy="2106034"/>
          </a:xfrm>
        </p:spPr>
        <p:txBody>
          <a:bodyPr>
            <a:normAutofit/>
          </a:bodyPr>
          <a:lstStyle/>
          <a:p>
            <a:pPr algn="l"/>
            <a:r>
              <a:rPr lang="en-GB" dirty="0" smtClean="0">
                <a:solidFill>
                  <a:srgbClr val="0070C0"/>
                </a:solidFill>
              </a:rPr>
              <a:t>We have looked at forces in earlier sessions, including friction and gravity.</a:t>
            </a:r>
          </a:p>
          <a:p>
            <a:pPr algn="l"/>
            <a:endParaRPr lang="en-GB" dirty="0" smtClean="0">
              <a:solidFill>
                <a:srgbClr val="0070C0"/>
              </a:solidFill>
            </a:endParaRPr>
          </a:p>
          <a:p>
            <a:pPr algn="l"/>
            <a:r>
              <a:rPr lang="en-GB" dirty="0" smtClean="0">
                <a:solidFill>
                  <a:srgbClr val="0070C0"/>
                </a:solidFill>
              </a:rPr>
              <a:t>Today we’re going to look at multiple forces and explain their effect and how we can use/ manipulate them.</a:t>
            </a:r>
            <a:endParaRPr lang="en-GB" dirty="0">
              <a:solidFill>
                <a:srgbClr val="0070C0"/>
              </a:solidFill>
            </a:endParaRPr>
          </a:p>
        </p:txBody>
      </p:sp>
    </p:spTree>
    <p:extLst>
      <p:ext uri="{BB962C8B-B14F-4D97-AF65-F5344CB8AC3E}">
        <p14:creationId xmlns:p14="http://schemas.microsoft.com/office/powerpoint/2010/main" val="81251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Now it’s your turn…</a:t>
            </a:r>
            <a:endParaRPr lang="en-GB"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Once you’ve drawn and explained your design, make it.</a:t>
            </a:r>
          </a:p>
          <a:p>
            <a:pPr marL="0" indent="0">
              <a:buNone/>
            </a:pPr>
            <a:endParaRPr lang="en-GB" dirty="0"/>
          </a:p>
          <a:p>
            <a:pPr marL="0" indent="0">
              <a:buNone/>
            </a:pPr>
            <a:r>
              <a:rPr lang="en-GB" dirty="0" smtClean="0"/>
              <a:t>Once it’s made you can place your egg into your vessel and test it.</a:t>
            </a:r>
          </a:p>
          <a:p>
            <a:pPr marL="0" indent="0">
              <a:buNone/>
            </a:pPr>
            <a:endParaRPr lang="en-GB" dirty="0"/>
          </a:p>
          <a:p>
            <a:pPr marL="0" indent="0">
              <a:buNone/>
            </a:pPr>
            <a:r>
              <a:rPr lang="en-GB" u="sng" dirty="0" smtClean="0">
                <a:solidFill>
                  <a:srgbClr val="FF0000"/>
                </a:solidFill>
              </a:rPr>
              <a:t>SAFETY</a:t>
            </a:r>
          </a:p>
          <a:p>
            <a:pPr>
              <a:buFont typeface="Wingdings" panose="05000000000000000000" pitchFamily="2" charset="2"/>
              <a:buChar char="§"/>
            </a:pPr>
            <a:r>
              <a:rPr lang="en-GB" dirty="0" smtClean="0">
                <a:solidFill>
                  <a:srgbClr val="FF0000"/>
                </a:solidFill>
              </a:rPr>
              <a:t>Be careful with scissors if you use them.</a:t>
            </a:r>
          </a:p>
          <a:p>
            <a:pPr>
              <a:buFont typeface="Wingdings" panose="05000000000000000000" pitchFamily="2" charset="2"/>
              <a:buChar char="§"/>
            </a:pPr>
            <a:r>
              <a:rPr lang="en-GB" dirty="0" smtClean="0">
                <a:solidFill>
                  <a:srgbClr val="FF0000"/>
                </a:solidFill>
              </a:rPr>
              <a:t>Plastic bags are not a toy and can be a hazard to breathing if used incorrectly.</a:t>
            </a:r>
          </a:p>
          <a:p>
            <a:pPr>
              <a:buFont typeface="Wingdings" panose="05000000000000000000" pitchFamily="2" charset="2"/>
              <a:buChar char="§"/>
            </a:pPr>
            <a:r>
              <a:rPr lang="en-GB" dirty="0" smtClean="0">
                <a:solidFill>
                  <a:srgbClr val="FF0000"/>
                </a:solidFill>
              </a:rPr>
              <a:t>Do not climb up a height or stand near a big drop! Instead get an adult to hold it high above their head and drop (this will be around 3m in height, which is plenty, and means no one is in danger from falling.)</a:t>
            </a:r>
            <a:endParaRPr lang="en-GB" dirty="0">
              <a:solidFill>
                <a:srgbClr val="FF0000"/>
              </a:solidFill>
            </a:endParaRPr>
          </a:p>
        </p:txBody>
      </p:sp>
    </p:spTree>
    <p:extLst>
      <p:ext uri="{BB962C8B-B14F-4D97-AF65-F5344CB8AC3E}">
        <p14:creationId xmlns:p14="http://schemas.microsoft.com/office/powerpoint/2010/main" val="358346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egg drop challenge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48" y="1170709"/>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07854" y="184728"/>
            <a:ext cx="6973455" cy="769441"/>
          </a:xfrm>
          <a:prstGeom prst="rect">
            <a:avLst/>
          </a:prstGeom>
          <a:noFill/>
        </p:spPr>
        <p:txBody>
          <a:bodyPr wrap="square" rtlCol="0">
            <a:spAutoFit/>
          </a:bodyPr>
          <a:lstStyle/>
          <a:p>
            <a:r>
              <a:rPr lang="en-GB" sz="4400" dirty="0" smtClean="0"/>
              <a:t>Here are some design ideas.</a:t>
            </a:r>
            <a:endParaRPr lang="en-GB" sz="4400" dirty="0"/>
          </a:p>
        </p:txBody>
      </p:sp>
      <p:pic>
        <p:nvPicPr>
          <p:cNvPr id="6148" name="Picture 4" descr="Image result for egg drop challenge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907" y="1292338"/>
            <a:ext cx="2873952" cy="28739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egg drop challeng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563" y="1292338"/>
            <a:ext cx="2857200" cy="214052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egg drop challenge images"/>
          <p:cNvPicPr>
            <a:picLocks noChangeAspect="1" noChangeArrowheads="1"/>
          </p:cNvPicPr>
          <p:nvPr/>
        </p:nvPicPr>
        <p:blipFill rotWithShape="1">
          <a:blip r:embed="rId5">
            <a:extLst>
              <a:ext uri="{28A0092B-C50C-407E-A947-70E740481C1C}">
                <a14:useLocalDpi xmlns:a14="http://schemas.microsoft.com/office/drawing/2010/main" val="0"/>
              </a:ext>
            </a:extLst>
          </a:blip>
          <a:srcRect l="37059" b="20934"/>
          <a:stretch/>
        </p:blipFill>
        <p:spPr bwMode="auto">
          <a:xfrm>
            <a:off x="2607253" y="4504459"/>
            <a:ext cx="2669309" cy="202954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egg drop parachute challenge imag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4302" y="3603047"/>
            <a:ext cx="3104861" cy="310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027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2" y="204643"/>
            <a:ext cx="1775691" cy="697057"/>
          </a:xfrm>
        </p:spPr>
        <p:txBody>
          <a:bodyPr>
            <a:normAutofit/>
          </a:bodyPr>
          <a:lstStyle/>
          <a:p>
            <a:r>
              <a:rPr lang="en-GB" sz="3600" b="1" dirty="0" smtClean="0">
                <a:solidFill>
                  <a:srgbClr val="7030A0"/>
                </a:solidFill>
              </a:rPr>
              <a:t>Recap.</a:t>
            </a:r>
            <a:endParaRPr lang="en-GB" sz="3600" b="1" dirty="0">
              <a:solidFill>
                <a:srgbClr val="7030A0"/>
              </a:solidFill>
            </a:endParaRPr>
          </a:p>
        </p:txBody>
      </p:sp>
      <p:sp>
        <p:nvSpPr>
          <p:cNvPr id="3" name="Content Placeholder 2"/>
          <p:cNvSpPr>
            <a:spLocks noGrp="1"/>
          </p:cNvSpPr>
          <p:nvPr>
            <p:ph idx="1"/>
          </p:nvPr>
        </p:nvSpPr>
        <p:spPr>
          <a:xfrm>
            <a:off x="838200" y="1117600"/>
            <a:ext cx="10515600" cy="5136429"/>
          </a:xfrm>
        </p:spPr>
        <p:txBody>
          <a:bodyPr/>
          <a:lstStyle/>
          <a:p>
            <a:pPr marL="0" indent="0">
              <a:buNone/>
            </a:pPr>
            <a:r>
              <a:rPr lang="en-GB" dirty="0" smtClean="0"/>
              <a:t>What forces are acting in this scenario?</a:t>
            </a:r>
            <a:endParaRPr lang="en-GB" dirty="0"/>
          </a:p>
          <a:p>
            <a:pPr marL="0" indent="0">
              <a:buNone/>
            </a:pPr>
            <a:endParaRPr lang="en-GB" dirty="0"/>
          </a:p>
        </p:txBody>
      </p:sp>
      <p:pic>
        <p:nvPicPr>
          <p:cNvPr id="1026" name="Picture 2" descr="Image result for dog sled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537" y="3061421"/>
            <a:ext cx="6456899" cy="169530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385455" y="4636655"/>
            <a:ext cx="8820727" cy="120072"/>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Image result for thinking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4250" y="2154056"/>
            <a:ext cx="1814729" cy="18147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topwatch 2mins clipart"/>
          <p:cNvPicPr>
            <a:picLocks noChangeAspect="1" noChangeArrowheads="1"/>
          </p:cNvPicPr>
          <p:nvPr/>
        </p:nvPicPr>
        <p:blipFill rotWithShape="1">
          <a:blip r:embed="rId4">
            <a:extLst>
              <a:ext uri="{28A0092B-C50C-407E-A947-70E740481C1C}">
                <a14:useLocalDpi xmlns:a14="http://schemas.microsoft.com/office/drawing/2010/main" val="0"/>
              </a:ext>
            </a:extLst>
          </a:blip>
          <a:srcRect l="19479" t="12297" r="18972" b="15000"/>
          <a:stretch/>
        </p:blipFill>
        <p:spPr bwMode="auto">
          <a:xfrm>
            <a:off x="9484250" y="4298461"/>
            <a:ext cx="1835046" cy="216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2" y="204643"/>
            <a:ext cx="1775691" cy="697057"/>
          </a:xfrm>
        </p:spPr>
        <p:txBody>
          <a:bodyPr>
            <a:normAutofit/>
          </a:bodyPr>
          <a:lstStyle/>
          <a:p>
            <a:r>
              <a:rPr lang="en-GB" sz="3600" b="1" dirty="0" smtClean="0">
                <a:solidFill>
                  <a:srgbClr val="7030A0"/>
                </a:solidFill>
              </a:rPr>
              <a:t>Recap.</a:t>
            </a:r>
            <a:endParaRPr lang="en-GB" sz="3600" b="1" dirty="0">
              <a:solidFill>
                <a:srgbClr val="7030A0"/>
              </a:solidFill>
            </a:endParaRPr>
          </a:p>
        </p:txBody>
      </p:sp>
      <p:sp>
        <p:nvSpPr>
          <p:cNvPr id="3" name="Content Placeholder 2"/>
          <p:cNvSpPr>
            <a:spLocks noGrp="1"/>
          </p:cNvSpPr>
          <p:nvPr>
            <p:ph idx="1"/>
          </p:nvPr>
        </p:nvSpPr>
        <p:spPr>
          <a:xfrm>
            <a:off x="838200" y="1117600"/>
            <a:ext cx="10515600" cy="5136429"/>
          </a:xfrm>
        </p:spPr>
        <p:txBody>
          <a:bodyPr/>
          <a:lstStyle/>
          <a:p>
            <a:pPr marL="0" indent="0">
              <a:buNone/>
            </a:pPr>
            <a:r>
              <a:rPr lang="en-GB" dirty="0" smtClean="0"/>
              <a:t>What forces are acting in this scenario?</a:t>
            </a:r>
            <a:endParaRPr lang="en-GB" dirty="0"/>
          </a:p>
          <a:p>
            <a:pPr marL="0" indent="0">
              <a:buNone/>
            </a:pPr>
            <a:endParaRPr lang="en-GB" dirty="0"/>
          </a:p>
        </p:txBody>
      </p:sp>
      <p:pic>
        <p:nvPicPr>
          <p:cNvPr id="1026" name="Picture 2" descr="Image result for dog sled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537" y="3061421"/>
            <a:ext cx="6456899" cy="169530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385455" y="4636655"/>
            <a:ext cx="8820727" cy="120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9272155" y="4202545"/>
            <a:ext cx="1662545" cy="92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11200" y="4193309"/>
            <a:ext cx="120996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532582" y="4922982"/>
            <a:ext cx="18473" cy="90516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32582" y="2574419"/>
            <a:ext cx="0" cy="111139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990437" y="4844472"/>
            <a:ext cx="120996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80267" y="2953263"/>
            <a:ext cx="3446319" cy="923330"/>
          </a:xfrm>
          <a:prstGeom prst="rect">
            <a:avLst/>
          </a:prstGeom>
          <a:noFill/>
        </p:spPr>
        <p:txBody>
          <a:bodyPr wrap="square" rtlCol="0">
            <a:spAutoFit/>
          </a:bodyPr>
          <a:lstStyle/>
          <a:p>
            <a:r>
              <a:rPr lang="en-GB" dirty="0" smtClean="0"/>
              <a:t>Grip/ traction from the dogs paws and their muscle power causes </a:t>
            </a:r>
            <a:r>
              <a:rPr lang="en-GB" b="1" dirty="0" smtClean="0"/>
              <a:t>thrust</a:t>
            </a:r>
            <a:r>
              <a:rPr lang="en-GB" dirty="0" smtClean="0"/>
              <a:t> forward.</a:t>
            </a:r>
            <a:endParaRPr lang="en-GB" dirty="0"/>
          </a:p>
        </p:txBody>
      </p:sp>
      <p:sp>
        <p:nvSpPr>
          <p:cNvPr id="21" name="TextBox 20"/>
          <p:cNvSpPr txBox="1"/>
          <p:nvPr/>
        </p:nvSpPr>
        <p:spPr>
          <a:xfrm>
            <a:off x="267277" y="5099862"/>
            <a:ext cx="3446319" cy="646331"/>
          </a:xfrm>
          <a:prstGeom prst="rect">
            <a:avLst/>
          </a:prstGeom>
          <a:noFill/>
        </p:spPr>
        <p:txBody>
          <a:bodyPr wrap="square" rtlCol="0">
            <a:spAutoFit/>
          </a:bodyPr>
          <a:lstStyle/>
          <a:p>
            <a:r>
              <a:rPr lang="en-GB" dirty="0" smtClean="0"/>
              <a:t>Friction and air resistance act to slow the dogs and sled.</a:t>
            </a:r>
            <a:endParaRPr lang="en-GB" dirty="0"/>
          </a:p>
        </p:txBody>
      </p:sp>
      <p:sp>
        <p:nvSpPr>
          <p:cNvPr id="22" name="TextBox 21"/>
          <p:cNvSpPr txBox="1"/>
          <p:nvPr/>
        </p:nvSpPr>
        <p:spPr>
          <a:xfrm>
            <a:off x="3896826" y="2106033"/>
            <a:ext cx="3446319" cy="646331"/>
          </a:xfrm>
          <a:prstGeom prst="rect">
            <a:avLst/>
          </a:prstGeom>
          <a:noFill/>
        </p:spPr>
        <p:txBody>
          <a:bodyPr wrap="square" rtlCol="0">
            <a:spAutoFit/>
          </a:bodyPr>
          <a:lstStyle/>
          <a:p>
            <a:r>
              <a:rPr lang="en-GB" dirty="0" smtClean="0"/>
              <a:t>Gravity pulls all objects towards the ground.</a:t>
            </a:r>
            <a:endParaRPr lang="en-GB" dirty="0"/>
          </a:p>
        </p:txBody>
      </p:sp>
      <p:sp>
        <p:nvSpPr>
          <p:cNvPr id="23" name="TextBox 22"/>
          <p:cNvSpPr txBox="1"/>
          <p:nvPr/>
        </p:nvSpPr>
        <p:spPr>
          <a:xfrm>
            <a:off x="5678055" y="5284528"/>
            <a:ext cx="3446319" cy="1200329"/>
          </a:xfrm>
          <a:prstGeom prst="rect">
            <a:avLst/>
          </a:prstGeom>
          <a:noFill/>
        </p:spPr>
        <p:txBody>
          <a:bodyPr wrap="square" rtlCol="0">
            <a:spAutoFit/>
          </a:bodyPr>
          <a:lstStyle/>
          <a:p>
            <a:r>
              <a:rPr lang="en-GB" dirty="0" err="1" smtClean="0"/>
              <a:t>Upthrust</a:t>
            </a:r>
            <a:r>
              <a:rPr lang="en-GB" dirty="0" smtClean="0"/>
              <a:t>/ uplift from the pressure of the sled on the snow pushes upwards against the sled and the dogs paws.</a:t>
            </a:r>
            <a:endParaRPr lang="en-GB" dirty="0"/>
          </a:p>
        </p:txBody>
      </p:sp>
    </p:spTree>
    <p:extLst>
      <p:ext uri="{BB962C8B-B14F-4D97-AF65-F5344CB8AC3E}">
        <p14:creationId xmlns:p14="http://schemas.microsoft.com/office/powerpoint/2010/main" val="49106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387928"/>
            <a:ext cx="11383241" cy="5866102"/>
          </a:xfrm>
        </p:spPr>
        <p:txBody>
          <a:bodyPr/>
          <a:lstStyle/>
          <a:p>
            <a:pPr marL="0" indent="0">
              <a:buNone/>
            </a:pPr>
            <a:r>
              <a:rPr lang="en-GB" sz="2400" dirty="0" smtClean="0"/>
              <a:t>In all scenarios, </a:t>
            </a:r>
            <a:r>
              <a:rPr lang="en-GB" sz="2400" dirty="0" smtClean="0">
                <a:solidFill>
                  <a:srgbClr val="FFC000"/>
                </a:solidFill>
              </a:rPr>
              <a:t>for every force there is an opposing force</a:t>
            </a:r>
            <a:r>
              <a:rPr lang="en-GB" sz="2400" dirty="0" smtClean="0"/>
              <a:t>. When one force is greater than its opposing force the object moves or changes shape.</a:t>
            </a:r>
          </a:p>
          <a:p>
            <a:pPr marL="0" indent="0">
              <a:buNone/>
            </a:pPr>
            <a:r>
              <a:rPr lang="en-GB" sz="2400" dirty="0" smtClean="0"/>
              <a:t>e.g. When the dogs pull harder, the force of thrust is increased to overcome the friction and drag (air resistance and so the dogs and sled move forwards.</a:t>
            </a:r>
            <a:endParaRPr lang="en-GB" sz="2400" dirty="0"/>
          </a:p>
          <a:p>
            <a:pPr marL="0" indent="0">
              <a:buNone/>
            </a:pPr>
            <a:endParaRPr lang="en-GB" dirty="0"/>
          </a:p>
        </p:txBody>
      </p:sp>
      <p:pic>
        <p:nvPicPr>
          <p:cNvPr id="1026" name="Picture 2" descr="Image result for dog sled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537" y="3061421"/>
            <a:ext cx="6456899" cy="169530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385455" y="4636655"/>
            <a:ext cx="8820727" cy="120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9272155" y="4202545"/>
            <a:ext cx="1662545" cy="92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11200" y="4193309"/>
            <a:ext cx="120996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532582" y="4922982"/>
            <a:ext cx="18473" cy="90516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32582" y="2574419"/>
            <a:ext cx="0" cy="111139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990437" y="4844472"/>
            <a:ext cx="120996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80267" y="2953263"/>
            <a:ext cx="3446319" cy="923330"/>
          </a:xfrm>
          <a:prstGeom prst="rect">
            <a:avLst/>
          </a:prstGeom>
          <a:noFill/>
        </p:spPr>
        <p:txBody>
          <a:bodyPr wrap="square" rtlCol="0">
            <a:spAutoFit/>
          </a:bodyPr>
          <a:lstStyle/>
          <a:p>
            <a:r>
              <a:rPr lang="en-GB" dirty="0" smtClean="0"/>
              <a:t>Grip/ traction from the dogs paws and their muscle power causes </a:t>
            </a:r>
            <a:r>
              <a:rPr lang="en-GB" b="1" dirty="0" smtClean="0"/>
              <a:t>thrust</a:t>
            </a:r>
            <a:r>
              <a:rPr lang="en-GB" dirty="0" smtClean="0"/>
              <a:t> forward.</a:t>
            </a:r>
            <a:endParaRPr lang="en-GB" dirty="0"/>
          </a:p>
        </p:txBody>
      </p:sp>
      <p:sp>
        <p:nvSpPr>
          <p:cNvPr id="21" name="TextBox 20"/>
          <p:cNvSpPr txBox="1"/>
          <p:nvPr/>
        </p:nvSpPr>
        <p:spPr>
          <a:xfrm>
            <a:off x="267277" y="5099862"/>
            <a:ext cx="3446319" cy="646331"/>
          </a:xfrm>
          <a:prstGeom prst="rect">
            <a:avLst/>
          </a:prstGeom>
          <a:noFill/>
        </p:spPr>
        <p:txBody>
          <a:bodyPr wrap="square" rtlCol="0">
            <a:spAutoFit/>
          </a:bodyPr>
          <a:lstStyle/>
          <a:p>
            <a:r>
              <a:rPr lang="en-GB" dirty="0" smtClean="0"/>
              <a:t>Friction and air resistance act to slow the dogs and sled.</a:t>
            </a:r>
            <a:endParaRPr lang="en-GB" dirty="0"/>
          </a:p>
        </p:txBody>
      </p:sp>
      <p:sp>
        <p:nvSpPr>
          <p:cNvPr id="22" name="TextBox 21"/>
          <p:cNvSpPr txBox="1"/>
          <p:nvPr/>
        </p:nvSpPr>
        <p:spPr>
          <a:xfrm>
            <a:off x="3896826" y="2106033"/>
            <a:ext cx="3446319" cy="646331"/>
          </a:xfrm>
          <a:prstGeom prst="rect">
            <a:avLst/>
          </a:prstGeom>
          <a:noFill/>
        </p:spPr>
        <p:txBody>
          <a:bodyPr wrap="square" rtlCol="0">
            <a:spAutoFit/>
          </a:bodyPr>
          <a:lstStyle/>
          <a:p>
            <a:r>
              <a:rPr lang="en-GB" dirty="0" smtClean="0"/>
              <a:t>Gravity pulls all objects towards the ground.</a:t>
            </a:r>
            <a:endParaRPr lang="en-GB" dirty="0"/>
          </a:p>
        </p:txBody>
      </p:sp>
      <p:sp>
        <p:nvSpPr>
          <p:cNvPr id="23" name="TextBox 22"/>
          <p:cNvSpPr txBox="1"/>
          <p:nvPr/>
        </p:nvSpPr>
        <p:spPr>
          <a:xfrm>
            <a:off x="5678055" y="5284528"/>
            <a:ext cx="3446319" cy="1200329"/>
          </a:xfrm>
          <a:prstGeom prst="rect">
            <a:avLst/>
          </a:prstGeom>
          <a:noFill/>
        </p:spPr>
        <p:txBody>
          <a:bodyPr wrap="square" rtlCol="0">
            <a:spAutoFit/>
          </a:bodyPr>
          <a:lstStyle/>
          <a:p>
            <a:r>
              <a:rPr lang="en-GB" dirty="0" err="1" smtClean="0"/>
              <a:t>Upthrust</a:t>
            </a:r>
            <a:r>
              <a:rPr lang="en-GB" dirty="0" smtClean="0"/>
              <a:t>/ uplift from the pressure of the sled on the snow pushes upwards against the sled and the dogs paws.</a:t>
            </a:r>
            <a:endParaRPr lang="en-GB" dirty="0"/>
          </a:p>
        </p:txBody>
      </p:sp>
    </p:spTree>
    <p:extLst>
      <p:ext uri="{BB962C8B-B14F-4D97-AF65-F5344CB8AC3E}">
        <p14:creationId xmlns:p14="http://schemas.microsoft.com/office/powerpoint/2010/main" val="374239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0000"/>
                </a:solidFill>
              </a:rPr>
              <a:t>Your task: the egg drop challenge</a:t>
            </a:r>
            <a:endParaRPr lang="en-GB" b="1" u="sng" dirty="0">
              <a:solidFill>
                <a:srgbClr val="FF0000"/>
              </a:solidFill>
            </a:endParaRPr>
          </a:p>
        </p:txBody>
      </p:sp>
      <p:sp>
        <p:nvSpPr>
          <p:cNvPr id="3" name="Content Placeholder 2"/>
          <p:cNvSpPr>
            <a:spLocks noGrp="1"/>
          </p:cNvSpPr>
          <p:nvPr>
            <p:ph idx="1"/>
          </p:nvPr>
        </p:nvSpPr>
        <p:spPr/>
        <p:txBody>
          <a:bodyPr/>
          <a:lstStyle/>
          <a:p>
            <a:pPr marL="0" indent="0">
              <a:buNone/>
            </a:pPr>
            <a:r>
              <a:rPr lang="en-GB" u="sng" dirty="0" smtClean="0">
                <a:solidFill>
                  <a:srgbClr val="0070C0"/>
                </a:solidFill>
              </a:rPr>
              <a:t>You will need:</a:t>
            </a:r>
          </a:p>
          <a:p>
            <a:pPr marL="0" indent="0">
              <a:buNone/>
            </a:pPr>
            <a:r>
              <a:rPr lang="en-GB" dirty="0" smtClean="0"/>
              <a:t>An egg,</a:t>
            </a:r>
          </a:p>
          <a:p>
            <a:pPr marL="0" indent="0">
              <a:buNone/>
            </a:pPr>
            <a:r>
              <a:rPr lang="en-GB" dirty="0" smtClean="0"/>
              <a:t>Tape and/ or string,</a:t>
            </a:r>
          </a:p>
          <a:p>
            <a:pPr marL="0" indent="0">
              <a:buNone/>
            </a:pPr>
            <a:r>
              <a:rPr lang="en-GB" dirty="0" smtClean="0"/>
              <a:t>Various spare materials (e.g. paper, cardboard, toilet roll, plastic bottles… anything that’s spare really!),</a:t>
            </a:r>
          </a:p>
          <a:p>
            <a:pPr marL="0" indent="0">
              <a:buNone/>
            </a:pPr>
            <a:r>
              <a:rPr lang="en-GB" dirty="0" smtClean="0"/>
              <a:t>A plastic bag or plastic sheeting (at least 1),</a:t>
            </a:r>
          </a:p>
          <a:p>
            <a:pPr marL="0" indent="0">
              <a:buNone/>
            </a:pPr>
            <a:r>
              <a:rPr lang="en-GB" dirty="0" smtClean="0"/>
              <a:t>An adult (the taller, the better).</a:t>
            </a:r>
          </a:p>
        </p:txBody>
      </p:sp>
    </p:spTree>
    <p:extLst>
      <p:ext uri="{BB962C8B-B14F-4D97-AF65-F5344CB8AC3E}">
        <p14:creationId xmlns:p14="http://schemas.microsoft.com/office/powerpoint/2010/main" val="218369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0000"/>
                </a:solidFill>
              </a:rPr>
              <a:t>Your task: the egg drop challenge</a:t>
            </a:r>
            <a:endParaRPr lang="en-GB" b="1" u="sng"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u="sng" dirty="0" smtClean="0">
                <a:solidFill>
                  <a:srgbClr val="0070C0"/>
                </a:solidFill>
              </a:rPr>
              <a:t>You will need:</a:t>
            </a:r>
          </a:p>
          <a:p>
            <a:pPr marL="0" indent="0">
              <a:buNone/>
            </a:pPr>
            <a:r>
              <a:rPr lang="en-GB" dirty="0" smtClean="0"/>
              <a:t>In this task, you will drop an egg from a height (an adult holds it high above their head and let it drop to the floor – do this outside!).</a:t>
            </a:r>
          </a:p>
          <a:p>
            <a:pPr marL="0" indent="0">
              <a:buNone/>
            </a:pPr>
            <a:endParaRPr lang="en-GB" dirty="0"/>
          </a:p>
          <a:p>
            <a:pPr marL="0" indent="0">
              <a:buNone/>
            </a:pPr>
            <a:r>
              <a:rPr lang="en-GB" dirty="0" smtClean="0"/>
              <a:t>HOWEVER - as you may have already guessed - if we did that, the egg would crack and splatter on the floor.</a:t>
            </a:r>
          </a:p>
          <a:p>
            <a:pPr marL="0" indent="0">
              <a:buNone/>
            </a:pPr>
            <a:endParaRPr lang="en-GB" dirty="0"/>
          </a:p>
          <a:p>
            <a:pPr marL="0" indent="0">
              <a:buNone/>
            </a:pPr>
            <a:r>
              <a:rPr lang="en-GB" u="sng" dirty="0" smtClean="0">
                <a:solidFill>
                  <a:srgbClr val="0070C0"/>
                </a:solidFill>
              </a:rPr>
              <a:t>What you must do is:</a:t>
            </a:r>
          </a:p>
          <a:p>
            <a:pPr marL="514350" indent="-514350">
              <a:buAutoNum type="arabicParenR"/>
            </a:pPr>
            <a:r>
              <a:rPr lang="en-GB" dirty="0" smtClean="0"/>
              <a:t>Identify what forces are occurring.</a:t>
            </a:r>
          </a:p>
          <a:p>
            <a:pPr marL="514350" indent="-514350">
              <a:buAutoNum type="arabicParenR"/>
            </a:pPr>
            <a:r>
              <a:rPr lang="en-GB" dirty="0" smtClean="0"/>
              <a:t>Think of what forces you will need to aim to increase and which to decrease to be able to land your egg gently down to the ground without a crack.</a:t>
            </a:r>
          </a:p>
          <a:p>
            <a:pPr marL="514350" indent="-514350">
              <a:buAutoNum type="arabicParenR"/>
            </a:pPr>
            <a:r>
              <a:rPr lang="en-GB" dirty="0" smtClean="0"/>
              <a:t>Design and build your parachuting egg vessel/ holder and test it.</a:t>
            </a:r>
          </a:p>
        </p:txBody>
      </p:sp>
    </p:spTree>
    <p:extLst>
      <p:ext uri="{BB962C8B-B14F-4D97-AF65-F5344CB8AC3E}">
        <p14:creationId xmlns:p14="http://schemas.microsoft.com/office/powerpoint/2010/main" val="97069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 what forces are occurring when we drop an egg? Label them.</a:t>
            </a:r>
            <a:br>
              <a:rPr lang="en-GB" dirty="0" smtClean="0"/>
            </a:br>
            <a:r>
              <a:rPr lang="en-GB" sz="3100" dirty="0" smtClean="0"/>
              <a:t>(If doing this at home, simply draw an egg shape and label the forces around this.)</a:t>
            </a:r>
            <a:endParaRPr lang="en-GB" sz="3100" dirty="0"/>
          </a:p>
        </p:txBody>
      </p:sp>
      <p:pic>
        <p:nvPicPr>
          <p:cNvPr id="2050" name="Picture 2" descr="Image result for egg fall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43577" y="2692291"/>
            <a:ext cx="4904846" cy="367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93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17" y="365125"/>
            <a:ext cx="11443855" cy="1325563"/>
          </a:xfrm>
        </p:spPr>
        <p:txBody>
          <a:bodyPr>
            <a:noAutofit/>
          </a:bodyPr>
          <a:lstStyle/>
          <a:p>
            <a:r>
              <a:rPr lang="en-GB" sz="3200" dirty="0" smtClean="0"/>
              <a:t>Now look at this image of an egg that is going to be dropped. What’s changed and how will this hopefully stop the egg from breaking? Label and explain.</a:t>
            </a:r>
            <a:endParaRPr lang="en-GB" sz="3200" dirty="0"/>
          </a:p>
        </p:txBody>
      </p:sp>
      <p:pic>
        <p:nvPicPr>
          <p:cNvPr id="5122" name="Picture 2" descr="eggdrop-4-d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7829" y="2206048"/>
            <a:ext cx="4167043" cy="448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46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Now it’s your turn…</a:t>
            </a:r>
            <a:endParaRPr lang="en-GB" b="1" dirty="0">
              <a:solidFill>
                <a:srgbClr val="FF0000"/>
              </a:solidFill>
            </a:endParaRPr>
          </a:p>
        </p:txBody>
      </p:sp>
      <p:sp>
        <p:nvSpPr>
          <p:cNvPr id="3" name="Content Placeholder 2"/>
          <p:cNvSpPr>
            <a:spLocks noGrp="1"/>
          </p:cNvSpPr>
          <p:nvPr>
            <p:ph idx="1"/>
          </p:nvPr>
        </p:nvSpPr>
        <p:spPr/>
        <p:txBody>
          <a:bodyPr/>
          <a:lstStyle/>
          <a:p>
            <a:pPr marL="0" indent="0">
              <a:buNone/>
            </a:pPr>
            <a:r>
              <a:rPr lang="en-GB" dirty="0" smtClean="0"/>
              <a:t>Now that you’ve identified the forces that are acting on a falling egg, you must consider what forces you need to increase and which to decrease in order to land your egg safely.</a:t>
            </a:r>
          </a:p>
          <a:p>
            <a:pPr marL="0" indent="0">
              <a:buNone/>
            </a:pPr>
            <a:endParaRPr lang="en-GB" dirty="0"/>
          </a:p>
          <a:p>
            <a:pPr marL="0" indent="0">
              <a:buNone/>
            </a:pPr>
            <a:r>
              <a:rPr lang="en-GB" dirty="0" smtClean="0"/>
              <a:t>Draw a design of your egg holder/ vessel and annotate it with scientific descriptions as to what forces are acting an how your design manipulates these forces to enable  you to land your egg without cracking.</a:t>
            </a:r>
            <a:endParaRPr lang="en-GB" dirty="0"/>
          </a:p>
        </p:txBody>
      </p:sp>
    </p:spTree>
    <p:extLst>
      <p:ext uri="{BB962C8B-B14F-4D97-AF65-F5344CB8AC3E}">
        <p14:creationId xmlns:p14="http://schemas.microsoft.com/office/powerpoint/2010/main" val="3719982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656</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Thursday 11th February 2021  LO: to identify and explain everyday forces</vt:lpstr>
      <vt:lpstr>Recap.</vt:lpstr>
      <vt:lpstr>Recap.</vt:lpstr>
      <vt:lpstr>PowerPoint Presentation</vt:lpstr>
      <vt:lpstr>Your task: the egg drop challenge</vt:lpstr>
      <vt:lpstr>Your task: the egg drop challenge</vt:lpstr>
      <vt:lpstr>So what forces are occurring when we drop an egg? Label them. (If doing this at home, simply draw an egg shape and label the forces around this.)</vt:lpstr>
      <vt:lpstr>Now look at this image of an egg that is going to be dropped. What’s changed and how will this hopefully stop the egg from breaking? Label and explain.</vt:lpstr>
      <vt:lpstr>Now it’s your turn…</vt:lpstr>
      <vt:lpstr>Now it’s your turn…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11th February 2021  LO: to identify and explain everyday forces</dc:title>
  <dc:creator>Neil Charlton</dc:creator>
  <cp:lastModifiedBy>Neil Charlton</cp:lastModifiedBy>
  <cp:revision>7</cp:revision>
  <dcterms:created xsi:type="dcterms:W3CDTF">2021-02-10T22:05:15Z</dcterms:created>
  <dcterms:modified xsi:type="dcterms:W3CDTF">2021-02-10T23:14:11Z</dcterms:modified>
</cp:coreProperties>
</file>