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9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il Charlton" initials="NC" lastIdx="1" clrIdx="0">
    <p:extLst>
      <p:ext uri="{19B8F6BF-5375-455C-9EA6-DF929625EA0E}">
        <p15:presenceInfo xmlns:p15="http://schemas.microsoft.com/office/powerpoint/2012/main" userId="Neil Charl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7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2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5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54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1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2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7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9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0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9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49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88177-6ACF-4E01-A6E7-F90E7532388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21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818" y="434108"/>
            <a:ext cx="11314545" cy="2262910"/>
          </a:xfrm>
        </p:spPr>
        <p:txBody>
          <a:bodyPr>
            <a:normAutofit fontScale="90000"/>
          </a:bodyPr>
          <a:lstStyle/>
          <a:p>
            <a:pPr algn="l"/>
            <a:r>
              <a:rPr lang="en-GB" u="sng" dirty="0" smtClean="0"/>
              <a:t>Wedn</a:t>
            </a:r>
            <a:r>
              <a:rPr lang="en-GB" u="sng" dirty="0" smtClean="0"/>
              <a:t>esday 3</a:t>
            </a:r>
            <a:r>
              <a:rPr lang="en-GB" u="sng" baseline="30000" dirty="0" smtClean="0"/>
              <a:t>rd</a:t>
            </a:r>
            <a:r>
              <a:rPr lang="en-GB" u="sng" dirty="0" smtClean="0"/>
              <a:t> February </a:t>
            </a:r>
            <a:r>
              <a:rPr lang="en-GB" u="sng" dirty="0" smtClean="0"/>
              <a:t>2021</a:t>
            </a:r>
            <a:br>
              <a:rPr lang="en-GB" u="sng" dirty="0" smtClean="0"/>
            </a:br>
            <a:r>
              <a:rPr lang="en-GB" u="sng" dirty="0" smtClean="0"/>
              <a:t>LO: to </a:t>
            </a:r>
            <a:r>
              <a:rPr lang="en-GB" u="sng" dirty="0" smtClean="0"/>
              <a:t>identify features of a persuasive argument.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364" y="3491345"/>
            <a:ext cx="10806545" cy="2253673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In today’s session, we will </a:t>
            </a:r>
            <a:r>
              <a:rPr lang="en-GB" sz="2800" b="1" dirty="0" smtClean="0">
                <a:solidFill>
                  <a:srgbClr val="0070C0"/>
                </a:solidFill>
              </a:rPr>
              <a:t>look at a persuasive argument and establish:</a:t>
            </a: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- What its purpose is</a:t>
            </a:r>
            <a:r>
              <a:rPr lang="en-GB" sz="2800" b="1" dirty="0" smtClean="0">
                <a:solidFill>
                  <a:srgbClr val="0070C0"/>
                </a:solidFill>
              </a:rPr>
              <a:t>.</a:t>
            </a: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- What features are in a persuasive argument.</a:t>
            </a: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- Identify and write </a:t>
            </a:r>
            <a:r>
              <a:rPr lang="en-GB" sz="2800" b="1" dirty="0" smtClean="0">
                <a:solidFill>
                  <a:srgbClr val="0070C0"/>
                </a:solidFill>
              </a:rPr>
              <a:t>emotive language.</a:t>
            </a:r>
            <a:endParaRPr lang="en-GB" sz="28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persuasive argument?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1175"/>
          </a:xfrm>
        </p:spPr>
        <p:txBody>
          <a:bodyPr/>
          <a:lstStyle/>
          <a:p>
            <a:r>
              <a:rPr lang="en-GB" dirty="0" smtClean="0"/>
              <a:t>To work this out, just look at and decipher the words.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21164" y="2388232"/>
            <a:ext cx="8931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</a:rPr>
              <a:t>Persuasive</a:t>
            </a:r>
            <a:r>
              <a:rPr lang="en-GB" sz="7200" dirty="0" smtClean="0"/>
              <a:t> </a:t>
            </a:r>
            <a:r>
              <a:rPr lang="en-GB" sz="7200" dirty="0" smtClean="0">
                <a:solidFill>
                  <a:srgbClr val="0070C0"/>
                </a:solidFill>
              </a:rPr>
              <a:t>argument</a:t>
            </a:r>
            <a:endParaRPr lang="en-GB" sz="7200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90982" y="3463039"/>
            <a:ext cx="452581" cy="73449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8331200" y="3528010"/>
            <a:ext cx="392546" cy="7300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4197529"/>
            <a:ext cx="4359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To persuade = to convince/ to encourage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8909" y="4258081"/>
            <a:ext cx="4359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An argument = to voice your opinion/ view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9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persuasive argument?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1175"/>
          </a:xfrm>
        </p:spPr>
        <p:txBody>
          <a:bodyPr/>
          <a:lstStyle/>
          <a:p>
            <a:r>
              <a:rPr lang="en-GB" dirty="0" smtClean="0"/>
              <a:t>To work this out, just look at and decipher the words.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21164" y="2388232"/>
            <a:ext cx="8931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solidFill>
                  <a:srgbClr val="FF0000"/>
                </a:solidFill>
              </a:rPr>
              <a:t>Persuasive</a:t>
            </a:r>
            <a:r>
              <a:rPr lang="en-GB" sz="7200" dirty="0" smtClean="0"/>
              <a:t> </a:t>
            </a:r>
            <a:r>
              <a:rPr lang="en-GB" sz="7200" dirty="0" smtClean="0">
                <a:solidFill>
                  <a:srgbClr val="0070C0"/>
                </a:solidFill>
              </a:rPr>
              <a:t>argument</a:t>
            </a:r>
            <a:endParaRPr lang="en-GB" sz="7200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890982" y="3463039"/>
            <a:ext cx="452581" cy="73449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8331200" y="3528010"/>
            <a:ext cx="392546" cy="73007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4197529"/>
            <a:ext cx="4359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To persuade = to convince/ to encourage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8909" y="4258081"/>
            <a:ext cx="4359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An argument = to voice your opinion/ view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8437" y="5519649"/>
            <a:ext cx="8986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7030A0"/>
                </a:solidFill>
              </a:rPr>
              <a:t>Persuasive argument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= convincing someone to your idea/ way of thinking.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2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328" y="665017"/>
            <a:ext cx="8211127" cy="28632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Look at the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example of a </a:t>
            </a:r>
            <a:r>
              <a:rPr lang="en-GB" b="1" dirty="0" smtClean="0">
                <a:solidFill>
                  <a:srgbClr val="FF0000"/>
                </a:solidFill>
              </a:rPr>
              <a:t>persuasive argument (separate sheet found on the class web page).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b="1" dirty="0" smtClean="0"/>
              <a:t>Within 3 </a:t>
            </a:r>
            <a:r>
              <a:rPr lang="en-GB" b="1" dirty="0" err="1" smtClean="0"/>
              <a:t>mins</a:t>
            </a:r>
            <a:r>
              <a:rPr lang="en-GB" b="1" dirty="0" smtClean="0"/>
              <a:t>, how many features can you spot?</a:t>
            </a:r>
          </a:p>
          <a:p>
            <a:pPr marL="0" indent="0" algn="ctr">
              <a:buNone/>
            </a:pPr>
            <a:r>
              <a:rPr lang="en-GB" b="1" dirty="0" smtClean="0"/>
              <a:t>(List these on a whiteboard/ scrap bit of paper.)</a:t>
            </a:r>
            <a:endParaRPr lang="en-GB" b="1" dirty="0"/>
          </a:p>
        </p:txBody>
      </p:sp>
      <p:pic>
        <p:nvPicPr>
          <p:cNvPr id="1026" name="Picture 2" descr="Stopwatch clipart. Free download transparent .PNG | Creazil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972" y="3435928"/>
            <a:ext cx="2618009" cy="296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2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332509"/>
            <a:ext cx="11388437" cy="58444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Features of a persuasive argument:</a:t>
            </a:r>
            <a:endParaRPr lang="en-GB" b="1" u="sng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Formal language</a:t>
            </a:r>
          </a:p>
          <a:p>
            <a:r>
              <a:rPr lang="en-GB" dirty="0" smtClean="0"/>
              <a:t>Present tense</a:t>
            </a:r>
          </a:p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person</a:t>
            </a:r>
          </a:p>
          <a:p>
            <a:r>
              <a:rPr lang="en-GB" dirty="0" smtClean="0"/>
              <a:t>Emotive language</a:t>
            </a:r>
          </a:p>
          <a:p>
            <a:r>
              <a:rPr lang="en-GB" dirty="0" smtClean="0"/>
              <a:t>Facts/ statistics</a:t>
            </a:r>
          </a:p>
          <a:p>
            <a:r>
              <a:rPr lang="en-GB" dirty="0" smtClean="0"/>
              <a:t>Rhetorical questions</a:t>
            </a:r>
          </a:p>
          <a:p>
            <a:r>
              <a:rPr lang="en-GB" dirty="0" smtClean="0"/>
              <a:t>A range or punctuation ( .  ,  ?  !  ’ (  ) ;  :  -)</a:t>
            </a:r>
          </a:p>
          <a:p>
            <a:r>
              <a:rPr lang="en-GB" dirty="0" smtClean="0"/>
              <a:t>Varied sentence structures</a:t>
            </a:r>
          </a:p>
          <a:p>
            <a:r>
              <a:rPr lang="en-GB" dirty="0"/>
              <a:t>Written in paragraphs</a:t>
            </a:r>
          </a:p>
          <a:p>
            <a:pPr marL="0" indent="0">
              <a:buNone/>
            </a:pPr>
            <a:r>
              <a:rPr lang="en-GB" dirty="0" smtClean="0"/>
              <a:t>	- Introduction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- 2 x paragraphs – one for each argued point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Summary/ next steps/ what the reader can do to help.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444509" y="471054"/>
            <a:ext cx="42579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2"/>
                </a:solidFill>
              </a:rPr>
              <a:t>These are the features that you could and should have spotted.</a:t>
            </a:r>
          </a:p>
          <a:p>
            <a:endParaRPr lang="en-GB" sz="2800" dirty="0" smtClean="0">
              <a:solidFill>
                <a:schemeClr val="accent2"/>
              </a:solidFill>
            </a:endParaRPr>
          </a:p>
          <a:p>
            <a:endParaRPr lang="en-GB" sz="2800" dirty="0">
              <a:solidFill>
                <a:schemeClr val="accent2"/>
              </a:solidFill>
            </a:endParaRPr>
          </a:p>
          <a:p>
            <a:r>
              <a:rPr lang="en-GB" sz="2800" dirty="0" smtClean="0">
                <a:solidFill>
                  <a:schemeClr val="accent2"/>
                </a:solidFill>
              </a:rPr>
              <a:t>Now identify these features on the example text by labelling an example of each feature.</a:t>
            </a:r>
            <a:endParaRPr lang="en-GB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304800"/>
            <a:ext cx="11249890" cy="5708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We’re also going to look at one of the key features of a persuasive argument: </a:t>
            </a:r>
            <a:r>
              <a:rPr lang="en-GB" sz="4000" b="1" dirty="0" smtClean="0">
                <a:solidFill>
                  <a:srgbClr val="0070C0"/>
                </a:solidFill>
              </a:rPr>
              <a:t>emotive language</a:t>
            </a:r>
            <a:r>
              <a:rPr lang="en-GB" sz="4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GB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4000" b="1" dirty="0" smtClean="0"/>
              <a:t>Emotive = emotional</a:t>
            </a:r>
          </a:p>
          <a:p>
            <a:pPr marL="0" indent="0">
              <a:buNone/>
            </a:pPr>
            <a:endParaRPr lang="en-GB" sz="4000" b="1" dirty="0"/>
          </a:p>
          <a:p>
            <a:pPr marL="0" indent="0">
              <a:buNone/>
            </a:pPr>
            <a:r>
              <a:rPr lang="en-GB" sz="4000" b="1" dirty="0" smtClean="0"/>
              <a:t>So </a:t>
            </a:r>
            <a:r>
              <a:rPr lang="en-GB" sz="4000" b="1" dirty="0" smtClean="0">
                <a:solidFill>
                  <a:srgbClr val="0070C0"/>
                </a:solidFill>
              </a:rPr>
              <a:t>emotive language </a:t>
            </a:r>
            <a:r>
              <a:rPr lang="en-GB" sz="4000" b="1" dirty="0" smtClean="0"/>
              <a:t>= words that cause/ evoke emotions.</a:t>
            </a: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72876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To practice emotive language, think of words/ phrases that have an emotional effect for these nouns:</a:t>
            </a:r>
          </a:p>
          <a:p>
            <a:pPr marL="0" indent="0">
              <a:buNone/>
            </a:pPr>
            <a:r>
              <a:rPr lang="en-GB" sz="2400" dirty="0" smtClean="0"/>
              <a:t>(Write your words in your book/ on your paper either as bullet-pointed lists or as spider-diagrams.)</a:t>
            </a:r>
            <a:endParaRPr lang="en-GB" sz="24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588000" y="2041236"/>
            <a:ext cx="576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>
                <a:solidFill>
                  <a:srgbClr val="0070C0"/>
                </a:solidFill>
              </a:rPr>
              <a:t>Nouns for you to write emotive words for: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A </a:t>
            </a:r>
            <a:r>
              <a:rPr lang="en-GB" sz="2400" dirty="0">
                <a:solidFill>
                  <a:srgbClr val="0070C0"/>
                </a:solidFill>
              </a:rPr>
              <a:t>mouse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>
                <a:solidFill>
                  <a:srgbClr val="0070C0"/>
                </a:solidFill>
              </a:rPr>
              <a:t>A puppy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>
                <a:solidFill>
                  <a:srgbClr val="0070C0"/>
                </a:solidFill>
              </a:rPr>
              <a:t>A koala bear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>
                <a:solidFill>
                  <a:srgbClr val="0070C0"/>
                </a:solidFill>
              </a:rPr>
              <a:t>Poachers (illegal hunters)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>
                <a:solidFill>
                  <a:srgbClr val="0070C0"/>
                </a:solidFill>
              </a:rPr>
              <a:t>Animal traps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Pollution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036" y="2041236"/>
            <a:ext cx="156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>
                <a:solidFill>
                  <a:srgbClr val="7030A0"/>
                </a:solidFill>
              </a:rPr>
              <a:t>Example</a:t>
            </a:r>
            <a:r>
              <a:rPr lang="en-GB" sz="2400" u="sng" dirty="0" smtClean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3712496"/>
            <a:ext cx="156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A jaguar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1392" y="3481663"/>
            <a:ext cx="768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s</a:t>
            </a:r>
            <a:r>
              <a:rPr lang="en-GB" sz="2400" dirty="0" smtClean="0">
                <a:solidFill>
                  <a:srgbClr val="7030A0"/>
                </a:solidFill>
              </a:rPr>
              <a:t>hy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9454" y="4649312"/>
            <a:ext cx="1764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magnificent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963" y="2950420"/>
            <a:ext cx="1805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d</a:t>
            </a:r>
            <a:r>
              <a:rPr lang="en-GB" sz="2400" dirty="0" smtClean="0">
                <a:solidFill>
                  <a:srgbClr val="7030A0"/>
                </a:solidFill>
              </a:rPr>
              <a:t>efenceless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55272" y="2516800"/>
            <a:ext cx="156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desperate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09982" y="4908192"/>
            <a:ext cx="2378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v</a:t>
            </a:r>
            <a:r>
              <a:rPr lang="en-GB" sz="2400" dirty="0" smtClean="0">
                <a:solidFill>
                  <a:srgbClr val="7030A0"/>
                </a:solidFill>
              </a:rPr>
              <a:t>iciously hunted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953327" y="3100625"/>
            <a:ext cx="76200" cy="5107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886527" y="4174161"/>
            <a:ext cx="367145" cy="4651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1764143" y="3432536"/>
            <a:ext cx="369457" cy="3075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138054" y="4174161"/>
            <a:ext cx="390238" cy="7059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 flipV="1">
            <a:off x="3374736" y="3712496"/>
            <a:ext cx="826656" cy="2308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26182" y="2133600"/>
            <a:ext cx="0" cy="434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343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Wednesday 3rd February 2021 LO: to identify features of a persuasive argument.</vt:lpstr>
      <vt:lpstr>What is a persuasive argument?</vt:lpstr>
      <vt:lpstr>What is a persuasive argument?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29th January 2021 LO: to punctuate speech</dc:title>
  <dc:creator>Neil Charlton</dc:creator>
  <cp:lastModifiedBy>Neil Charlton</cp:lastModifiedBy>
  <cp:revision>37</cp:revision>
  <dcterms:created xsi:type="dcterms:W3CDTF">2021-01-28T21:08:08Z</dcterms:created>
  <dcterms:modified xsi:type="dcterms:W3CDTF">2021-02-02T20:16:09Z</dcterms:modified>
</cp:coreProperties>
</file>