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6" r:id="rId2"/>
    <p:sldId id="296" r:id="rId3"/>
    <p:sldId id="29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3" autoAdjust="0"/>
    <p:restoredTop sz="90724" autoAdjust="0"/>
  </p:normalViewPr>
  <p:slideViewPr>
    <p:cSldViewPr snapToGrid="0">
      <p:cViewPr varScale="1">
        <p:scale>
          <a:sx n="62" d="100"/>
          <a:sy n="62" d="100"/>
        </p:scale>
        <p:origin x="172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13/05/2020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Download a local train/bus timetable showing times in 24-hour format. Ask children what time the bus/train reaches particular destinations. They could respond by writing the 24-hour times, then converting them to 12-hour format times. Ask: </a:t>
            </a:r>
            <a:r>
              <a:rPr lang="en-GB" i="1" dirty="0"/>
              <a:t>Is this in the morning, afternoon or evening?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3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779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Remind children how they can sketch an empty number line to support their ‘</a:t>
            </a:r>
            <a:r>
              <a:rPr lang="en-GB" i="1" dirty="0"/>
              <a:t>difference</a:t>
            </a:r>
            <a:r>
              <a:rPr lang="en-GB" dirty="0"/>
              <a:t>’ calculations.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56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6 Shape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10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10" Type="http://schemas.openxmlformats.org/officeDocument/2006/relationships/image" Target="../media/image3.png"/><Relationship Id="rId4" Type="http://schemas.openxmlformats.org/officeDocument/2006/relationships/audio" Target="../media/media10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13.m4a"/><Relationship Id="rId7" Type="http://schemas.openxmlformats.org/officeDocument/2006/relationships/slideLayout" Target="../slideLayouts/slideLayout12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microsoft.com/office/2007/relationships/media" Target="../media/media16.m4a"/><Relationship Id="rId5" Type="http://schemas.microsoft.com/office/2007/relationships/media" Target="../media/media15.m4a"/><Relationship Id="rId10" Type="http://schemas.openxmlformats.org/officeDocument/2006/relationships/image" Target="../media/image3.png"/><Relationship Id="rId4" Type="http://schemas.microsoft.com/office/2007/relationships/media" Target="../media/media14.m4a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75"/>
              </a:spcAft>
              <a:buClr>
                <a:schemeClr val="accent2"/>
              </a:buClr>
              <a:buSzPct val="120000"/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Read timetables using the 24-hour clock; calculate time intervals.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067D96-67E8-4A52-AB2B-DCB07E9B5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60480"/>
              </p:ext>
            </p:extLst>
          </p:nvPr>
        </p:nvGraphicFramePr>
        <p:xfrm>
          <a:off x="377834" y="1109015"/>
          <a:ext cx="584900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671">
                  <a:extLst>
                    <a:ext uri="{9D8B030D-6E8A-4147-A177-3AD203B41FA5}">
                      <a16:colId xmlns:a16="http://schemas.microsoft.com/office/drawing/2014/main" val="2598203491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1751036943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4009157691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2938190537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448350876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3583587695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2118311329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1428036145"/>
                    </a:ext>
                  </a:extLst>
                </a:gridCol>
              </a:tblGrid>
              <a:tr h="289560">
                <a:tc gridSpan="8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Plymtown to Launsley Number 12 bus timetable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7528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Plymtown centre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07:00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09:00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11:00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13:00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15:00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17:00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19:00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25616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Plymtown rail station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07:05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09:05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11:05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13:05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15:05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17:05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19:05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04323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Burley Post Office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07:20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09:20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13:20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17:20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07997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Burley – South Street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07:24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09:24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11:20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13:24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15:20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17:24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19:20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13585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Callymouth High Street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07:55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09:55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11:50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13:55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15:50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17:55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19:50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371889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Callymouth College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08:05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14:05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16:00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18:05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537517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Launsley Library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08:30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14:30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18:30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40648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Launsley Town Hall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08:37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12:25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14:37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16:28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18:37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20:25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188484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EF142D6C-7835-48CF-BFC6-AD1C8F38A040}"/>
              </a:ext>
            </a:extLst>
          </p:cNvPr>
          <p:cNvGrpSpPr/>
          <p:nvPr/>
        </p:nvGrpSpPr>
        <p:grpSpPr>
          <a:xfrm>
            <a:off x="6432331" y="399644"/>
            <a:ext cx="2579177" cy="1418742"/>
            <a:chOff x="3594539" y="2556892"/>
            <a:chExt cx="2372205" cy="911367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3476D175-0541-49AB-8BB0-A8688D9DA626}"/>
                </a:ext>
              </a:extLst>
            </p:cNvPr>
            <p:cNvSpPr/>
            <p:nvPr/>
          </p:nvSpPr>
          <p:spPr>
            <a:xfrm>
              <a:off x="3594539" y="2556892"/>
              <a:ext cx="2238295" cy="911367"/>
            </a:xfrm>
            <a:prstGeom prst="wedgeRoundRectCallout">
              <a:avLst>
                <a:gd name="adj1" fmla="val -85495"/>
                <a:gd name="adj2" fmla="val -39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time does the 13:00 bus from Plymtown centre get to Callymouth High St?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Is this in the morning, afternoon or evening? 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CFBA19-DEB2-46F9-ACDC-ED405F3F5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8634" y="2875880"/>
              <a:ext cx="388110" cy="3123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F8501B-D5E3-47F4-80EE-BA1E91A450DF}"/>
              </a:ext>
            </a:extLst>
          </p:cNvPr>
          <p:cNvGrpSpPr/>
          <p:nvPr/>
        </p:nvGrpSpPr>
        <p:grpSpPr>
          <a:xfrm>
            <a:off x="6397958" y="386840"/>
            <a:ext cx="2546933" cy="1418742"/>
            <a:chOff x="3635563" y="2548667"/>
            <a:chExt cx="2342549" cy="911367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D59C0F57-A9BC-4132-B049-69A6CBF216E3}"/>
                </a:ext>
              </a:extLst>
            </p:cNvPr>
            <p:cNvSpPr/>
            <p:nvPr/>
          </p:nvSpPr>
          <p:spPr>
            <a:xfrm>
              <a:off x="3635563" y="2548667"/>
              <a:ext cx="2238295" cy="911367"/>
            </a:xfrm>
            <a:prstGeom prst="wedgeRoundRectCallout">
              <a:avLst>
                <a:gd name="adj1" fmla="val -72538"/>
                <a:gd name="adj2" fmla="val -3727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time does the 16:00 bus from Callymouth College get to Launsley Town Hall?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Is this in the morning, afternoon or evening? 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888F29-3C95-4696-BBE8-45C42347D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0002" y="2856400"/>
              <a:ext cx="388110" cy="3123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A92F81-79D2-4BD5-99E3-CF31CB9915A7}"/>
              </a:ext>
            </a:extLst>
          </p:cNvPr>
          <p:cNvGrpSpPr/>
          <p:nvPr/>
        </p:nvGrpSpPr>
        <p:grpSpPr>
          <a:xfrm>
            <a:off x="6235696" y="468371"/>
            <a:ext cx="2644569" cy="1206617"/>
            <a:chOff x="5555492" y="2556892"/>
            <a:chExt cx="2432350" cy="775103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493DC80F-262F-450C-8DF5-81F992E2603E}"/>
                </a:ext>
              </a:extLst>
            </p:cNvPr>
            <p:cNvSpPr/>
            <p:nvPr/>
          </p:nvSpPr>
          <p:spPr>
            <a:xfrm>
              <a:off x="5749547" y="2556892"/>
              <a:ext cx="2238295" cy="775103"/>
            </a:xfrm>
            <a:prstGeom prst="wedgeRoundRectCallout">
              <a:avLst>
                <a:gd name="adj1" fmla="val -78369"/>
                <a:gd name="adj2" fmla="val -1595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time does the 09:20 bus from Burley Post office get to Launsley Library?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A97323C-2982-4723-B925-9DB27CB87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5492" y="2836919"/>
              <a:ext cx="388110" cy="3123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0695076A-2DEC-478E-B35B-7DBC9D1F1E54}"/>
              </a:ext>
            </a:extLst>
          </p:cNvPr>
          <p:cNvSpPr/>
          <p:nvPr/>
        </p:nvSpPr>
        <p:spPr>
          <a:xfrm>
            <a:off x="786405" y="429969"/>
            <a:ext cx="3520965" cy="709371"/>
          </a:xfrm>
          <a:prstGeom prst="wedgeRoundRectCallout">
            <a:avLst>
              <a:gd name="adj1" fmla="val 62676"/>
              <a:gd name="adj2" fmla="val 3072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Write all your answers as 24-hour format times and convert them to 12-hour format times.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EA7600"/>
                </a:solidFill>
              </a:rPr>
              <a:t>Year 5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256C3BE3-32F5-45FD-B842-1993207E224F}"/>
              </a:ext>
            </a:extLst>
          </p:cNvPr>
          <p:cNvSpPr/>
          <p:nvPr/>
        </p:nvSpPr>
        <p:spPr>
          <a:xfrm>
            <a:off x="6457493" y="2032769"/>
            <a:ext cx="2460965" cy="712522"/>
          </a:xfrm>
          <a:prstGeom prst="wedgeRoundRectCallout">
            <a:avLst>
              <a:gd name="adj1" fmla="val 50321"/>
              <a:gd name="adj2" fmla="val 257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13:55, which is 1:55pm or 5 to 2 in the afternoon.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7E6ED24-EB50-411B-A860-06B50AF7F994}"/>
              </a:ext>
            </a:extLst>
          </p:cNvPr>
          <p:cNvSpPr/>
          <p:nvPr/>
        </p:nvSpPr>
        <p:spPr>
          <a:xfrm>
            <a:off x="3612503" y="3773375"/>
            <a:ext cx="640892" cy="335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40A9EF78-91FA-45B2-9B13-C1AB96129269}"/>
              </a:ext>
            </a:extLst>
          </p:cNvPr>
          <p:cNvSpPr/>
          <p:nvPr/>
        </p:nvSpPr>
        <p:spPr>
          <a:xfrm>
            <a:off x="6364446" y="2086172"/>
            <a:ext cx="2647063" cy="659119"/>
          </a:xfrm>
          <a:prstGeom prst="wedgeRoundRectCallout">
            <a:avLst>
              <a:gd name="adj1" fmla="val 50321"/>
              <a:gd name="adj2" fmla="val 257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10:30, which is 10:30am or half past 10 in the morning.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33AEDE-747D-4A8C-A509-967011DD8A85}"/>
              </a:ext>
            </a:extLst>
          </p:cNvPr>
          <p:cNvSpPr/>
          <p:nvPr/>
        </p:nvSpPr>
        <p:spPr>
          <a:xfrm>
            <a:off x="2295215" y="4929920"/>
            <a:ext cx="640892" cy="335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5B0BAE1A-0286-46CB-9B7E-21CBBDAF413A}"/>
              </a:ext>
            </a:extLst>
          </p:cNvPr>
          <p:cNvSpPr/>
          <p:nvPr/>
        </p:nvSpPr>
        <p:spPr>
          <a:xfrm>
            <a:off x="6364445" y="2153472"/>
            <a:ext cx="2647063" cy="712522"/>
          </a:xfrm>
          <a:prstGeom prst="wedgeRoundRectCallout">
            <a:avLst>
              <a:gd name="adj1" fmla="val 50321"/>
              <a:gd name="adj2" fmla="val 257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16:28, which is 4:28pm or 28 past 4 in the afternoon.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6E5800-AFA6-4DC0-B5FB-9635FFBDED20}"/>
              </a:ext>
            </a:extLst>
          </p:cNvPr>
          <p:cNvSpPr/>
          <p:nvPr/>
        </p:nvSpPr>
        <p:spPr>
          <a:xfrm>
            <a:off x="4264516" y="5516660"/>
            <a:ext cx="640892" cy="335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D25D440-51DB-401B-B896-250B5D9AF396}"/>
              </a:ext>
            </a:extLst>
          </p:cNvPr>
          <p:cNvSpPr/>
          <p:nvPr/>
        </p:nvSpPr>
        <p:spPr>
          <a:xfrm>
            <a:off x="3606953" y="1469495"/>
            <a:ext cx="640892" cy="335488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38E3688-AE03-4692-9445-B29D104D9CBA}"/>
              </a:ext>
            </a:extLst>
          </p:cNvPr>
          <p:cNvSpPr/>
          <p:nvPr/>
        </p:nvSpPr>
        <p:spPr>
          <a:xfrm>
            <a:off x="2295215" y="2605341"/>
            <a:ext cx="640892" cy="335488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7E6FD1-4FA0-4F54-BE95-411E66107C9B}"/>
              </a:ext>
            </a:extLst>
          </p:cNvPr>
          <p:cNvSpPr/>
          <p:nvPr/>
        </p:nvSpPr>
        <p:spPr>
          <a:xfrm>
            <a:off x="4247845" y="4342701"/>
            <a:ext cx="640892" cy="335488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61BCBBA-1550-3A41-90DC-B9DB60FB3E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742890" y="569662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C835CEB-06DB-1C4B-A4E9-B8AC96B461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742890" y="1475657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D8543B6-AF67-8D46-BEF8-07E4697DDB8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742890" y="2509733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7B848DF-2E7D-D248-BBFF-08D5514E1AC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90451" y="3529901"/>
            <a:ext cx="812800" cy="812800"/>
          </a:xfrm>
          <a:prstGeom prst="rect">
            <a:avLst/>
          </a:prstGeom>
        </p:spPr>
      </p:pic>
      <p:pic>
        <p:nvPicPr>
          <p:cNvPr id="30" name="Online Media 2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3D8F25E-130C-8144-8319-97C4515731B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592623" y="4452608"/>
            <a:ext cx="812800" cy="812800"/>
          </a:xfrm>
          <a:prstGeom prst="rect">
            <a:avLst/>
          </a:prstGeom>
        </p:spPr>
      </p:pic>
      <p:pic>
        <p:nvPicPr>
          <p:cNvPr id="31" name="Online Media 3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7CC1BB7-99BC-5F40-9B38-50341CE21E2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39577" y="5375315"/>
            <a:ext cx="812800" cy="812800"/>
          </a:xfrm>
          <a:prstGeom prst="rect">
            <a:avLst/>
          </a:prstGeom>
        </p:spPr>
      </p:pic>
      <p:pic>
        <p:nvPicPr>
          <p:cNvPr id="32" name="Online Media 3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5D466F3-368F-C44C-84C3-E12D7F2E077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311941" y="901181"/>
            <a:ext cx="812800" cy="812800"/>
          </a:xfrm>
          <a:prstGeom prst="rect">
            <a:avLst/>
          </a:prstGeom>
        </p:spPr>
      </p:pic>
      <p:pic>
        <p:nvPicPr>
          <p:cNvPr id="33" name="Online Media 3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203C403-3C8E-E245-915E-58EC34658ED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592623" y="61881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3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8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67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78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78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0" grpId="0" animBg="1"/>
      <p:bldP spid="22" grpId="0" animBg="1"/>
      <p:bldP spid="22" grpId="1" animBg="1"/>
      <p:bldP spid="2" grpId="0" animBg="1"/>
      <p:bldP spid="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1" animBg="1"/>
      <p:bldP spid="27" grpId="2" animBg="1"/>
      <p:bldP spid="28" grpId="0" animBg="1"/>
      <p:bldP spid="28" grpId="1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rgbClr val="ED7D31"/>
              </a:buClr>
              <a:buSzPct val="12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timetables using the 24-hour clock; calculate time intervals.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FD8A0-EE77-4F98-9006-BAB4B7462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280306"/>
              </p:ext>
            </p:extLst>
          </p:nvPr>
        </p:nvGraphicFramePr>
        <p:xfrm>
          <a:off x="377834" y="1109015"/>
          <a:ext cx="584900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671">
                  <a:extLst>
                    <a:ext uri="{9D8B030D-6E8A-4147-A177-3AD203B41FA5}">
                      <a16:colId xmlns:a16="http://schemas.microsoft.com/office/drawing/2014/main" val="2598203491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1751036943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4009157691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2938190537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448350876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3583587695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2118311329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1428036145"/>
                    </a:ext>
                  </a:extLst>
                </a:gridCol>
              </a:tblGrid>
              <a:tr h="289560">
                <a:tc gridSpan="8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Plymtown to Launsley Number 12 bus timetable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7528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Plymtown centre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07:00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09:00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11:00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13:00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15:00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17:00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19:00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25616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Plymtown rail station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07:05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09:05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11:05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13:05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15:05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17:05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19:05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04323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Burley Post Office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07:20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09:20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13:20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17:20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07997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Burley – South Street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07:24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09:24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11:20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13:24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15:20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17:24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19:20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13585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Callymouth High Street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07:55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09:55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11:50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13:55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15:50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17:55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19:50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371889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Callymouth College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08:05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14:05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16:00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18:05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537517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Launsley Library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08:30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14:30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18:30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40648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Launsley Town Hall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08:37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12:25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14:37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16:28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18:37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20:25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188484"/>
                  </a:ext>
                </a:extLst>
              </a:tr>
            </a:tbl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56F89F3-A6FC-4BC3-BA35-B10F2F2A1818}"/>
              </a:ext>
            </a:extLst>
          </p:cNvPr>
          <p:cNvSpPr/>
          <p:nvPr/>
        </p:nvSpPr>
        <p:spPr>
          <a:xfrm>
            <a:off x="567559" y="429969"/>
            <a:ext cx="3739811" cy="709371"/>
          </a:xfrm>
          <a:prstGeom prst="wedgeRoundRectCallout">
            <a:avLst>
              <a:gd name="adj1" fmla="val 62676"/>
              <a:gd name="adj2" fmla="val 3072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Convert each time to 24-hour format, search for it on the timetable, then write the place name on your whiteboard.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1B361A-3F6C-4831-AF3F-EB2B76D2DA27}"/>
              </a:ext>
            </a:extLst>
          </p:cNvPr>
          <p:cNvGrpSpPr/>
          <p:nvPr/>
        </p:nvGrpSpPr>
        <p:grpSpPr>
          <a:xfrm>
            <a:off x="7387365" y="3350013"/>
            <a:ext cx="1378801" cy="486243"/>
            <a:chOff x="4812572" y="3051197"/>
            <a:chExt cx="1268155" cy="312351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E15DC134-C067-4F43-A8CB-FCC5729A8C8E}"/>
                </a:ext>
              </a:extLst>
            </p:cNvPr>
            <p:cNvSpPr/>
            <p:nvPr/>
          </p:nvSpPr>
          <p:spPr>
            <a:xfrm>
              <a:off x="4812572" y="3138700"/>
              <a:ext cx="1020263" cy="224848"/>
            </a:xfrm>
            <a:prstGeom prst="wedgeRoundRectCallout">
              <a:avLst>
                <a:gd name="adj1" fmla="val -85495"/>
                <a:gd name="adj2" fmla="val -39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/>
                </a:rPr>
                <a:t>8:30a</a:t>
              </a:r>
              <a:r>
                <a:rPr kumimoji="0" lang="en-GB" sz="1600" b="1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7044331-D478-49E4-9F37-24B565C49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2617" y="3051197"/>
              <a:ext cx="388110" cy="3123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17FEE-9181-4B89-8E84-B2A8E760B612}"/>
              </a:ext>
            </a:extLst>
          </p:cNvPr>
          <p:cNvGrpSpPr/>
          <p:nvPr/>
        </p:nvGrpSpPr>
        <p:grpSpPr>
          <a:xfrm>
            <a:off x="7061079" y="1897205"/>
            <a:ext cx="1373405" cy="577926"/>
            <a:chOff x="4812572" y="2875880"/>
            <a:chExt cx="1263192" cy="371246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F5A45BA7-3606-4435-9228-C68A4181782D}"/>
                </a:ext>
              </a:extLst>
            </p:cNvPr>
            <p:cNvSpPr/>
            <p:nvPr/>
          </p:nvSpPr>
          <p:spPr>
            <a:xfrm>
              <a:off x="4812572" y="3012578"/>
              <a:ext cx="1020263" cy="234548"/>
            </a:xfrm>
            <a:prstGeom prst="wedgeRoundRectCallout">
              <a:avLst>
                <a:gd name="adj1" fmla="val -85495"/>
                <a:gd name="adj2" fmla="val -39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en-GB" sz="1600" b="1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7:20pm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C8A6D7-CD3B-41D3-8EB0-06A2FD550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7654" y="2875880"/>
              <a:ext cx="388110" cy="3123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5778AB-4E82-460C-BAB1-0D6267A3B681}"/>
              </a:ext>
            </a:extLst>
          </p:cNvPr>
          <p:cNvGrpSpPr/>
          <p:nvPr/>
        </p:nvGrpSpPr>
        <p:grpSpPr>
          <a:xfrm>
            <a:off x="6983921" y="570897"/>
            <a:ext cx="1269056" cy="501944"/>
            <a:chOff x="4804214" y="2983646"/>
            <a:chExt cx="1167218" cy="322437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67961C06-7359-4085-86E0-79137163C9B5}"/>
                </a:ext>
              </a:extLst>
            </p:cNvPr>
            <p:cNvSpPr/>
            <p:nvPr/>
          </p:nvSpPr>
          <p:spPr>
            <a:xfrm>
              <a:off x="4804214" y="3110412"/>
              <a:ext cx="1020263" cy="195671"/>
            </a:xfrm>
            <a:prstGeom prst="wedgeRoundRectCallout">
              <a:avLst>
                <a:gd name="adj1" fmla="val -85495"/>
                <a:gd name="adj2" fmla="val -39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en-GB" sz="1600" b="1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3pm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C1BCEEC-D965-4164-B01E-5EE9D4C38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3322" y="2983646"/>
              <a:ext cx="388110" cy="3123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8276C9-21D7-4BCC-A5A3-F891D6BD9A22}"/>
              </a:ext>
            </a:extLst>
          </p:cNvPr>
          <p:cNvGrpSpPr/>
          <p:nvPr/>
        </p:nvGrpSpPr>
        <p:grpSpPr>
          <a:xfrm>
            <a:off x="7193143" y="4667372"/>
            <a:ext cx="1320268" cy="486243"/>
            <a:chOff x="4812572" y="3051197"/>
            <a:chExt cx="1214319" cy="312351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D750C1A7-F122-4954-89C2-E8722E408C46}"/>
                </a:ext>
              </a:extLst>
            </p:cNvPr>
            <p:cNvSpPr/>
            <p:nvPr/>
          </p:nvSpPr>
          <p:spPr>
            <a:xfrm>
              <a:off x="4812572" y="3129000"/>
              <a:ext cx="1020263" cy="234548"/>
            </a:xfrm>
            <a:prstGeom prst="wedgeRoundRectCallout">
              <a:avLst>
                <a:gd name="adj1" fmla="val -85495"/>
                <a:gd name="adj2" fmla="val -39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/>
                </a:rPr>
                <a:t>6:37</a:t>
              </a:r>
              <a:r>
                <a:rPr kumimoji="0" lang="en-GB" sz="1600" b="1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pm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4248D4-DDD0-4455-97F3-87137C556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8781" y="3051197"/>
              <a:ext cx="388110" cy="3123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EA7600"/>
                </a:solidFill>
              </a:rPr>
              <a:t>Year 5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456F5DA3-9D66-4C3D-8379-F78987E56F53}"/>
              </a:ext>
            </a:extLst>
          </p:cNvPr>
          <p:cNvSpPr/>
          <p:nvPr/>
        </p:nvSpPr>
        <p:spPr>
          <a:xfrm>
            <a:off x="6296913" y="1264666"/>
            <a:ext cx="2647063" cy="292112"/>
          </a:xfrm>
          <a:prstGeom prst="wedgeRoundRectCallout">
            <a:avLst>
              <a:gd name="adj1" fmla="val 50321"/>
              <a:gd name="adj2" fmla="val 257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15:00. Plymtown Centre.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450CC8E-C87F-4B70-A9E0-4AF510527CA7}"/>
              </a:ext>
            </a:extLst>
          </p:cNvPr>
          <p:cNvSpPr/>
          <p:nvPr/>
        </p:nvSpPr>
        <p:spPr>
          <a:xfrm>
            <a:off x="4251554" y="1464766"/>
            <a:ext cx="640892" cy="335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0482D8CA-AEE6-419B-8E15-B68D1D2A2FFA}"/>
              </a:ext>
            </a:extLst>
          </p:cNvPr>
          <p:cNvSpPr/>
          <p:nvPr/>
        </p:nvSpPr>
        <p:spPr>
          <a:xfrm>
            <a:off x="6382639" y="2713771"/>
            <a:ext cx="2647063" cy="292112"/>
          </a:xfrm>
          <a:prstGeom prst="wedgeRoundRectCallout">
            <a:avLst>
              <a:gd name="adj1" fmla="val 50321"/>
              <a:gd name="adj2" fmla="val 257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19:20. Burley South Street.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740DAC-50D8-4BEC-B1DE-513AD78DDE81}"/>
              </a:ext>
            </a:extLst>
          </p:cNvPr>
          <p:cNvSpPr/>
          <p:nvPr/>
        </p:nvSpPr>
        <p:spPr>
          <a:xfrm>
            <a:off x="5585948" y="3218601"/>
            <a:ext cx="640892" cy="335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CAB7C3D6-D4B8-4B9B-B387-84A5EDF29372}"/>
              </a:ext>
            </a:extLst>
          </p:cNvPr>
          <p:cNvSpPr/>
          <p:nvPr/>
        </p:nvSpPr>
        <p:spPr>
          <a:xfrm>
            <a:off x="6296913" y="4041535"/>
            <a:ext cx="2647063" cy="292112"/>
          </a:xfrm>
          <a:prstGeom prst="wedgeRoundRectCallout">
            <a:avLst>
              <a:gd name="adj1" fmla="val 50321"/>
              <a:gd name="adj2" fmla="val 257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08:30. Launsley Library.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D15212-646D-47DF-A3AB-DF945D39FF68}"/>
              </a:ext>
            </a:extLst>
          </p:cNvPr>
          <p:cNvSpPr/>
          <p:nvPr/>
        </p:nvSpPr>
        <p:spPr>
          <a:xfrm>
            <a:off x="1653553" y="4971052"/>
            <a:ext cx="640892" cy="335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9262A48-15AE-46E4-BCEC-77598092D70F}"/>
              </a:ext>
            </a:extLst>
          </p:cNvPr>
          <p:cNvSpPr/>
          <p:nvPr/>
        </p:nvSpPr>
        <p:spPr>
          <a:xfrm>
            <a:off x="6296913" y="5359724"/>
            <a:ext cx="2647063" cy="292112"/>
          </a:xfrm>
          <a:prstGeom prst="wedgeRoundRectCallout">
            <a:avLst>
              <a:gd name="adj1" fmla="val 50321"/>
              <a:gd name="adj2" fmla="val 257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18:37. Launsley Town Hall.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7EBD819-11D6-4912-BA5E-A7020A1F53C9}"/>
              </a:ext>
            </a:extLst>
          </p:cNvPr>
          <p:cNvSpPr/>
          <p:nvPr/>
        </p:nvSpPr>
        <p:spPr>
          <a:xfrm>
            <a:off x="4905408" y="5505780"/>
            <a:ext cx="640892" cy="335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914CE61-D001-F843-96A5-F66922A026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56951" y="597922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3F1F6D9-2521-D449-B79E-6EC903ADB8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91387" y="2047027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021FE44-10A1-B241-933C-DE6D905C3A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69255" y="33885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148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rgbClr val="ED7D31"/>
              </a:buClr>
              <a:buSzPct val="12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timetables using the 24-hour clock; calculate time intervals.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40F698-AE3E-4156-91EF-974EE6814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711323"/>
              </p:ext>
            </p:extLst>
          </p:nvPr>
        </p:nvGraphicFramePr>
        <p:xfrm>
          <a:off x="218201" y="467044"/>
          <a:ext cx="584900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671">
                  <a:extLst>
                    <a:ext uri="{9D8B030D-6E8A-4147-A177-3AD203B41FA5}">
                      <a16:colId xmlns:a16="http://schemas.microsoft.com/office/drawing/2014/main" val="2598203491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1751036943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4009157691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2938190537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448350876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3583587695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2118311329"/>
                    </a:ext>
                  </a:extLst>
                </a:gridCol>
                <a:gridCol w="654905">
                  <a:extLst>
                    <a:ext uri="{9D8B030D-6E8A-4147-A177-3AD203B41FA5}">
                      <a16:colId xmlns:a16="http://schemas.microsoft.com/office/drawing/2014/main" val="1428036145"/>
                    </a:ext>
                  </a:extLst>
                </a:gridCol>
              </a:tblGrid>
              <a:tr h="289560">
                <a:tc gridSpan="8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Plymtown to Launsley Number 12 bus timetable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7528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Plymtown centre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07:00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09:00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11:00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13:00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15:00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17:00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19:00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25616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Plymtown rail station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07:05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09:05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11:05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13:05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15:05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17:05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19:05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04323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Burley Post Office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07:20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09:20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13:20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17:20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07997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Burley – South Street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07:24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09:24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11:20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13:24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15:20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17:24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19:20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13585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Callymouth High Street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07:55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09:55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11:50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13:55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15:50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17:55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19:50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371889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Callymouth College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08:05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14:05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16:00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18:05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537517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Launsley Library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08:30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14:30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18:30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40648"/>
                  </a:ext>
                </a:extLst>
              </a:tr>
              <a:tr h="36565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Launsley Town Hall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08:37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12:25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14:37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16:28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18:37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20:25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18848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FE649EBD-2986-4F86-8A88-8901D2B516AC}"/>
              </a:ext>
            </a:extLst>
          </p:cNvPr>
          <p:cNvGrpSpPr/>
          <p:nvPr/>
        </p:nvGrpSpPr>
        <p:grpSpPr>
          <a:xfrm>
            <a:off x="6390830" y="424570"/>
            <a:ext cx="2404298" cy="1344481"/>
            <a:chOff x="1167141" y="956494"/>
            <a:chExt cx="3205731" cy="1522347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1DDE0F66-2A5D-498F-878F-827903A60AA4}"/>
                </a:ext>
              </a:extLst>
            </p:cNvPr>
            <p:cNvSpPr/>
            <p:nvPr/>
          </p:nvSpPr>
          <p:spPr>
            <a:xfrm>
              <a:off x="1167141" y="1074203"/>
              <a:ext cx="3205731" cy="1404638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If you need to get to Callymouth High Street for 2pm, which bus should you get from Plymtown rail station?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F4B721-A80F-4ED2-A03D-7147821F3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1397" y="956494"/>
              <a:ext cx="307921" cy="51986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907F2B-F209-40A0-9F3E-BB990C45111B}"/>
              </a:ext>
            </a:extLst>
          </p:cNvPr>
          <p:cNvGrpSpPr/>
          <p:nvPr/>
        </p:nvGrpSpPr>
        <p:grpSpPr>
          <a:xfrm>
            <a:off x="6531334" y="2731159"/>
            <a:ext cx="2552387" cy="1263319"/>
            <a:chOff x="1167140" y="1074203"/>
            <a:chExt cx="3403183" cy="1430447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A480B066-3734-4D94-99DB-ADA5E26907C3}"/>
                </a:ext>
              </a:extLst>
            </p:cNvPr>
            <p:cNvSpPr/>
            <p:nvPr/>
          </p:nvSpPr>
          <p:spPr>
            <a:xfrm>
              <a:off x="1167140" y="1074203"/>
              <a:ext cx="3403183" cy="1430447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/>
                </a:rPr>
                <a:t>We can use a jotting to find how long the 09:55 bus takes to get from Callymouth High Street to Launsley Town Hall.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FD351B-32F7-4EDF-829E-B0678EBA8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7141" y="1516587"/>
              <a:ext cx="307921" cy="51986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54EAAB-2A5E-4351-9540-247792E07789}"/>
              </a:ext>
            </a:extLst>
          </p:cNvPr>
          <p:cNvGrpSpPr/>
          <p:nvPr/>
        </p:nvGrpSpPr>
        <p:grpSpPr>
          <a:xfrm>
            <a:off x="6067207" y="4100246"/>
            <a:ext cx="2967850" cy="978301"/>
            <a:chOff x="6067207" y="4205274"/>
            <a:chExt cx="2967850" cy="9783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2059EA-ED13-45B8-99CC-53DBABEEA653}"/>
                </a:ext>
              </a:extLst>
            </p:cNvPr>
            <p:cNvGrpSpPr/>
            <p:nvPr/>
          </p:nvGrpSpPr>
          <p:grpSpPr>
            <a:xfrm>
              <a:off x="6067207" y="4482939"/>
              <a:ext cx="2967850" cy="700636"/>
              <a:chOff x="3168869" y="5502684"/>
              <a:chExt cx="2967850" cy="70063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CC24532-11C6-4FBC-BF57-24ECC41492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9802" y="5502684"/>
                <a:ext cx="2400300" cy="365125"/>
                <a:chOff x="1520" y="4855"/>
                <a:chExt cx="3780" cy="360"/>
              </a:xfrm>
            </p:grpSpPr>
            <p:cxnSp>
              <p:nvCxnSpPr>
                <p:cNvPr id="16" name="Line 9">
                  <a:extLst>
                    <a:ext uri="{FF2B5EF4-FFF2-40B4-BE49-F238E27FC236}">
                      <a16:creationId xmlns:a16="http://schemas.microsoft.com/office/drawing/2014/main" id="{061FF4AF-7CE5-4D6C-A784-F2CC36DB048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520" y="5215"/>
                  <a:ext cx="3780" cy="0"/>
                </a:xfrm>
                <a:prstGeom prst="line">
                  <a:avLst/>
                </a:prstGeom>
                <a:noFill/>
                <a:ln w="952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" name="Freeform 10">
                  <a:extLst>
                    <a:ext uri="{FF2B5EF4-FFF2-40B4-BE49-F238E27FC236}">
                      <a16:creationId xmlns:a16="http://schemas.microsoft.com/office/drawing/2014/main" id="{83D48CCF-DE90-42A1-A3E6-4DFA43212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4855"/>
                  <a:ext cx="1080" cy="360"/>
                </a:xfrm>
                <a:custGeom>
                  <a:avLst/>
                  <a:gdLst>
                    <a:gd name="T0" fmla="*/ 0 w 900"/>
                    <a:gd name="T1" fmla="*/ 360 h 360"/>
                    <a:gd name="T2" fmla="*/ 934 w 900"/>
                    <a:gd name="T3" fmla="*/ 0 h 360"/>
                    <a:gd name="T4" fmla="*/ 1555 w 900"/>
                    <a:gd name="T5" fmla="*/ 360 h 36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00" h="360">
                      <a:moveTo>
                        <a:pt x="0" y="360"/>
                      </a:moveTo>
                      <a:cubicBezTo>
                        <a:pt x="195" y="180"/>
                        <a:pt x="390" y="0"/>
                        <a:pt x="540" y="0"/>
                      </a:cubicBezTo>
                      <a:cubicBezTo>
                        <a:pt x="690" y="0"/>
                        <a:pt x="795" y="180"/>
                        <a:pt x="900" y="360"/>
                      </a:cubicBezTo>
                    </a:path>
                  </a:pathLst>
                </a:custGeom>
                <a:noFill/>
                <a:ln w="9525">
                  <a:solidFill>
                    <a:srgbClr val="25374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Freeform 12">
                  <a:extLst>
                    <a:ext uri="{FF2B5EF4-FFF2-40B4-BE49-F238E27FC236}">
                      <a16:creationId xmlns:a16="http://schemas.microsoft.com/office/drawing/2014/main" id="{309C2496-EC76-49A9-91E7-9C8C588B59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0" y="4855"/>
                  <a:ext cx="2402" cy="357"/>
                </a:xfrm>
                <a:custGeom>
                  <a:avLst/>
                  <a:gdLst>
                    <a:gd name="T0" fmla="*/ 0 w 900"/>
                    <a:gd name="T1" fmla="*/ 360 h 360"/>
                    <a:gd name="T2" fmla="*/ 3150 w 900"/>
                    <a:gd name="T3" fmla="*/ 0 h 360"/>
                    <a:gd name="T4" fmla="*/ 5249 w 900"/>
                    <a:gd name="T5" fmla="*/ 360 h 36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00" h="360">
                      <a:moveTo>
                        <a:pt x="0" y="360"/>
                      </a:moveTo>
                      <a:cubicBezTo>
                        <a:pt x="195" y="180"/>
                        <a:pt x="390" y="0"/>
                        <a:pt x="540" y="0"/>
                      </a:cubicBezTo>
                      <a:cubicBezTo>
                        <a:pt x="690" y="0"/>
                        <a:pt x="795" y="180"/>
                        <a:pt x="900" y="360"/>
                      </a:cubicBezTo>
                    </a:path>
                  </a:pathLst>
                </a:custGeom>
                <a:noFill/>
                <a:ln w="9525">
                  <a:solidFill>
                    <a:srgbClr val="25374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27D4F5-70AF-432B-8D53-24D968D8E7F0}"/>
                  </a:ext>
                </a:extLst>
              </p:cNvPr>
              <p:cNvSpPr txBox="1"/>
              <p:nvPr/>
            </p:nvSpPr>
            <p:spPr>
              <a:xfrm>
                <a:off x="3168869" y="5864766"/>
                <a:ext cx="7199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253746"/>
                    </a:solidFill>
                  </a:rPr>
                  <a:t>09:55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0C9EEE-02AB-4F80-88A8-22E2FA104A94}"/>
                  </a:ext>
                </a:extLst>
              </p:cNvPr>
              <p:cNvSpPr txBox="1"/>
              <p:nvPr/>
            </p:nvSpPr>
            <p:spPr>
              <a:xfrm>
                <a:off x="3974720" y="5860616"/>
                <a:ext cx="7199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253746"/>
                    </a:solidFill>
                  </a:rPr>
                  <a:t>10:00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3FC5FD-C1C4-45EC-B93E-FA202363837B}"/>
                  </a:ext>
                </a:extLst>
              </p:cNvPr>
              <p:cNvSpPr txBox="1"/>
              <p:nvPr/>
            </p:nvSpPr>
            <p:spPr>
              <a:xfrm>
                <a:off x="5416798" y="5830289"/>
                <a:ext cx="7199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253746"/>
                    </a:solidFill>
                  </a:rPr>
                  <a:t>10:37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07FF3E-D7FF-478D-8577-BA27C284717C}"/>
                </a:ext>
              </a:extLst>
            </p:cNvPr>
            <p:cNvSpPr txBox="1"/>
            <p:nvPr/>
          </p:nvSpPr>
          <p:spPr>
            <a:xfrm>
              <a:off x="6513097" y="4241492"/>
              <a:ext cx="7418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C00000"/>
                  </a:solidFill>
                </a:rPr>
                <a:t>5 mins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7D8471-3496-4D6A-BEC3-C645692726B7}"/>
                </a:ext>
              </a:extLst>
            </p:cNvPr>
            <p:cNvSpPr txBox="1"/>
            <p:nvPr/>
          </p:nvSpPr>
          <p:spPr>
            <a:xfrm>
              <a:off x="7700792" y="4205274"/>
              <a:ext cx="951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C00000"/>
                  </a:solidFill>
                </a:rPr>
                <a:t>37 mins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D39BAD0-AC05-4363-A8DB-AF1FAC448A6F}"/>
              </a:ext>
            </a:extLst>
          </p:cNvPr>
          <p:cNvSpPr txBox="1"/>
          <p:nvPr/>
        </p:nvSpPr>
        <p:spPr>
          <a:xfrm>
            <a:off x="6317862" y="5093775"/>
            <a:ext cx="2765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53746"/>
                </a:solidFill>
              </a:rPr>
              <a:t>37 mins + 5 mins = </a:t>
            </a:r>
            <a:r>
              <a:rPr lang="en-GB" sz="1600" b="1" dirty="0">
                <a:solidFill>
                  <a:srgbClr val="C00000"/>
                </a:solidFill>
              </a:rPr>
              <a:t>42 mins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79C850A9-87A7-4669-94E4-2D4D38F2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EA7600"/>
                </a:solidFill>
              </a:rPr>
              <a:t>Year 5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FCAE5E5-B022-4B14-973F-59F7A6F9E9C9}"/>
              </a:ext>
            </a:extLst>
          </p:cNvPr>
          <p:cNvSpPr/>
          <p:nvPr/>
        </p:nvSpPr>
        <p:spPr>
          <a:xfrm>
            <a:off x="6258481" y="1970802"/>
            <a:ext cx="2639617" cy="509287"/>
          </a:xfrm>
          <a:prstGeom prst="wedgeRoundRectCallout">
            <a:avLst>
              <a:gd name="adj1" fmla="val 50321"/>
              <a:gd name="adj2" fmla="val 257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The 13:05 bus will get there at 13:55 or 5 to 2!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A5A5B10-9E8A-4CB2-8EA2-35A54B4B6618}"/>
              </a:ext>
            </a:extLst>
          </p:cNvPr>
          <p:cNvSpPr/>
          <p:nvPr/>
        </p:nvSpPr>
        <p:spPr>
          <a:xfrm>
            <a:off x="3432927" y="3125044"/>
            <a:ext cx="639089" cy="335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E184AF3-528D-48F5-8F99-15D5D7EC4266}"/>
              </a:ext>
            </a:extLst>
          </p:cNvPr>
          <p:cNvSpPr/>
          <p:nvPr/>
        </p:nvSpPr>
        <p:spPr>
          <a:xfrm>
            <a:off x="3432927" y="1407059"/>
            <a:ext cx="639089" cy="335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2DB6C82-9859-4AA2-8493-18726B0EB946}"/>
              </a:ext>
            </a:extLst>
          </p:cNvPr>
          <p:cNvSpPr/>
          <p:nvPr/>
        </p:nvSpPr>
        <p:spPr>
          <a:xfrm>
            <a:off x="2131394" y="4843029"/>
            <a:ext cx="639089" cy="335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D4A24ED-2918-41F2-B49D-871EE2654BFA}"/>
              </a:ext>
            </a:extLst>
          </p:cNvPr>
          <p:cNvSpPr/>
          <p:nvPr/>
        </p:nvSpPr>
        <p:spPr>
          <a:xfrm>
            <a:off x="2131394" y="3125044"/>
            <a:ext cx="639089" cy="3354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BA653FE-F456-FA43-ABA1-9EC1AFEF85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81.453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84509" y="64827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9E4CF8F-2270-C44A-AA36-2DCCE39725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72.231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84509" y="1769051"/>
            <a:ext cx="812800" cy="812800"/>
          </a:xfrm>
          <a:prstGeom prst="rect">
            <a:avLst/>
          </a:prstGeom>
        </p:spPr>
      </p:pic>
      <p:pic>
        <p:nvPicPr>
          <p:cNvPr id="18" name="Online Media 1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3515050-3667-E749-8304-B47F4F3774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644.582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94617" y="2956418"/>
            <a:ext cx="812800" cy="812800"/>
          </a:xfrm>
          <a:prstGeom prst="rect">
            <a:avLst/>
          </a:prstGeom>
        </p:spPr>
      </p:pic>
      <p:pic>
        <p:nvPicPr>
          <p:cNvPr id="24" name="Online Media 2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82B6427-C966-7D46-806F-C6B1D113AF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483.419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39012" y="4197973"/>
            <a:ext cx="812800" cy="812800"/>
          </a:xfrm>
          <a:prstGeom prst="rect">
            <a:avLst/>
          </a:prstGeom>
        </p:spPr>
      </p:pic>
      <p:pic>
        <p:nvPicPr>
          <p:cNvPr id="26" name="Online Media 2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6AF0E68-0C9A-7C4A-A157-3785E2D739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524.9727"/>
                  <p14:fade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94617" y="55492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4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1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01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16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41" grpId="0"/>
      <p:bldP spid="30" grpId="0" animBg="1"/>
      <p:bldP spid="31" grpId="0" animBg="1"/>
      <p:bldP spid="31" grpId="1" animBg="1"/>
      <p:bldP spid="32" grpId="0" animBg="1"/>
      <p:bldP spid="32" grpId="1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6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2133</TotalTime>
  <Words>591</Words>
  <Application>Microsoft Office PowerPoint</Application>
  <PresentationFormat>On-screen Show (4:3)</PresentationFormat>
  <Paragraphs>212</Paragraphs>
  <Slides>3</Slides>
  <Notes>3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165</cp:revision>
  <dcterms:created xsi:type="dcterms:W3CDTF">2018-09-13T11:08:58Z</dcterms:created>
  <dcterms:modified xsi:type="dcterms:W3CDTF">2020-05-13T08:22:44Z</dcterms:modified>
</cp:coreProperties>
</file>