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8" r:id="rId3"/>
    <p:sldId id="289" r:id="rId4"/>
    <p:sldId id="290" r:id="rId5"/>
    <p:sldId id="257" r:id="rId6"/>
    <p:sldId id="258" r:id="rId7"/>
    <p:sldId id="259" r:id="rId8"/>
    <p:sldId id="277" r:id="rId9"/>
    <p:sldId id="278" r:id="rId10"/>
    <p:sldId id="279" r:id="rId11"/>
    <p:sldId id="260" r:id="rId12"/>
    <p:sldId id="280" r:id="rId13"/>
    <p:sldId id="281" r:id="rId14"/>
    <p:sldId id="282" r:id="rId15"/>
    <p:sldId id="261" r:id="rId16"/>
    <p:sldId id="262" r:id="rId17"/>
    <p:sldId id="283" r:id="rId18"/>
    <p:sldId id="263" r:id="rId19"/>
    <p:sldId id="284" r:id="rId20"/>
    <p:sldId id="285" r:id="rId21"/>
    <p:sldId id="286" r:id="rId22"/>
    <p:sldId id="264" r:id="rId23"/>
    <p:sldId id="265" r:id="rId24"/>
    <p:sldId id="266" r:id="rId25"/>
    <p:sldId id="274" r:id="rId26"/>
    <p:sldId id="287" r:id="rId27"/>
    <p:sldId id="27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98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26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25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16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21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08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2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8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3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27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35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8B8FC-FD32-4786-90CB-9F6B26C88BE8}" type="datetimeFigureOut">
              <a:rPr lang="en-GB" smtClean="0"/>
              <a:t>30/01/2022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71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storyforkids.net/egyptian-gods.html" TargetMode="External"/><Relationship Id="rId2" Type="http://schemas.openxmlformats.org/officeDocument/2006/relationships/hyperlink" Target="https://www.bbc.co.uk/teach/class-clips-video/history-ks2-gods-and-goddesses/z64n6g8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C00000"/>
                </a:solidFill>
              </a:rPr>
              <a:t>Spellings</a:t>
            </a:r>
            <a:endParaRPr lang="en-GB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Your spelling this week are all </a:t>
            </a:r>
            <a:r>
              <a:rPr lang="en-GB" b="1" dirty="0" smtClean="0">
                <a:solidFill>
                  <a:srgbClr val="0070C0"/>
                </a:solidFill>
              </a:rPr>
              <a:t>homophones</a:t>
            </a:r>
            <a:r>
              <a:rPr lang="en-GB" dirty="0" smtClean="0"/>
              <a:t>. This where two or more words sound the same but have different spellings and/ or meanings. For example, </a:t>
            </a:r>
            <a:r>
              <a:rPr lang="en-GB" b="1" dirty="0" smtClean="0">
                <a:solidFill>
                  <a:srgbClr val="FF0000"/>
                </a:solidFill>
              </a:rPr>
              <a:t>male</a:t>
            </a:r>
            <a:r>
              <a:rPr lang="en-GB" dirty="0" smtClean="0"/>
              <a:t> (as in masculine) and </a:t>
            </a:r>
            <a:r>
              <a:rPr lang="en-GB" b="1" dirty="0" smtClean="0">
                <a:solidFill>
                  <a:srgbClr val="FF0000"/>
                </a:solidFill>
              </a:rPr>
              <a:t>mail</a:t>
            </a:r>
            <a:r>
              <a:rPr lang="en-GB" dirty="0" smtClean="0"/>
              <a:t> (as in posted items).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many other examples of homophones can you think of and find?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Write these in your spellings book.</a:t>
            </a:r>
          </a:p>
        </p:txBody>
      </p:sp>
    </p:spTree>
    <p:extLst>
      <p:ext uri="{BB962C8B-B14F-4D97-AF65-F5344CB8AC3E}">
        <p14:creationId xmlns:p14="http://schemas.microsoft.com/office/powerpoint/2010/main" val="1952057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But what about decimals?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52491" cy="852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smtClean="0"/>
              <a:t>What are these columns?</a:t>
            </a:r>
            <a:endParaRPr lang="en-GB" sz="4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0781" y="3645189"/>
            <a:ext cx="8444345" cy="732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6000" b="1" dirty="0" err="1" smtClean="0">
                <a:solidFill>
                  <a:srgbClr val="7030A0"/>
                </a:solidFill>
              </a:rPr>
              <a:t>Th</a:t>
            </a:r>
            <a:r>
              <a:rPr lang="en-GB" sz="6000" b="1" dirty="0" smtClean="0">
                <a:solidFill>
                  <a:srgbClr val="7030A0"/>
                </a:solidFill>
              </a:rPr>
              <a:t>    H    T    O  .  </a:t>
            </a:r>
            <a:r>
              <a:rPr lang="en-GB" sz="3200" b="1" dirty="0" smtClean="0">
                <a:solidFill>
                  <a:srgbClr val="0070C0"/>
                </a:solidFill>
              </a:rPr>
              <a:t>1/10</a:t>
            </a:r>
            <a:r>
              <a:rPr lang="en-GB" sz="6000" b="1" dirty="0" smtClean="0">
                <a:solidFill>
                  <a:srgbClr val="0070C0"/>
                </a:solidFill>
              </a:rPr>
              <a:t>    </a:t>
            </a:r>
            <a:r>
              <a:rPr lang="en-GB" sz="3200" b="1" dirty="0" smtClean="0">
                <a:solidFill>
                  <a:srgbClr val="0070C0"/>
                </a:solidFill>
              </a:rPr>
              <a:t>1/100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38300" y="4564784"/>
            <a:ext cx="7437582" cy="732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6000" b="1" dirty="0" smtClean="0"/>
              <a:t>4     7    2    O  .   5      8</a:t>
            </a:r>
            <a:endParaRPr lang="en-GB" sz="60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03636" y="2678545"/>
            <a:ext cx="544946" cy="83127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945745" y="2746230"/>
            <a:ext cx="544946" cy="83127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154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6400"/>
            <a:ext cx="10515600" cy="5763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On your whiteboards, have a go at these:</a:t>
            </a:r>
          </a:p>
          <a:p>
            <a:pPr marL="0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What is the value of the digit 4 in each of these numbers?</a:t>
            </a:r>
          </a:p>
          <a:p>
            <a:pPr marL="0" indent="0">
              <a:buNone/>
            </a:pPr>
            <a:endParaRPr lang="en-GB" b="1" dirty="0"/>
          </a:p>
          <a:p>
            <a:pPr marL="514350" indent="-514350">
              <a:buAutoNum type="alphaUcParenR"/>
            </a:pPr>
            <a:r>
              <a:rPr lang="en-GB" b="1" dirty="0" smtClean="0"/>
              <a:t>5847.23</a:t>
            </a:r>
          </a:p>
          <a:p>
            <a:pPr marL="514350" indent="-514350">
              <a:buAutoNum type="alphaUcParenR"/>
            </a:pPr>
            <a:endParaRPr lang="en-GB" b="1" dirty="0"/>
          </a:p>
          <a:p>
            <a:pPr marL="514350" indent="-514350">
              <a:buAutoNum type="alphaUcParenR"/>
            </a:pPr>
            <a:r>
              <a:rPr lang="en-GB" b="1" dirty="0" smtClean="0"/>
              <a:t>6984.16</a:t>
            </a:r>
          </a:p>
          <a:p>
            <a:pPr marL="514350" indent="-514350">
              <a:buAutoNum type="alphaUcParenR"/>
            </a:pPr>
            <a:endParaRPr lang="en-GB" b="1" dirty="0"/>
          </a:p>
          <a:p>
            <a:pPr marL="514350" indent="-514350">
              <a:buAutoNum type="alphaUcParenR"/>
            </a:pPr>
            <a:r>
              <a:rPr lang="en-GB" b="1" dirty="0" smtClean="0"/>
              <a:t>5815.43</a:t>
            </a:r>
          </a:p>
          <a:p>
            <a:pPr marL="514350" indent="-514350">
              <a:buAutoNum type="alphaUcParenR"/>
            </a:pPr>
            <a:endParaRPr lang="en-GB" b="1" dirty="0"/>
          </a:p>
          <a:p>
            <a:pPr marL="514350" indent="-514350">
              <a:buAutoNum type="alphaUcParenR"/>
            </a:pPr>
            <a:r>
              <a:rPr lang="en-GB" b="1" dirty="0" smtClean="0"/>
              <a:t>1639.04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182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6400"/>
            <a:ext cx="10515600" cy="5763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On your whiteboards, have a go at these:</a:t>
            </a:r>
          </a:p>
          <a:p>
            <a:pPr marL="0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What is the value of the digit 4 in each of these numbers?</a:t>
            </a:r>
          </a:p>
          <a:p>
            <a:pPr marL="0" indent="0">
              <a:buNone/>
            </a:pPr>
            <a:endParaRPr lang="en-GB" b="1" dirty="0"/>
          </a:p>
          <a:p>
            <a:pPr marL="514350" indent="-514350">
              <a:buAutoNum type="alphaUcParenR"/>
            </a:pPr>
            <a:r>
              <a:rPr lang="en-GB" b="1" dirty="0" smtClean="0"/>
              <a:t>5847.23 </a:t>
            </a:r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4 tens or 40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lphaUcParenR"/>
            </a:pPr>
            <a:endParaRPr lang="en-GB" b="1" dirty="0"/>
          </a:p>
          <a:p>
            <a:pPr marL="514350" indent="-514350">
              <a:buAutoNum type="alphaUcParenR"/>
            </a:pPr>
            <a:r>
              <a:rPr lang="en-GB" b="1" dirty="0" smtClean="0"/>
              <a:t>6984.16 </a:t>
            </a:r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4 ones or 4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lphaUcParenR"/>
            </a:pPr>
            <a:endParaRPr lang="en-GB" b="1" dirty="0"/>
          </a:p>
          <a:p>
            <a:pPr marL="514350" indent="-514350">
              <a:buAutoNum type="alphaUcParenR"/>
            </a:pPr>
            <a:r>
              <a:rPr lang="en-GB" b="1" dirty="0" smtClean="0"/>
              <a:t>5815.43 </a:t>
            </a:r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4 tenths or 0.4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lphaUcParenR"/>
            </a:pPr>
            <a:endParaRPr lang="en-GB" b="1" dirty="0"/>
          </a:p>
          <a:p>
            <a:pPr marL="514350" indent="-514350">
              <a:buAutoNum type="alphaUcParenR"/>
            </a:pPr>
            <a:r>
              <a:rPr lang="en-GB" b="1" dirty="0" smtClean="0"/>
              <a:t>1639.04 </a:t>
            </a:r>
            <a:r>
              <a:rPr lang="en-GB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4 hundredths or 0.04</a:t>
            </a:r>
            <a:endParaRPr lang="en-GB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263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Sometimes you may need to read or show decimals on a number line.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21139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are each of these arrows pointing to?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06764" y="4987636"/>
            <a:ext cx="907934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016001" y="4664363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0081492" y="4664363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662547" y="4659744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286001" y="4659743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863274" y="4659742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394365" y="4659742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994730" y="4673593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95093" y="4673593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172365" y="4678207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58874" y="4673593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326911" y="4696680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904184" y="4696680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513784" y="4692058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095675" y="4673582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728366" y="4673582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9398002" y="4692058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" y="3888509"/>
            <a:ext cx="510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0</a:t>
            </a:r>
            <a:endParaRPr lang="en-GB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695210" y="4124322"/>
            <a:ext cx="510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1</a:t>
            </a:r>
            <a:endParaRPr lang="en-GB" sz="3200" b="1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286001" y="5093855"/>
            <a:ext cx="0" cy="78509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595094" y="5093855"/>
            <a:ext cx="0" cy="78509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30846" y="5903477"/>
            <a:ext cx="510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</a:rPr>
              <a:t>A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39938" y="5903476"/>
            <a:ext cx="510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</a:rPr>
              <a:t>B</a:t>
            </a:r>
            <a:endParaRPr lang="en-GB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872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Sometimes you may need to read or show decimals on a number line.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21139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are each of these arrows pointing to?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06764" y="4987636"/>
            <a:ext cx="907934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016001" y="4664363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0081492" y="4664363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662547" y="4659744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286001" y="4659743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863274" y="4659742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394365" y="4659742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994730" y="4673593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95093" y="4673593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172365" y="4678207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58874" y="4673593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326911" y="4696680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904184" y="4696680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513784" y="4692058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095675" y="4673582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728366" y="4673582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9398002" y="4692058"/>
            <a:ext cx="0" cy="3232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" y="3888509"/>
            <a:ext cx="510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0</a:t>
            </a:r>
            <a:endParaRPr lang="en-GB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695210" y="4124322"/>
            <a:ext cx="510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1</a:t>
            </a:r>
            <a:endParaRPr lang="en-GB" sz="3200" b="1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286001" y="5093855"/>
            <a:ext cx="0" cy="78509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595094" y="5093855"/>
            <a:ext cx="0" cy="78509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64593" y="5903475"/>
            <a:ext cx="998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0.2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38339" y="5903475"/>
            <a:ext cx="998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0.6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88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2783" y="178868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Y5s</a:t>
            </a:r>
            <a:r>
              <a:rPr lang="en-GB" sz="4400" b="1" dirty="0" smtClean="0"/>
              <a:t> </a:t>
            </a:r>
            <a:r>
              <a:rPr lang="en-GB" sz="4400" dirty="0" smtClean="0">
                <a:sym typeface="Wingdings" panose="05000000000000000000" pitchFamily="2" charset="2"/>
              </a:rPr>
              <a:t> Diagnostic tasks</a:t>
            </a:r>
          </a:p>
          <a:p>
            <a:pPr marL="0" indent="0">
              <a:buNone/>
            </a:pPr>
            <a:endParaRPr lang="en-GB" sz="4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4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Y6s</a:t>
            </a:r>
            <a:r>
              <a:rPr lang="en-GB" sz="4400" dirty="0" smtClean="0">
                <a:sym typeface="Wingdings" panose="05000000000000000000" pitchFamily="2" charset="2"/>
              </a:rPr>
              <a:t> – keep watching and listening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06649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83733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dirty="0" smtClean="0"/>
              <a:t>What is a percentage?</a:t>
            </a:r>
          </a:p>
          <a:p>
            <a:pPr marL="0" indent="0">
              <a:buNone/>
            </a:pPr>
            <a:endParaRPr lang="en-GB" sz="4400" b="1" dirty="0"/>
          </a:p>
          <a:p>
            <a:pPr marL="0" indent="0">
              <a:buNone/>
            </a:pPr>
            <a:r>
              <a:rPr lang="en-GB" sz="4400" b="1" dirty="0" smtClean="0"/>
              <a:t>e.g. What does </a:t>
            </a:r>
            <a:r>
              <a:rPr lang="en-GB" sz="4400" b="1" dirty="0" smtClean="0">
                <a:solidFill>
                  <a:srgbClr val="FF0000"/>
                </a:solidFill>
              </a:rPr>
              <a:t>60% </a:t>
            </a:r>
            <a:r>
              <a:rPr lang="en-GB" sz="4400" b="1" dirty="0" smtClean="0"/>
              <a:t>actually mean?</a:t>
            </a:r>
            <a:endParaRPr lang="en-GB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59564" y="3620655"/>
            <a:ext cx="75276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Discuss with your shoulder partner.</a:t>
            </a:r>
          </a:p>
          <a:p>
            <a:r>
              <a:rPr lang="en-GB" sz="3200" b="1" dirty="0" smtClean="0">
                <a:solidFill>
                  <a:srgbClr val="0070C0"/>
                </a:solidFill>
              </a:rPr>
              <a:t>Do you agree on a definition/ explanation?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6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837334"/>
            <a:ext cx="10515600" cy="1176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dirty="0" smtClean="0"/>
              <a:t>What is a percentage?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4255" y="2503054"/>
            <a:ext cx="56064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>
                <a:solidFill>
                  <a:srgbClr val="0070C0"/>
                </a:solidFill>
              </a:rPr>
              <a:t>Per</a:t>
            </a:r>
            <a:r>
              <a:rPr lang="en-GB" sz="8000" b="1" dirty="0">
                <a:solidFill>
                  <a:srgbClr val="00B050"/>
                </a:solidFill>
              </a:rPr>
              <a:t>cent</a:t>
            </a:r>
            <a:r>
              <a:rPr lang="en-GB" sz="8000" b="1" dirty="0"/>
              <a:t>age</a:t>
            </a:r>
          </a:p>
          <a:p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660073" y="3713018"/>
            <a:ext cx="942110" cy="12376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5430982" y="3713018"/>
            <a:ext cx="415636" cy="123767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8000" y="5070764"/>
            <a:ext cx="37222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Shared/ divided/ </a:t>
            </a:r>
            <a:r>
              <a:rPr lang="en-GB" sz="4000" b="1" dirty="0" smtClean="0">
                <a:solidFill>
                  <a:srgbClr val="0070C0"/>
                </a:solidFill>
              </a:rPr>
              <a:t>out of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2400" y="5070763"/>
            <a:ext cx="3722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B050"/>
                </a:solidFill>
              </a:rPr>
              <a:t>100</a:t>
            </a:r>
            <a:endParaRPr lang="en-GB" sz="40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0982" y="4535192"/>
            <a:ext cx="41286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= Out of 100</a:t>
            </a:r>
          </a:p>
          <a:p>
            <a:endParaRPr lang="en-GB" sz="4800" b="1" dirty="0">
              <a:solidFill>
                <a:srgbClr val="FF0000"/>
              </a:solidFill>
            </a:endParaRPr>
          </a:p>
          <a:p>
            <a:r>
              <a:rPr lang="en-GB" sz="2400" b="1" dirty="0" smtClean="0">
                <a:solidFill>
                  <a:srgbClr val="FF0000"/>
                </a:solidFill>
              </a:rPr>
              <a:t>So 60% means 60 out of 100.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620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127" y="184728"/>
            <a:ext cx="10515600" cy="2373745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There are several key percentages that we can work out quickly using mental maths strategies.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Copy the parts in blue into your book: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611418" y="3629746"/>
            <a:ext cx="21705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70C0"/>
                </a:solidFill>
              </a:rPr>
              <a:t>100%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00072" y="3191164"/>
            <a:ext cx="759690" cy="7572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2508" y="4648127"/>
            <a:ext cx="840509" cy="542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964872" y="3191164"/>
            <a:ext cx="692727" cy="711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886364" y="4648127"/>
            <a:ext cx="706581" cy="542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1422399" y="2277736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rgbClr val="0070C0"/>
                </a:solidFill>
              </a:rPr>
              <a:t>5</a:t>
            </a:r>
            <a:r>
              <a:rPr lang="en-GB" sz="5400" b="1" dirty="0" smtClean="0">
                <a:solidFill>
                  <a:srgbClr val="0070C0"/>
                </a:solidFill>
              </a:rPr>
              <a:t>0%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422399" y="4648127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70C0"/>
                </a:solidFill>
              </a:rPr>
              <a:t>25%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579917" y="2194611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70C0"/>
                </a:solidFill>
              </a:rPr>
              <a:t>10%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257059" y="4654982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70C0"/>
                </a:solidFill>
              </a:rPr>
              <a:t>1%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50462" y="2579182"/>
            <a:ext cx="4233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How could we go quickly from 100% to each of these other percentages quickly?</a:t>
            </a: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rgbClr val="FF0000"/>
                </a:solidFill>
              </a:rPr>
              <a:t>What would we need to divide by?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345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127" y="184728"/>
            <a:ext cx="10515600" cy="2373745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There are several key percentages that we can work out quickly using mental maths strategies.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Copy the parts in blue into your book: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611418" y="3629746"/>
            <a:ext cx="21705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70C0"/>
                </a:solidFill>
              </a:rPr>
              <a:t>100%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00072" y="3191164"/>
            <a:ext cx="759690" cy="7572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2508" y="4648127"/>
            <a:ext cx="840509" cy="542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964872" y="3191164"/>
            <a:ext cx="692727" cy="711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886364" y="4648127"/>
            <a:ext cx="706581" cy="542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1422399" y="2277736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rgbClr val="0070C0"/>
                </a:solidFill>
              </a:rPr>
              <a:t>5</a:t>
            </a:r>
            <a:r>
              <a:rPr lang="en-GB" sz="5400" b="1" dirty="0" smtClean="0">
                <a:solidFill>
                  <a:srgbClr val="0070C0"/>
                </a:solidFill>
              </a:rPr>
              <a:t>0%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422399" y="4648127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70C0"/>
                </a:solidFill>
              </a:rPr>
              <a:t>25%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579917" y="2194611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70C0"/>
                </a:solidFill>
              </a:rPr>
              <a:t>10%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257059" y="4654982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70C0"/>
                </a:solidFill>
              </a:rPr>
              <a:t>1%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01721" y="3369040"/>
            <a:ext cx="19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Divide by 10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8837" y="5116806"/>
            <a:ext cx="19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Divide by 100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0494" y="2867750"/>
            <a:ext cx="19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Divide by 2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6369" y="4457816"/>
            <a:ext cx="19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Divide by 4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51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Guided Reading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424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u="sng" dirty="0" smtClean="0"/>
              <a:t>Monday 31</a:t>
            </a:r>
            <a:r>
              <a:rPr lang="en-GB" sz="3600" b="1" u="sng" baseline="30000" dirty="0" smtClean="0"/>
              <a:t>st</a:t>
            </a:r>
            <a:r>
              <a:rPr lang="en-GB" sz="3600" b="1" u="sng" dirty="0" smtClean="0"/>
              <a:t> January 2022</a:t>
            </a:r>
          </a:p>
          <a:p>
            <a:pPr marL="0" indent="0">
              <a:buNone/>
            </a:pPr>
            <a:endParaRPr lang="en-GB" sz="3600" b="1" u="sng" dirty="0"/>
          </a:p>
          <a:p>
            <a:pPr marL="0" indent="0">
              <a:buNone/>
            </a:pPr>
            <a:r>
              <a:rPr lang="en-GB" sz="3600" b="1" u="sng" dirty="0" smtClean="0"/>
              <a:t>LO: to use the text when answering comprehension questions</a:t>
            </a:r>
          </a:p>
          <a:p>
            <a:pPr marL="0" indent="0">
              <a:buNone/>
            </a:pPr>
            <a:endParaRPr lang="en-GB" sz="3600" b="1" u="sng" dirty="0"/>
          </a:p>
          <a:p>
            <a:pPr marL="0" indent="0">
              <a:buNone/>
            </a:pPr>
            <a:r>
              <a:rPr lang="en-GB" sz="3600" dirty="0" smtClean="0"/>
              <a:t>Stick in your sheet and show me that you’re ready.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72392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Using the strategies we just went through, calculate the answers to these questions: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GB" sz="3200" dirty="0" smtClean="0"/>
              <a:t>50% of 264</a:t>
            </a:r>
          </a:p>
          <a:p>
            <a:pPr marL="514350" indent="-514350">
              <a:buAutoNum type="alphaLcParenR"/>
            </a:pPr>
            <a:endParaRPr lang="en-GB" sz="3200" dirty="0"/>
          </a:p>
          <a:p>
            <a:pPr marL="514350" indent="-514350">
              <a:buAutoNum type="alphaLcParenR"/>
            </a:pPr>
            <a:r>
              <a:rPr lang="en-GB" sz="3200" dirty="0" smtClean="0"/>
              <a:t>25% of 488</a:t>
            </a:r>
          </a:p>
          <a:p>
            <a:pPr marL="514350" indent="-514350">
              <a:buAutoNum type="alphaLcParenR"/>
            </a:pPr>
            <a:endParaRPr lang="en-GB" sz="3200" dirty="0"/>
          </a:p>
          <a:p>
            <a:pPr marL="514350" indent="-514350">
              <a:buAutoNum type="alphaLcParenR"/>
            </a:pPr>
            <a:r>
              <a:rPr lang="en-GB" sz="3200" dirty="0" smtClean="0"/>
              <a:t>10% of 4720</a:t>
            </a:r>
          </a:p>
          <a:p>
            <a:pPr marL="514350" indent="-514350">
              <a:buAutoNum type="alphaLcParenR"/>
            </a:pPr>
            <a:endParaRPr lang="en-GB" sz="3200" dirty="0"/>
          </a:p>
          <a:p>
            <a:pPr marL="514350" indent="-514350">
              <a:buAutoNum type="alphaLcParenR"/>
            </a:pPr>
            <a:r>
              <a:rPr lang="en-GB" sz="3200" dirty="0" smtClean="0"/>
              <a:t>1% of 5815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86700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Using the strategies we just went through, calculate the answers to these questions: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GB" sz="3200" dirty="0" smtClean="0"/>
              <a:t>50% of 264 </a:t>
            </a:r>
            <a:r>
              <a:rPr lang="en-GB" sz="3200" dirty="0" smtClean="0">
                <a:solidFill>
                  <a:srgbClr val="0070C0"/>
                </a:solidFill>
              </a:rPr>
              <a:t>= 132</a:t>
            </a:r>
          </a:p>
          <a:p>
            <a:pPr marL="514350" indent="-514350">
              <a:buAutoNum type="alphaLcParenR"/>
            </a:pPr>
            <a:endParaRPr lang="en-GB" sz="3200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sz="3200" dirty="0" smtClean="0"/>
              <a:t>25% of 488 </a:t>
            </a:r>
            <a:r>
              <a:rPr lang="en-GB" sz="3200" dirty="0">
                <a:solidFill>
                  <a:srgbClr val="0070C0"/>
                </a:solidFill>
              </a:rPr>
              <a:t>= </a:t>
            </a:r>
            <a:r>
              <a:rPr lang="en-GB" sz="3200" dirty="0" smtClean="0">
                <a:solidFill>
                  <a:srgbClr val="0070C0"/>
                </a:solidFill>
              </a:rPr>
              <a:t>122</a:t>
            </a:r>
            <a:endParaRPr lang="en-GB" sz="3200" dirty="0" smtClean="0"/>
          </a:p>
          <a:p>
            <a:pPr marL="514350" indent="-514350">
              <a:buAutoNum type="alphaLcParenR"/>
            </a:pPr>
            <a:endParaRPr lang="en-GB" sz="3200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sz="3200" dirty="0" smtClean="0"/>
              <a:t>10% of 4720 </a:t>
            </a:r>
            <a:r>
              <a:rPr lang="en-GB" sz="3200" dirty="0" smtClean="0">
                <a:solidFill>
                  <a:srgbClr val="0070C0"/>
                </a:solidFill>
              </a:rPr>
              <a:t>= 472</a:t>
            </a:r>
            <a:endParaRPr lang="en-GB" sz="3200" dirty="0" smtClean="0"/>
          </a:p>
          <a:p>
            <a:pPr marL="514350" indent="-514350">
              <a:buAutoNum type="alphaLcParenR"/>
            </a:pPr>
            <a:endParaRPr lang="en-GB" sz="3200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sz="3200" dirty="0" smtClean="0"/>
              <a:t>1% of 5815 </a:t>
            </a:r>
            <a:r>
              <a:rPr lang="en-GB" sz="3200" dirty="0" smtClean="0">
                <a:solidFill>
                  <a:srgbClr val="0070C0"/>
                </a:solidFill>
              </a:rPr>
              <a:t>= 58.15</a:t>
            </a:r>
            <a:endParaRPr lang="en-GB" sz="3200" dirty="0">
              <a:solidFill>
                <a:srgbClr val="0070C0"/>
              </a:solidFill>
            </a:endParaRPr>
          </a:p>
          <a:p>
            <a:pPr marL="514350" indent="-514350">
              <a:buAutoNum type="alphaLcParenR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25267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09" y="868218"/>
            <a:ext cx="11120581" cy="4710546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Now start your diagnostic tasks.</a:t>
            </a:r>
          </a:p>
          <a:p>
            <a:endParaRPr lang="en-GB" sz="3200" dirty="0"/>
          </a:p>
          <a:p>
            <a:r>
              <a:rPr lang="en-GB" sz="3200" dirty="0" smtClean="0"/>
              <a:t>When you are done with your diagnostic tasks, the page numbers for your Power Maths work are:</a:t>
            </a:r>
          </a:p>
          <a:p>
            <a:pPr>
              <a:buFontTx/>
              <a:buChar char="-"/>
            </a:pPr>
            <a:r>
              <a:rPr lang="en-GB" sz="3200" dirty="0" smtClean="0"/>
              <a:t>Y5s </a:t>
            </a:r>
            <a:r>
              <a:rPr lang="en-GB" sz="3200" dirty="0" smtClean="0">
                <a:sym typeface="Wingdings" panose="05000000000000000000" pitchFamily="2" charset="2"/>
              </a:rPr>
              <a:t> p.130 (book 5B)</a:t>
            </a:r>
          </a:p>
          <a:p>
            <a:pPr>
              <a:buFontTx/>
              <a:buChar char="-"/>
            </a:pPr>
            <a:r>
              <a:rPr lang="en-GB" sz="3200" dirty="0">
                <a:sym typeface="Wingdings" panose="05000000000000000000" pitchFamily="2" charset="2"/>
              </a:rPr>
              <a:t>Y6s  p.35 (book 6B</a:t>
            </a:r>
            <a:r>
              <a:rPr lang="en-GB" sz="3200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 smtClean="0"/>
              <a:t>Gold work is on the front bench as usual when you are ready for it.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37376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English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2025"/>
            <a:ext cx="10515600" cy="2617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u="sng" dirty="0" smtClean="0"/>
              <a:t>Monday 31</a:t>
            </a:r>
            <a:r>
              <a:rPr lang="en-GB" sz="4000" u="sng" baseline="30000" dirty="0" smtClean="0"/>
              <a:t>st</a:t>
            </a:r>
            <a:r>
              <a:rPr lang="en-GB" sz="4000" u="sng" dirty="0" smtClean="0"/>
              <a:t> January 2022</a:t>
            </a:r>
          </a:p>
          <a:p>
            <a:pPr marL="0" indent="0">
              <a:buNone/>
            </a:pPr>
            <a:endParaRPr lang="en-GB" sz="4000" u="sng" dirty="0"/>
          </a:p>
          <a:p>
            <a:pPr marL="0" indent="0">
              <a:buNone/>
            </a:pPr>
            <a:r>
              <a:rPr lang="en-GB" sz="4000" u="sng" dirty="0" smtClean="0"/>
              <a:t>LO: to write an effective adventure story</a:t>
            </a:r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2909348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672" y="701965"/>
            <a:ext cx="10515600" cy="513541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Carrying on from our last session, we are going to</a:t>
            </a:r>
            <a:r>
              <a:rPr lang="en-GB" dirty="0"/>
              <a:t> </a:t>
            </a:r>
            <a:r>
              <a:rPr lang="en-GB" dirty="0" smtClean="0"/>
              <a:t>continue to create our adventure story in our English books</a:t>
            </a:r>
            <a:r>
              <a:rPr lang="en-GB" dirty="0" smtClean="0">
                <a:solidFill>
                  <a:srgbClr val="C00000"/>
                </a:solidFill>
              </a:rPr>
              <a:t>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To assist you, remember to use: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- The WAGOLL in your book</a:t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- The word/ phrases bank</a:t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- The success criteria to ensure that we include each of the features that we’re focussing on.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069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7" y="189634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C00000"/>
                </a:solidFill>
              </a:rPr>
              <a:t>Topic</a:t>
            </a:r>
            <a:endParaRPr lang="en-GB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27" y="1825625"/>
            <a:ext cx="10935855" cy="4122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(For this week, lined paper will need to be used for this.) </a:t>
            </a:r>
            <a:endParaRPr lang="en-GB" sz="3200" dirty="0"/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b="1" u="sng" dirty="0" smtClean="0">
                <a:solidFill>
                  <a:srgbClr val="C00000"/>
                </a:solidFill>
              </a:rPr>
              <a:t>Your task: </a:t>
            </a:r>
          </a:p>
          <a:p>
            <a:pPr marL="0" indent="0">
              <a:buNone/>
            </a:pPr>
            <a:r>
              <a:rPr lang="en-GB" sz="3200" dirty="0" smtClean="0"/>
              <a:t>Research and write notes about each of the main Ancient Egyptian Gods.</a:t>
            </a:r>
          </a:p>
          <a:p>
            <a:pPr marL="0" indent="0">
              <a:buNone/>
            </a:pPr>
            <a:r>
              <a:rPr lang="en-GB" dirty="0" smtClean="0"/>
              <a:t>(We will be using your notes for a computing and presentation task next week.)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640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4039"/>
          </a:xfrm>
        </p:spPr>
        <p:txBody>
          <a:bodyPr>
            <a:normAutofit/>
          </a:bodyPr>
          <a:lstStyle/>
          <a:p>
            <a:r>
              <a:rPr lang="en-GB" dirty="0" smtClean="0"/>
              <a:t>For your research, first watch the video below then use the website shown to find out about and make notes several Egyptian Gods.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68073"/>
            <a:ext cx="10515600" cy="3008890"/>
          </a:xfrm>
        </p:spPr>
        <p:txBody>
          <a:bodyPr/>
          <a:lstStyle/>
          <a:p>
            <a:r>
              <a:rPr lang="en-GB" dirty="0" smtClean="0"/>
              <a:t>Video = </a:t>
            </a:r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www.bbc.co.uk/teach/class-clips-video/history-ks2-gods-and-goddesses/z64n6g8</a:t>
            </a:r>
            <a:endParaRPr lang="en-GB" u="sng" dirty="0" smtClean="0"/>
          </a:p>
          <a:p>
            <a:endParaRPr lang="en-GB" u="sng" dirty="0"/>
          </a:p>
          <a:p>
            <a:r>
              <a:rPr lang="en-GB" dirty="0" smtClean="0"/>
              <a:t>Website = </a:t>
            </a:r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www.historyforkids.net/egyptian-gods.html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27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Art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945" y="1256146"/>
            <a:ext cx="11120582" cy="5292436"/>
          </a:xfrm>
        </p:spPr>
        <p:txBody>
          <a:bodyPr>
            <a:normAutofit/>
          </a:bodyPr>
          <a:lstStyle/>
          <a:p>
            <a:r>
              <a:rPr lang="en-GB" dirty="0" smtClean="0"/>
              <a:t>To get the final parts ready for our hall display, we are going to create some cloud designs.</a:t>
            </a:r>
          </a:p>
          <a:p>
            <a:endParaRPr lang="en-GB" dirty="0"/>
          </a:p>
          <a:p>
            <a:r>
              <a:rPr lang="en-GB" dirty="0" smtClean="0"/>
              <a:t>To do this we’re going to:</a:t>
            </a:r>
          </a:p>
          <a:p>
            <a:pPr marL="514350" indent="-514350">
              <a:buAutoNum type="arabicParenR"/>
            </a:pPr>
            <a:r>
              <a:rPr lang="en-GB" dirty="0" smtClean="0"/>
              <a:t>Draw clouds in the top half or 2/3s of your circle. Draw raindrops and possibly some lightning too at the bottom section.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2) Use the ideas page to help draw </a:t>
            </a:r>
            <a:r>
              <a:rPr lang="en-GB" dirty="0" err="1" smtClean="0"/>
              <a:t>zentangle</a:t>
            </a:r>
            <a:r>
              <a:rPr lang="en-GB" dirty="0" smtClean="0"/>
              <a:t> designs within your clouds.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3) Look to use as many sketching techniques when shading as you can show off with (this can be in colour – ‘cold’ colours please.)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65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What are the key steps that we go through to answer a reading comprehension question?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2981"/>
            <a:ext cx="10515600" cy="3793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>
                <a:solidFill>
                  <a:srgbClr val="0070C0"/>
                </a:solidFill>
              </a:rPr>
              <a:t>Discuss your ideas with a shoulder partner.</a:t>
            </a:r>
          </a:p>
          <a:p>
            <a:pPr marL="0" indent="0">
              <a:buNone/>
            </a:pPr>
            <a:r>
              <a:rPr lang="en-GB" sz="4000" dirty="0" smtClean="0">
                <a:solidFill>
                  <a:srgbClr val="0070C0"/>
                </a:solidFill>
              </a:rPr>
              <a:t>How many can your remember?</a:t>
            </a:r>
            <a:endParaRPr lang="en-GB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29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65125"/>
            <a:ext cx="108458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Steps to success: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373043"/>
            <a:ext cx="11231418" cy="499081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Read a short section of the text (about half to 1 full page).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Pick out the key words from the question.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Scan/ skim read for those words (or synonyms of them).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Once you’ve found the right section, read around that point in the text.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Take the texts wording as much as possible for your answer.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solidFill>
                  <a:srgbClr val="0070C0"/>
                </a:solidFill>
              </a:rPr>
              <a:t>Now answer your questions for today, using the text to support your answers.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9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C00000"/>
                </a:solidFill>
              </a:rPr>
              <a:t>Maths</a:t>
            </a:r>
            <a:endParaRPr lang="en-GB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5989"/>
            <a:ext cx="10515600" cy="267248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Stick your diagnostic task sheet into your maths book and write the date.</a:t>
            </a:r>
          </a:p>
          <a:p>
            <a:endParaRPr lang="en-GB" sz="3600" dirty="0"/>
          </a:p>
          <a:p>
            <a:r>
              <a:rPr lang="en-GB" sz="3600" dirty="0" smtClean="0"/>
              <a:t>Have a whiteboard and whiteboard pen at the ready.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9684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673" y="1200727"/>
            <a:ext cx="10515600" cy="4147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Today, we be looking at…</a:t>
            </a: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Y5s</a:t>
            </a:r>
            <a:r>
              <a:rPr lang="en-GB" dirty="0" smtClean="0"/>
              <a:t>: decimal numbers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Y6s</a:t>
            </a:r>
            <a:r>
              <a:rPr lang="en-GB" dirty="0" smtClean="0"/>
              <a:t>: calculating percentages.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We’ll all look at decimal numbers before Y6s look at calculating percentages.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75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8" y="2679925"/>
            <a:ext cx="11374585" cy="3286766"/>
          </a:xfrm>
        </p:spPr>
        <p:txBody>
          <a:bodyPr>
            <a:noAutofit/>
          </a:bodyPr>
          <a:lstStyle/>
          <a:p>
            <a:pPr algn="l"/>
            <a:r>
              <a:rPr lang="en-GB" sz="4800" dirty="0" smtClean="0"/>
              <a:t>On your whiteboard, write this number:</a:t>
            </a:r>
          </a:p>
          <a:p>
            <a:pPr algn="l"/>
            <a:endParaRPr lang="en-GB" sz="4800" dirty="0" smtClean="0"/>
          </a:p>
          <a:p>
            <a:pPr algn="l"/>
            <a:r>
              <a:rPr lang="en-GB" sz="4800" dirty="0" smtClean="0">
                <a:solidFill>
                  <a:srgbClr val="0070C0"/>
                </a:solidFill>
              </a:rPr>
              <a:t>Four thousand, seven hundred and twenty.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198" y="282186"/>
            <a:ext cx="4682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C00000"/>
                </a:solidFill>
              </a:rPr>
              <a:t>Decimal numbers</a:t>
            </a:r>
            <a:endParaRPr lang="en-GB" sz="48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198" y="1348724"/>
            <a:ext cx="3837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C00000"/>
                </a:solidFill>
              </a:rPr>
              <a:t>(Prior knowledge)</a:t>
            </a:r>
            <a:endParaRPr lang="en-GB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64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Four thousand, seven hundred and twenty.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2818" y="1954934"/>
            <a:ext cx="7437582" cy="732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6000" b="1" dirty="0" err="1" smtClean="0">
                <a:solidFill>
                  <a:srgbClr val="7030A0"/>
                </a:solidFill>
              </a:rPr>
              <a:t>Th</a:t>
            </a:r>
            <a:r>
              <a:rPr lang="en-GB" sz="6000" b="1" dirty="0" smtClean="0">
                <a:solidFill>
                  <a:srgbClr val="7030A0"/>
                </a:solidFill>
              </a:rPr>
              <a:t>       H       T       O</a:t>
            </a:r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77209" y="2976129"/>
            <a:ext cx="7437582" cy="732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6000" b="1" dirty="0" smtClean="0"/>
              <a:t>4        7       2       O</a:t>
            </a:r>
            <a:endParaRPr lang="en-GB" sz="6000" b="1" dirty="0"/>
          </a:p>
        </p:txBody>
      </p:sp>
      <p:cxnSp>
        <p:nvCxnSpPr>
          <p:cNvPr id="6" name="Straight Arrow Connector 5"/>
          <p:cNvCxnSpPr>
            <a:stCxn id="8" idx="0"/>
          </p:cNvCxnSpPr>
          <p:nvPr/>
        </p:nvCxnSpPr>
        <p:spPr>
          <a:xfrm flipH="1" flipV="1">
            <a:off x="8446655" y="2825317"/>
            <a:ext cx="914400" cy="1414174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08800" y="4239491"/>
            <a:ext cx="4904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4">
                    <a:lumMod val="75000"/>
                  </a:schemeClr>
                </a:solidFill>
              </a:rPr>
              <a:t>The key is to remember our place value columns.</a:t>
            </a:r>
            <a:endParaRPr lang="en-GB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8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But what about decimals?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52491" cy="852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smtClean="0"/>
              <a:t>What are these columns?</a:t>
            </a:r>
            <a:endParaRPr lang="en-GB" sz="4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0782" y="3645189"/>
            <a:ext cx="7437582" cy="732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6000" b="1" dirty="0" err="1" smtClean="0">
                <a:solidFill>
                  <a:srgbClr val="7030A0"/>
                </a:solidFill>
              </a:rPr>
              <a:t>Th</a:t>
            </a:r>
            <a:r>
              <a:rPr lang="en-GB" sz="6000" b="1" dirty="0" smtClean="0">
                <a:solidFill>
                  <a:srgbClr val="7030A0"/>
                </a:solidFill>
              </a:rPr>
              <a:t>    H    T    O  .  </a:t>
            </a:r>
            <a:r>
              <a:rPr lang="en-GB" sz="6000" b="1" dirty="0" smtClean="0">
                <a:solidFill>
                  <a:srgbClr val="FF0000"/>
                </a:solidFill>
              </a:rPr>
              <a:t>?    ?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38300" y="4564784"/>
            <a:ext cx="7437582" cy="732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6000" b="1" dirty="0" smtClean="0"/>
              <a:t>4     7    2    O  .  5   8</a:t>
            </a:r>
            <a:endParaRPr lang="en-GB" sz="60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03636" y="2678545"/>
            <a:ext cx="544946" cy="83127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945745" y="2746230"/>
            <a:ext cx="544946" cy="83127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81291" y="2207621"/>
            <a:ext cx="32327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Discuss with your shoulder partner.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348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983</Words>
  <Application>Microsoft Office PowerPoint</Application>
  <PresentationFormat>Widescreen</PresentationFormat>
  <Paragraphs>168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Spellings</vt:lpstr>
      <vt:lpstr>Guided Reading</vt:lpstr>
      <vt:lpstr>What are the key steps that we go through to answer a reading comprehension question?</vt:lpstr>
      <vt:lpstr>Steps to success:</vt:lpstr>
      <vt:lpstr>Maths</vt:lpstr>
      <vt:lpstr>PowerPoint Presentation</vt:lpstr>
      <vt:lpstr>PowerPoint Presentation</vt:lpstr>
      <vt:lpstr>Four thousand, seven hundred and twenty.</vt:lpstr>
      <vt:lpstr>But what about decimals?</vt:lpstr>
      <vt:lpstr>But what about decimals?</vt:lpstr>
      <vt:lpstr>PowerPoint Presentation</vt:lpstr>
      <vt:lpstr>PowerPoint Presentation</vt:lpstr>
      <vt:lpstr>Sometimes you may need to read or show decimals on a number line.</vt:lpstr>
      <vt:lpstr>Sometimes you may need to read or show decimals on a number line.</vt:lpstr>
      <vt:lpstr>PowerPoint Presentation</vt:lpstr>
      <vt:lpstr>PowerPoint Presentation</vt:lpstr>
      <vt:lpstr>PowerPoint Presentation</vt:lpstr>
      <vt:lpstr>There are several key percentages that we can work out quickly using mental maths strategies.  Copy the parts in blue into your book: </vt:lpstr>
      <vt:lpstr>There are several key percentages that we can work out quickly using mental maths strategies.  Copy the parts in blue into your book: </vt:lpstr>
      <vt:lpstr>Using the strategies we just went through, calculate the answers to these questions:</vt:lpstr>
      <vt:lpstr>Using the strategies we just went through, calculate the answers to these questions:</vt:lpstr>
      <vt:lpstr>PowerPoint Presentation</vt:lpstr>
      <vt:lpstr>English</vt:lpstr>
      <vt:lpstr>Carrying on from our last session, we are going to continue to create our adventure story in our English books.  To assist you, remember to use: - The WAGOLL in your book - The word/ phrases bank - The success criteria to ensure that we include each of the features that we’re focussing on.</vt:lpstr>
      <vt:lpstr>Topic</vt:lpstr>
      <vt:lpstr>For your research, first watch the video below then use the website shown to find out about and make notes several Egyptian Gods.</vt:lpstr>
      <vt:lpstr>Art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Morning maths</dc:title>
  <dc:creator>Neil Charlton</dc:creator>
  <cp:lastModifiedBy>Neil Charlton</cp:lastModifiedBy>
  <cp:revision>29</cp:revision>
  <dcterms:created xsi:type="dcterms:W3CDTF">2022-01-26T20:09:40Z</dcterms:created>
  <dcterms:modified xsi:type="dcterms:W3CDTF">2022-01-30T21:52:33Z</dcterms:modified>
</cp:coreProperties>
</file>