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F1355C-5725-4CAF-B01A-BF03CC576808}"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309894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F1355C-5725-4CAF-B01A-BF03CC576808}"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1440689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F1355C-5725-4CAF-B01A-BF03CC576808}"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1451467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F1355C-5725-4CAF-B01A-BF03CC576808}"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2564581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F1355C-5725-4CAF-B01A-BF03CC576808}"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77740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F1355C-5725-4CAF-B01A-BF03CC576808}"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34240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F1355C-5725-4CAF-B01A-BF03CC576808}" type="datetimeFigureOut">
              <a:rPr lang="en-GB" smtClean="0"/>
              <a:t>12/01/2021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398302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F1355C-5725-4CAF-B01A-BF03CC576808}" type="datetimeFigureOut">
              <a:rPr lang="en-GB" smtClean="0"/>
              <a:t>12/01/2021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297167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1355C-5725-4CAF-B01A-BF03CC576808}" type="datetimeFigureOut">
              <a:rPr lang="en-GB" smtClean="0"/>
              <a:t>12/01/2021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206049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F1355C-5725-4CAF-B01A-BF03CC576808}"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259235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F1355C-5725-4CAF-B01A-BF03CC576808}"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D4592-2316-4963-9CDC-21A3803FB63B}" type="slidenum">
              <a:rPr lang="en-GB" smtClean="0"/>
              <a:t>‹#›</a:t>
            </a:fld>
            <a:endParaRPr lang="en-GB"/>
          </a:p>
        </p:txBody>
      </p:sp>
    </p:spTree>
    <p:extLst>
      <p:ext uri="{BB962C8B-B14F-4D97-AF65-F5344CB8AC3E}">
        <p14:creationId xmlns:p14="http://schemas.microsoft.com/office/powerpoint/2010/main" val="68606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1355C-5725-4CAF-B01A-BF03CC576808}" type="datetimeFigureOut">
              <a:rPr lang="en-GB" smtClean="0"/>
              <a:t>12/01/2021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D4592-2316-4963-9CDC-21A3803FB63B}" type="slidenum">
              <a:rPr lang="en-GB" smtClean="0"/>
              <a:t>‹#›</a:t>
            </a:fld>
            <a:endParaRPr lang="en-GB"/>
          </a:p>
        </p:txBody>
      </p:sp>
    </p:spTree>
    <p:extLst>
      <p:ext uri="{BB962C8B-B14F-4D97-AF65-F5344CB8AC3E}">
        <p14:creationId xmlns:p14="http://schemas.microsoft.com/office/powerpoint/2010/main" val="148976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bc.co.uk/bitesize/clips/z79rkq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92696"/>
            <a:ext cx="7772400" cy="1470025"/>
          </a:xfrm>
        </p:spPr>
        <p:txBody>
          <a:bodyPr>
            <a:normAutofit/>
          </a:bodyPr>
          <a:lstStyle/>
          <a:p>
            <a:r>
              <a:rPr lang="en-GB" sz="8800" b="1" u="sng" dirty="0" smtClean="0">
                <a:solidFill>
                  <a:srgbClr val="00B050"/>
                </a:solidFill>
                <a:latin typeface="Cooper Black" panose="0208090404030B020404" pitchFamily="18" charset="0"/>
              </a:rPr>
              <a:t>Science</a:t>
            </a:r>
            <a:endParaRPr lang="en-GB" sz="8800" b="1" u="sng" dirty="0">
              <a:solidFill>
                <a:srgbClr val="00B050"/>
              </a:solidFill>
              <a:latin typeface="Cooper Black" panose="0208090404030B020404" pitchFamily="18" charset="0"/>
            </a:endParaRPr>
          </a:p>
        </p:txBody>
      </p:sp>
      <p:sp>
        <p:nvSpPr>
          <p:cNvPr id="3" name="Subtitle 2"/>
          <p:cNvSpPr>
            <a:spLocks noGrp="1"/>
          </p:cNvSpPr>
          <p:nvPr>
            <p:ph type="subTitle" idx="1"/>
          </p:nvPr>
        </p:nvSpPr>
        <p:spPr>
          <a:xfrm>
            <a:off x="1403648" y="3140968"/>
            <a:ext cx="6400800" cy="1752600"/>
          </a:xfrm>
        </p:spPr>
        <p:txBody>
          <a:bodyPr>
            <a:normAutofit/>
          </a:bodyPr>
          <a:lstStyle/>
          <a:p>
            <a:r>
              <a:rPr lang="en-GB" sz="6000" dirty="0" smtClean="0">
                <a:solidFill>
                  <a:srgbClr val="FF0000"/>
                </a:solidFill>
                <a:latin typeface="Cooper Black" panose="0208090404030B020404" pitchFamily="18" charset="0"/>
              </a:rPr>
              <a:t>Friction</a:t>
            </a:r>
            <a:endParaRPr lang="en-GB" sz="6000" dirty="0">
              <a:solidFill>
                <a:srgbClr val="FF0000"/>
              </a:solidFill>
              <a:latin typeface="Cooper Black" panose="0208090404030B020404" pitchFamily="18" charset="0"/>
            </a:endParaRPr>
          </a:p>
        </p:txBody>
      </p:sp>
    </p:spTree>
    <p:extLst>
      <p:ext uri="{BB962C8B-B14F-4D97-AF65-F5344CB8AC3E}">
        <p14:creationId xmlns:p14="http://schemas.microsoft.com/office/powerpoint/2010/main" val="39709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476672"/>
            <a:ext cx="8229600" cy="5649491"/>
          </a:xfrm>
        </p:spPr>
        <p:txBody>
          <a:bodyPr>
            <a:normAutofit lnSpcReduction="10000"/>
          </a:bodyPr>
          <a:lstStyle/>
          <a:p>
            <a:r>
              <a:rPr lang="en-GB" u="sng" dirty="0" smtClean="0">
                <a:solidFill>
                  <a:srgbClr val="FF0000"/>
                </a:solidFill>
              </a:rPr>
              <a:t>Conclusion </a:t>
            </a:r>
            <a:r>
              <a:rPr lang="en-GB" dirty="0" smtClean="0">
                <a:solidFill>
                  <a:srgbClr val="FF0000"/>
                </a:solidFill>
              </a:rPr>
              <a:t> </a:t>
            </a:r>
            <a:r>
              <a:rPr lang="en-GB" dirty="0" smtClean="0">
                <a:solidFill>
                  <a:schemeClr val="tx2">
                    <a:lumMod val="60000"/>
                    <a:lumOff val="40000"/>
                  </a:schemeClr>
                </a:solidFill>
              </a:rPr>
              <a:t>(Write about what your results show you and try to scientifically explain why this is the case.)</a:t>
            </a:r>
          </a:p>
          <a:p>
            <a:endParaRPr lang="en-GB" dirty="0">
              <a:solidFill>
                <a:schemeClr val="tx2">
                  <a:lumMod val="60000"/>
                  <a:lumOff val="40000"/>
                </a:schemeClr>
              </a:solidFill>
            </a:endParaRPr>
          </a:p>
          <a:p>
            <a:r>
              <a:rPr lang="en-GB" dirty="0" smtClean="0">
                <a:solidFill>
                  <a:schemeClr val="tx2">
                    <a:lumMod val="60000"/>
                    <a:lumOff val="40000"/>
                  </a:schemeClr>
                </a:solidFill>
              </a:rPr>
              <a:t>E.g. </a:t>
            </a:r>
            <a:r>
              <a:rPr lang="en-GB" dirty="0" smtClean="0"/>
              <a:t>My results from this experiment show me that the difference in the material of a surface does affect the distance an object can travel: the coin moved furthest when on a ________ surface. It moved the least distance when on a ________ surface. I believe this is the case because __________________________.</a:t>
            </a:r>
          </a:p>
        </p:txBody>
      </p:sp>
    </p:spTree>
    <p:extLst>
      <p:ext uri="{BB962C8B-B14F-4D97-AF65-F5344CB8AC3E}">
        <p14:creationId xmlns:p14="http://schemas.microsoft.com/office/powerpoint/2010/main" val="3008682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What is friction?</a:t>
            </a:r>
            <a:endParaRPr lang="en-GB" dirty="0">
              <a:solidFill>
                <a:srgbClr val="C00000"/>
              </a:solidFill>
            </a:endParaRPr>
          </a:p>
        </p:txBody>
      </p:sp>
      <p:sp>
        <p:nvSpPr>
          <p:cNvPr id="3" name="Content Placeholder 2"/>
          <p:cNvSpPr>
            <a:spLocks noGrp="1"/>
          </p:cNvSpPr>
          <p:nvPr>
            <p:ph idx="1"/>
          </p:nvPr>
        </p:nvSpPr>
        <p:spPr>
          <a:xfrm>
            <a:off x="457200" y="1600200"/>
            <a:ext cx="8229600" cy="4565103"/>
          </a:xfrm>
        </p:spPr>
        <p:txBody>
          <a:bodyPr>
            <a:normAutofit fontScale="85000" lnSpcReduction="10000"/>
          </a:bodyPr>
          <a:lstStyle/>
          <a:p>
            <a:r>
              <a:rPr lang="en-GB" dirty="0" smtClean="0"/>
              <a:t>Things move when a force is applied (e.g. moving a football requires the player to kick the ball – energy from the player’s leg gives enough force to move it).</a:t>
            </a:r>
          </a:p>
          <a:p>
            <a:endParaRPr lang="en-GB" dirty="0"/>
          </a:p>
          <a:p>
            <a:r>
              <a:rPr lang="en-GB" dirty="0" smtClean="0"/>
              <a:t>But the ball will eventually stop. Why is that?</a:t>
            </a:r>
            <a:endParaRPr lang="en-GB" dirty="0"/>
          </a:p>
          <a:p>
            <a:pPr marL="0" indent="0">
              <a:buNone/>
            </a:pPr>
            <a:r>
              <a:rPr lang="en-GB" dirty="0" smtClean="0">
                <a:solidFill>
                  <a:srgbClr val="0070C0"/>
                </a:solidFill>
              </a:rPr>
              <a:t>It stops because of friction.</a:t>
            </a:r>
          </a:p>
          <a:p>
            <a:pPr marL="0" indent="0">
              <a:buNone/>
            </a:pPr>
            <a:endParaRPr lang="en-GB" dirty="0"/>
          </a:p>
          <a:p>
            <a:pPr marL="0" indent="0">
              <a:buNone/>
            </a:pPr>
            <a:r>
              <a:rPr lang="en-GB" dirty="0" smtClean="0"/>
              <a:t>Watch this video from BBC Bitesize which explains a little more about friction</a:t>
            </a:r>
            <a:r>
              <a:rPr lang="en-GB" dirty="0"/>
              <a:t>. </a:t>
            </a:r>
            <a:r>
              <a:rPr lang="en-GB" dirty="0">
                <a:hlinkClick r:id="rId2"/>
              </a:rPr>
              <a:t>https://</a:t>
            </a:r>
            <a:r>
              <a:rPr lang="en-GB" dirty="0" smtClean="0">
                <a:hlinkClick r:id="rId2"/>
              </a:rPr>
              <a:t>www.bbc.co.uk/bitesize/clips/z79rkqt</a:t>
            </a:r>
            <a:endParaRPr lang="en-GB" dirty="0" smtClean="0"/>
          </a:p>
          <a:p>
            <a:pPr marL="0" indent="0">
              <a:buNone/>
            </a:pPr>
            <a:endParaRPr lang="en-GB" dirty="0" smtClean="0"/>
          </a:p>
        </p:txBody>
      </p:sp>
    </p:spTree>
    <p:extLst>
      <p:ext uri="{BB962C8B-B14F-4D97-AF65-F5344CB8AC3E}">
        <p14:creationId xmlns:p14="http://schemas.microsoft.com/office/powerpoint/2010/main" val="362717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Your task</a:t>
            </a:r>
            <a:endParaRPr lang="en-GB" b="1" u="sng"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We are going to create a scientific report on an experiment to investigate friction.</a:t>
            </a:r>
          </a:p>
          <a:p>
            <a:endParaRPr lang="en-GB" dirty="0"/>
          </a:p>
          <a:p>
            <a:r>
              <a:rPr lang="en-GB" dirty="0" smtClean="0"/>
              <a:t>To do this well, you will need to understand and use the following vocabulary:</a:t>
            </a:r>
          </a:p>
          <a:p>
            <a:pPr>
              <a:buFontTx/>
              <a:buChar char="-"/>
            </a:pPr>
            <a:r>
              <a:rPr lang="en-GB" dirty="0" smtClean="0">
                <a:solidFill>
                  <a:srgbClr val="7030A0"/>
                </a:solidFill>
              </a:rPr>
              <a:t>Friction		- force	- smooth	- rough</a:t>
            </a:r>
          </a:p>
          <a:p>
            <a:pPr>
              <a:buFontTx/>
              <a:buChar char="-"/>
            </a:pPr>
            <a:r>
              <a:rPr lang="en-GB" dirty="0" smtClean="0">
                <a:solidFill>
                  <a:srgbClr val="7030A0"/>
                </a:solidFill>
              </a:rPr>
              <a:t>Opposing force	- energy	- gravity</a:t>
            </a:r>
          </a:p>
          <a:p>
            <a:pPr marL="0" indent="0">
              <a:buNone/>
            </a:pPr>
            <a:r>
              <a:rPr lang="en-GB" dirty="0" smtClean="0">
                <a:solidFill>
                  <a:srgbClr val="7030A0"/>
                </a:solidFill>
              </a:rPr>
              <a:t>- Stationary	- movement</a:t>
            </a:r>
          </a:p>
        </p:txBody>
      </p:sp>
    </p:spTree>
    <p:extLst>
      <p:ext uri="{BB962C8B-B14F-4D97-AF65-F5344CB8AC3E}">
        <p14:creationId xmlns:p14="http://schemas.microsoft.com/office/powerpoint/2010/main" val="1037068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Your task (continued)</a:t>
            </a:r>
            <a:endParaRPr lang="en-GB" b="1" u="sng" dirty="0">
              <a:solidFill>
                <a:srgbClr val="FF0000"/>
              </a:solidFill>
            </a:endParaRPr>
          </a:p>
        </p:txBody>
      </p:sp>
      <p:sp>
        <p:nvSpPr>
          <p:cNvPr id="3" name="Content Placeholder 2"/>
          <p:cNvSpPr>
            <a:spLocks noGrp="1"/>
          </p:cNvSpPr>
          <p:nvPr>
            <p:ph idx="1"/>
          </p:nvPr>
        </p:nvSpPr>
        <p:spPr>
          <a:xfrm>
            <a:off x="467544" y="2132856"/>
            <a:ext cx="8229600" cy="3456384"/>
          </a:xfrm>
        </p:spPr>
        <p:txBody>
          <a:bodyPr>
            <a:normAutofit fontScale="92500" lnSpcReduction="20000"/>
          </a:bodyPr>
          <a:lstStyle/>
          <a:p>
            <a:r>
              <a:rPr lang="en-GB" dirty="0" smtClean="0"/>
              <a:t>A true scientific investigation is split into several parts. Over the next few pages, we’ll look at each section where I’ll explain what it is and then you need to write your own.</a:t>
            </a:r>
          </a:p>
          <a:p>
            <a:endParaRPr lang="en-GB" dirty="0"/>
          </a:p>
          <a:p>
            <a:r>
              <a:rPr lang="en-GB" dirty="0" smtClean="0"/>
              <a:t>In each section, you need to write the subtitle that is in red and then follow the guidance for each part.</a:t>
            </a:r>
            <a:endParaRPr lang="en-GB" dirty="0"/>
          </a:p>
        </p:txBody>
      </p:sp>
    </p:spTree>
    <p:extLst>
      <p:ext uri="{BB962C8B-B14F-4D97-AF65-F5344CB8AC3E}">
        <p14:creationId xmlns:p14="http://schemas.microsoft.com/office/powerpoint/2010/main" val="26242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5400600"/>
          </a:xfrm>
        </p:spPr>
        <p:txBody>
          <a:bodyPr>
            <a:normAutofit fontScale="92500" lnSpcReduction="10000"/>
          </a:bodyPr>
          <a:lstStyle/>
          <a:p>
            <a:r>
              <a:rPr lang="en-GB" u="sng" dirty="0" smtClean="0">
                <a:solidFill>
                  <a:srgbClr val="FF0000"/>
                </a:solidFill>
              </a:rPr>
              <a:t>Title/ question to investigate: </a:t>
            </a:r>
          </a:p>
          <a:p>
            <a:pPr marL="0" indent="0">
              <a:buNone/>
            </a:pPr>
            <a:r>
              <a:rPr lang="en-GB" u="sng" dirty="0" smtClean="0"/>
              <a:t>Does the material of a surface affect the distance that an object can travel? </a:t>
            </a:r>
            <a:r>
              <a:rPr lang="en-GB" dirty="0" smtClean="0">
                <a:solidFill>
                  <a:schemeClr val="tx2">
                    <a:lumMod val="60000"/>
                    <a:lumOff val="40000"/>
                  </a:schemeClr>
                </a:solidFill>
              </a:rPr>
              <a:t>(Copy this into your book/ onto your paper.)</a:t>
            </a:r>
            <a:endParaRPr lang="en-GB" u="sng" dirty="0" smtClean="0">
              <a:solidFill>
                <a:schemeClr val="tx2">
                  <a:lumMod val="60000"/>
                  <a:lumOff val="40000"/>
                </a:schemeClr>
              </a:solidFill>
            </a:endParaRPr>
          </a:p>
          <a:p>
            <a:pPr marL="0" indent="0">
              <a:buNone/>
            </a:pPr>
            <a:endParaRPr lang="en-GB" u="sng" dirty="0" smtClean="0"/>
          </a:p>
          <a:p>
            <a:r>
              <a:rPr lang="en-GB" u="sng" dirty="0" smtClean="0">
                <a:solidFill>
                  <a:srgbClr val="FF0000"/>
                </a:solidFill>
              </a:rPr>
              <a:t>Prediction</a:t>
            </a:r>
            <a:r>
              <a:rPr lang="en-GB" dirty="0" smtClean="0"/>
              <a:t> (state what you think will happen and give an explanation as to why you think that).</a:t>
            </a:r>
          </a:p>
          <a:p>
            <a:pPr marL="0" indent="0">
              <a:buNone/>
            </a:pPr>
            <a:r>
              <a:rPr lang="en-GB" dirty="0" smtClean="0"/>
              <a:t>e.g. I predict that the material of the surface area will not have an affect on the distance an object can move because _____________________________.</a:t>
            </a:r>
          </a:p>
          <a:p>
            <a:pPr marL="0" indent="0">
              <a:buNone/>
            </a:pPr>
            <a:r>
              <a:rPr lang="en-GB" dirty="0" smtClean="0">
                <a:solidFill>
                  <a:schemeClr val="tx2">
                    <a:lumMod val="60000"/>
                    <a:lumOff val="40000"/>
                  </a:schemeClr>
                </a:solidFill>
              </a:rPr>
              <a:t>(Write your own, using this as a guide.)</a:t>
            </a:r>
            <a:endParaRPr lang="en-GB" u="sng" dirty="0" smtClean="0">
              <a:solidFill>
                <a:schemeClr val="tx2">
                  <a:lumMod val="60000"/>
                  <a:lumOff val="40000"/>
                </a:schemeClr>
              </a:solidFill>
            </a:endParaRPr>
          </a:p>
          <a:p>
            <a:pPr marL="0" indent="0">
              <a:buNone/>
            </a:pPr>
            <a:endParaRPr lang="en-GB" dirty="0" smtClean="0"/>
          </a:p>
        </p:txBody>
      </p:sp>
    </p:spTree>
    <p:extLst>
      <p:ext uri="{BB962C8B-B14F-4D97-AF65-F5344CB8AC3E}">
        <p14:creationId xmlns:p14="http://schemas.microsoft.com/office/powerpoint/2010/main" val="213350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normAutofit lnSpcReduction="10000"/>
          </a:bodyPr>
          <a:lstStyle/>
          <a:p>
            <a:pPr>
              <a:buFontTx/>
              <a:buChar char="-"/>
            </a:pPr>
            <a:r>
              <a:rPr lang="en-GB" u="sng" dirty="0" smtClean="0">
                <a:solidFill>
                  <a:srgbClr val="FF0000"/>
                </a:solidFill>
              </a:rPr>
              <a:t>Equipment</a:t>
            </a:r>
            <a:r>
              <a:rPr lang="en-GB" dirty="0" smtClean="0"/>
              <a:t> (list as bullet points what you will need to conduct the experiment). </a:t>
            </a:r>
            <a:r>
              <a:rPr lang="en-GB" dirty="0" smtClean="0">
                <a:solidFill>
                  <a:schemeClr val="tx2">
                    <a:lumMod val="60000"/>
                    <a:lumOff val="40000"/>
                  </a:schemeClr>
                </a:solidFill>
              </a:rPr>
              <a:t>(Copy the following into your book/ onto your paper.)</a:t>
            </a:r>
            <a:endParaRPr lang="en-GB" dirty="0" smtClean="0"/>
          </a:p>
          <a:p>
            <a:pPr marL="0" indent="0">
              <a:buNone/>
            </a:pPr>
            <a:endParaRPr lang="en-GB" dirty="0"/>
          </a:p>
          <a:p>
            <a:pPr marL="0" indent="0">
              <a:buNone/>
            </a:pPr>
            <a:r>
              <a:rPr lang="en-GB" dirty="0" smtClean="0"/>
              <a:t>e.g.</a:t>
            </a:r>
          </a:p>
          <a:p>
            <a:pPr marL="0" indent="0">
              <a:buNone/>
            </a:pPr>
            <a:r>
              <a:rPr lang="en-GB" u="sng" dirty="0" smtClean="0"/>
              <a:t>Equipment:</a:t>
            </a:r>
          </a:p>
          <a:p>
            <a:pPr marL="0" indent="0">
              <a:buNone/>
            </a:pPr>
            <a:r>
              <a:rPr lang="en-GB" dirty="0" smtClean="0"/>
              <a:t>- a coin or counter of some sort,</a:t>
            </a:r>
          </a:p>
          <a:p>
            <a:pPr marL="0" indent="0">
              <a:buNone/>
            </a:pPr>
            <a:r>
              <a:rPr lang="en-GB" dirty="0" smtClean="0"/>
              <a:t>- a piece of material (a tea-towel, toilet roll, a piece of clothing)</a:t>
            </a:r>
          </a:p>
          <a:p>
            <a:pPr marL="0" indent="0">
              <a:buNone/>
            </a:pPr>
            <a:r>
              <a:rPr lang="en-GB" dirty="0" smtClean="0"/>
              <a:t>- a piece of paper,</a:t>
            </a:r>
          </a:p>
          <a:p>
            <a:pPr marL="0" indent="0">
              <a:buNone/>
            </a:pPr>
            <a:r>
              <a:rPr lang="en-GB" dirty="0" smtClean="0"/>
              <a:t>- a desk or hard floor.</a:t>
            </a:r>
          </a:p>
        </p:txBody>
      </p:sp>
    </p:spTree>
    <p:extLst>
      <p:ext uri="{BB962C8B-B14F-4D97-AF65-F5344CB8AC3E}">
        <p14:creationId xmlns:p14="http://schemas.microsoft.com/office/powerpoint/2010/main" val="14418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GB" u="sng" dirty="0" smtClean="0">
                <a:solidFill>
                  <a:srgbClr val="FF0000"/>
                </a:solidFill>
              </a:rPr>
              <a:t>Diagram</a:t>
            </a:r>
            <a:r>
              <a:rPr lang="en-GB" dirty="0" smtClean="0"/>
              <a:t> (draw a simple diagram to show how to set up the equipment). </a:t>
            </a:r>
            <a:r>
              <a:rPr lang="en-GB" dirty="0" smtClean="0">
                <a:solidFill>
                  <a:schemeClr val="tx2">
                    <a:lumMod val="60000"/>
                    <a:lumOff val="40000"/>
                  </a:schemeClr>
                </a:solidFill>
              </a:rPr>
              <a:t>(Copy the following into your book/ onto your paper.)</a:t>
            </a:r>
            <a:endParaRPr lang="en-GB" u="sng" dirty="0" smtClean="0">
              <a:solidFill>
                <a:schemeClr val="tx2">
                  <a:lumMod val="60000"/>
                  <a:lumOff val="40000"/>
                </a:schemeClr>
              </a:solidFill>
            </a:endParaRPr>
          </a:p>
          <a:p>
            <a:endParaRPr lang="en-GB" dirty="0" smtClean="0"/>
          </a:p>
          <a:p>
            <a:pPr marL="0" indent="0">
              <a:buNone/>
            </a:pP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307" y="2060848"/>
            <a:ext cx="7190632"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140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r>
              <a:rPr lang="en-GB" u="sng" dirty="0" smtClean="0">
                <a:solidFill>
                  <a:srgbClr val="FF0000"/>
                </a:solidFill>
              </a:rPr>
              <a:t>Method </a:t>
            </a:r>
            <a:r>
              <a:rPr lang="en-GB" dirty="0" smtClean="0">
                <a:solidFill>
                  <a:srgbClr val="FF0000"/>
                </a:solidFill>
              </a:rPr>
              <a:t> </a:t>
            </a:r>
            <a:r>
              <a:rPr lang="en-GB" dirty="0" smtClean="0">
                <a:solidFill>
                  <a:schemeClr val="tx2">
                    <a:lumMod val="60000"/>
                    <a:lumOff val="40000"/>
                  </a:schemeClr>
                </a:solidFill>
              </a:rPr>
              <a:t>(Copy this into your book/ onto your paper.)</a:t>
            </a:r>
            <a:endParaRPr lang="en-GB" u="sng" dirty="0" smtClean="0">
              <a:solidFill>
                <a:schemeClr val="tx2">
                  <a:lumMod val="60000"/>
                  <a:lumOff val="40000"/>
                </a:schemeClr>
              </a:solidFill>
            </a:endParaRPr>
          </a:p>
          <a:p>
            <a:pPr marL="514350" indent="-514350">
              <a:buAutoNum type="arabicParenR"/>
            </a:pPr>
            <a:r>
              <a:rPr lang="en-GB" dirty="0" smtClean="0"/>
              <a:t>Set up the equipment as shown in the diagram.</a:t>
            </a:r>
          </a:p>
          <a:p>
            <a:pPr marL="514350" indent="-514350">
              <a:buAutoNum type="arabicParenR"/>
            </a:pPr>
            <a:r>
              <a:rPr lang="en-GB" dirty="0" smtClean="0"/>
              <a:t>Place the coin/ counter on the desk/ table/ hard surface with the back edge at the start line/ mark.</a:t>
            </a:r>
          </a:p>
          <a:p>
            <a:pPr marL="514350" indent="-514350">
              <a:buAutoNum type="arabicParenR"/>
            </a:pPr>
            <a:r>
              <a:rPr lang="en-GB" dirty="0" smtClean="0"/>
              <a:t>Push the coin/ counter with 1 finger with a medium level of force.</a:t>
            </a:r>
          </a:p>
          <a:p>
            <a:pPr marL="514350" indent="-514350">
              <a:buAutoNum type="arabicParenR"/>
            </a:pPr>
            <a:r>
              <a:rPr lang="en-GB" dirty="0" smtClean="0"/>
              <a:t>Measure the distance that the coin/counter has travelled.</a:t>
            </a:r>
          </a:p>
          <a:p>
            <a:pPr marL="514350" indent="-514350">
              <a:buAutoNum type="arabicParenR"/>
            </a:pPr>
            <a:r>
              <a:rPr lang="en-GB" dirty="0" smtClean="0"/>
              <a:t>Repeat the experiment but with the various materials under the coin/counter.</a:t>
            </a:r>
          </a:p>
          <a:p>
            <a:pPr marL="514350" indent="-514350">
              <a:buAutoNum type="arabicParenR"/>
            </a:pPr>
            <a:r>
              <a:rPr lang="en-GB" dirty="0" smtClean="0"/>
              <a:t>Record all results in your result table.</a:t>
            </a:r>
            <a:endParaRPr lang="en-GB" dirty="0"/>
          </a:p>
        </p:txBody>
      </p:sp>
    </p:spTree>
    <p:extLst>
      <p:ext uri="{BB962C8B-B14F-4D97-AF65-F5344CB8AC3E}">
        <p14:creationId xmlns:p14="http://schemas.microsoft.com/office/powerpoint/2010/main" val="1835980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476672"/>
            <a:ext cx="8229600" cy="5649491"/>
          </a:xfrm>
        </p:spPr>
        <p:txBody>
          <a:bodyPr>
            <a:normAutofit/>
          </a:bodyPr>
          <a:lstStyle/>
          <a:p>
            <a:r>
              <a:rPr lang="en-GB" u="sng" dirty="0" smtClean="0">
                <a:solidFill>
                  <a:srgbClr val="FF0000"/>
                </a:solidFill>
              </a:rPr>
              <a:t>Results </a:t>
            </a:r>
            <a:r>
              <a:rPr lang="en-GB" dirty="0" smtClean="0">
                <a:solidFill>
                  <a:srgbClr val="FF0000"/>
                </a:solidFill>
              </a:rPr>
              <a:t> </a:t>
            </a:r>
            <a:r>
              <a:rPr lang="en-GB" sz="2400" dirty="0" smtClean="0">
                <a:solidFill>
                  <a:schemeClr val="tx2">
                    <a:lumMod val="60000"/>
                    <a:lumOff val="40000"/>
                  </a:schemeClr>
                </a:solidFill>
              </a:rPr>
              <a:t>(Copy this table with the materials that you have experimented with listed into your book/ onto your paper and complete as you now do the experiment and record your findings.)</a:t>
            </a:r>
          </a:p>
          <a:p>
            <a:pPr marL="0" indent="0">
              <a:buNone/>
            </a:pPr>
            <a:endParaRPr lang="en-GB" sz="2400" dirty="0">
              <a:solidFill>
                <a:schemeClr val="tx2">
                  <a:lumMod val="60000"/>
                  <a:lumOff val="40000"/>
                </a:schemeClr>
              </a:solidFill>
            </a:endParaRPr>
          </a:p>
          <a:p>
            <a:pPr marL="0" indent="0">
              <a:buNone/>
            </a:pPr>
            <a:r>
              <a:rPr lang="en-GB" sz="2400" dirty="0" smtClean="0">
                <a:solidFill>
                  <a:schemeClr val="tx2">
                    <a:lumMod val="60000"/>
                    <a:lumOff val="40000"/>
                  </a:schemeClr>
                </a:solidFill>
              </a:rPr>
              <a:t>If you don’t have a ruler, your could use a different way of measuring, e.g. how many thumb widths or finger lengths, etc.)</a:t>
            </a:r>
          </a:p>
          <a:p>
            <a:pPr marL="0" indent="0">
              <a:buNone/>
            </a:pPr>
            <a:endParaRPr lang="en-GB" u="sng" dirty="0" smtClean="0"/>
          </a:p>
        </p:txBody>
      </p:sp>
      <p:graphicFrame>
        <p:nvGraphicFramePr>
          <p:cNvPr id="6" name="Table 5"/>
          <p:cNvGraphicFramePr>
            <a:graphicFrameLocks noGrp="1"/>
          </p:cNvGraphicFramePr>
          <p:nvPr>
            <p:extLst>
              <p:ext uri="{D42A27DB-BD31-4B8C-83A1-F6EECF244321}">
                <p14:modId xmlns:p14="http://schemas.microsoft.com/office/powerpoint/2010/main" val="1036330446"/>
              </p:ext>
            </p:extLst>
          </p:nvPr>
        </p:nvGraphicFramePr>
        <p:xfrm>
          <a:off x="179512" y="3501008"/>
          <a:ext cx="8696667" cy="2494280"/>
        </p:xfrm>
        <a:graphic>
          <a:graphicData uri="http://schemas.openxmlformats.org/drawingml/2006/table">
            <a:tbl>
              <a:tblPr firstRow="1" bandRow="1">
                <a:tableStyleId>{5C22544A-7EE6-4342-B048-85BDC9FD1C3A}</a:tableStyleId>
              </a:tblPr>
              <a:tblGrid>
                <a:gridCol w="2121627"/>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gridCol w="219168"/>
              </a:tblGrid>
              <a:tr h="370840">
                <a:tc>
                  <a:txBody>
                    <a:bodyPr/>
                    <a:lstStyle/>
                    <a:p>
                      <a:r>
                        <a:rPr lang="en-GB" dirty="0" smtClean="0">
                          <a:solidFill>
                            <a:schemeClr val="tx1"/>
                          </a:solidFill>
                        </a:rPr>
                        <a:t>Material under the coin/ counter</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0">
                  <a:txBody>
                    <a:bodyPr/>
                    <a:lstStyle/>
                    <a:p>
                      <a:r>
                        <a:rPr lang="en-GB" dirty="0" smtClean="0">
                          <a:solidFill>
                            <a:schemeClr val="tx1"/>
                          </a:solidFill>
                        </a:rPr>
                        <a:t>Distance travelled (cm) </a:t>
                      </a:r>
                      <a:r>
                        <a:rPr lang="en-GB" b="0" dirty="0" smtClean="0">
                          <a:solidFill>
                            <a:schemeClr val="tx1"/>
                          </a:solidFill>
                        </a:rPr>
                        <a:t>– each square shaded is worth 1 cm travelled</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70840">
                <a:tc>
                  <a:txBody>
                    <a:bodyPr/>
                    <a:lstStyle/>
                    <a:p>
                      <a:r>
                        <a:rPr lang="en-GB" sz="1600" dirty="0" smtClean="0"/>
                        <a:t>Table top</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sz="1600" dirty="0" smtClean="0"/>
                        <a:t>Paper</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sz="1600" dirty="0" smtClean="0"/>
                        <a:t>Fabric (cotton t-shirt)</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sz="1600" dirty="0" smtClean="0"/>
                        <a:t>Fabric (carpet)</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sz="1600" dirty="0" smtClean="0"/>
                        <a:t>…</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87478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616</Words>
  <Application>Microsoft Office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Science</vt:lpstr>
      <vt:lpstr>What is friction?</vt:lpstr>
      <vt:lpstr>Your task</vt:lpstr>
      <vt:lpstr>Your task (continued)</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dc:title>
  <dc:creator>neil</dc:creator>
  <cp:lastModifiedBy>neil</cp:lastModifiedBy>
  <cp:revision>9</cp:revision>
  <dcterms:created xsi:type="dcterms:W3CDTF">2021-01-12T20:17:59Z</dcterms:created>
  <dcterms:modified xsi:type="dcterms:W3CDTF">2021-01-12T21:49:30Z</dcterms:modified>
</cp:coreProperties>
</file>