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83155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37092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56859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658308-3A62-46C2-93AD-84E45494E72E}"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160884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658308-3A62-46C2-93AD-84E45494E72E}"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49663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658308-3A62-46C2-93AD-84E45494E72E}"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314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658308-3A62-46C2-93AD-84E45494E72E}"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18337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658308-3A62-46C2-93AD-84E45494E72E}"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380198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58308-3A62-46C2-93AD-84E45494E72E}"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2325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658308-3A62-46C2-93AD-84E45494E72E}"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113577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F658308-3A62-46C2-93AD-84E45494E72E}"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B50FA8-6456-452C-B91B-947B74AE90A7}" type="slidenum">
              <a:rPr lang="en-GB" smtClean="0"/>
              <a:t>‹#›</a:t>
            </a:fld>
            <a:endParaRPr lang="en-GB"/>
          </a:p>
        </p:txBody>
      </p:sp>
    </p:spTree>
    <p:extLst>
      <p:ext uri="{BB962C8B-B14F-4D97-AF65-F5344CB8AC3E}">
        <p14:creationId xmlns:p14="http://schemas.microsoft.com/office/powerpoint/2010/main" val="268320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58308-3A62-46C2-93AD-84E45494E72E}" type="datetimeFigureOut">
              <a:rPr lang="en-GB" smtClean="0"/>
              <a:t>11/02/2021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0FA8-6456-452C-B91B-947B74AE90A7}" type="slidenum">
              <a:rPr lang="en-GB" smtClean="0"/>
              <a:t>‹#›</a:t>
            </a:fld>
            <a:endParaRPr lang="en-GB"/>
          </a:p>
        </p:txBody>
      </p:sp>
    </p:spTree>
    <p:extLst>
      <p:ext uri="{BB962C8B-B14F-4D97-AF65-F5344CB8AC3E}">
        <p14:creationId xmlns:p14="http://schemas.microsoft.com/office/powerpoint/2010/main" val="189701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962" y="240145"/>
            <a:ext cx="10861964" cy="3011199"/>
          </a:xfrm>
        </p:spPr>
        <p:txBody>
          <a:bodyPr>
            <a:normAutofit/>
          </a:bodyPr>
          <a:lstStyle/>
          <a:p>
            <a:pPr algn="l"/>
            <a:r>
              <a:rPr lang="en-GB" sz="4900" u="sng" dirty="0" smtClean="0"/>
              <a:t>Thursday 11</a:t>
            </a:r>
            <a:r>
              <a:rPr lang="en-GB" sz="4900" u="sng" baseline="30000" dirty="0" smtClean="0"/>
              <a:t>th</a:t>
            </a:r>
            <a:r>
              <a:rPr lang="en-GB" sz="4900" u="sng" dirty="0" smtClean="0"/>
              <a:t> February </a:t>
            </a:r>
            <a:r>
              <a:rPr lang="en-GB" sz="4900" u="sng" dirty="0" smtClean="0"/>
              <a:t>2021/ </a:t>
            </a:r>
            <a:br>
              <a:rPr lang="en-GB" sz="4900" u="sng" dirty="0" smtClean="0"/>
            </a:br>
            <a:r>
              <a:rPr lang="en-GB" sz="4900" u="sng" dirty="0"/>
              <a:t>F</a:t>
            </a:r>
            <a:r>
              <a:rPr lang="en-GB" sz="4900" u="sng" dirty="0" smtClean="0"/>
              <a:t>riday 12</a:t>
            </a:r>
            <a:r>
              <a:rPr lang="en-GB" sz="4900" u="sng" baseline="30000" dirty="0" smtClean="0"/>
              <a:t>th</a:t>
            </a:r>
            <a:r>
              <a:rPr lang="en-GB" sz="4900" u="sng" dirty="0" smtClean="0"/>
              <a:t> February 2021</a:t>
            </a:r>
            <a:r>
              <a:rPr lang="en-GB" sz="4900" u="sng" dirty="0" smtClean="0"/>
              <a:t/>
            </a:r>
            <a:br>
              <a:rPr lang="en-GB" sz="4900" u="sng" dirty="0" smtClean="0"/>
            </a:br>
            <a:r>
              <a:rPr lang="en-GB" sz="4900" u="sng" dirty="0" smtClean="0"/>
              <a:t/>
            </a:r>
            <a:br>
              <a:rPr lang="en-GB" sz="4900" u="sng" dirty="0" smtClean="0"/>
            </a:br>
            <a:r>
              <a:rPr lang="en-GB" sz="4900" u="sng" dirty="0" smtClean="0"/>
              <a:t>LO: to identify and explain everyday forces</a:t>
            </a:r>
            <a:endParaRPr lang="en-GB" sz="4900" u="sng" dirty="0"/>
          </a:p>
        </p:txBody>
      </p:sp>
      <p:sp>
        <p:nvSpPr>
          <p:cNvPr id="3" name="Subtitle 2"/>
          <p:cNvSpPr>
            <a:spLocks noGrp="1"/>
          </p:cNvSpPr>
          <p:nvPr>
            <p:ph type="subTitle" idx="1"/>
          </p:nvPr>
        </p:nvSpPr>
        <p:spPr>
          <a:xfrm>
            <a:off x="665017" y="3768437"/>
            <a:ext cx="10935855" cy="2900217"/>
          </a:xfrm>
        </p:spPr>
        <p:txBody>
          <a:bodyPr>
            <a:normAutofit lnSpcReduction="10000"/>
          </a:bodyPr>
          <a:lstStyle/>
          <a:p>
            <a:pPr algn="l"/>
            <a:r>
              <a:rPr lang="en-GB" dirty="0" smtClean="0">
                <a:solidFill>
                  <a:srgbClr val="0070C0"/>
                </a:solidFill>
              </a:rPr>
              <a:t>Due to our </a:t>
            </a:r>
            <a:r>
              <a:rPr lang="en-GB" dirty="0" err="1" smtClean="0">
                <a:solidFill>
                  <a:srgbClr val="0070C0"/>
                </a:solidFill>
              </a:rPr>
              <a:t>Youtube</a:t>
            </a:r>
            <a:r>
              <a:rPr lang="en-GB" dirty="0" smtClean="0">
                <a:solidFill>
                  <a:srgbClr val="0070C0"/>
                </a:solidFill>
              </a:rPr>
              <a:t> Live session with Michael </a:t>
            </a:r>
            <a:r>
              <a:rPr lang="en-GB" dirty="0" err="1" smtClean="0">
                <a:solidFill>
                  <a:srgbClr val="0070C0"/>
                </a:solidFill>
              </a:rPr>
              <a:t>Morpurgo</a:t>
            </a:r>
            <a:r>
              <a:rPr lang="en-GB" dirty="0" smtClean="0">
                <a:solidFill>
                  <a:srgbClr val="0070C0"/>
                </a:solidFill>
              </a:rPr>
              <a:t> yesterday, not everyone managed to get going/ finish their egg drop challenge.</a:t>
            </a:r>
          </a:p>
          <a:p>
            <a:pPr algn="l"/>
            <a:endParaRPr lang="en-GB" dirty="0">
              <a:solidFill>
                <a:srgbClr val="0070C0"/>
              </a:solidFill>
            </a:endParaRPr>
          </a:p>
          <a:p>
            <a:pPr algn="l"/>
            <a:r>
              <a:rPr lang="en-GB" dirty="0" smtClean="0">
                <a:solidFill>
                  <a:srgbClr val="0070C0"/>
                </a:solidFill>
              </a:rPr>
              <a:t>As such, I’m using this afternoon to provide time to </a:t>
            </a:r>
            <a:r>
              <a:rPr lang="en-GB" b="1" dirty="0" smtClean="0">
                <a:solidFill>
                  <a:srgbClr val="FF0000"/>
                </a:solidFill>
              </a:rPr>
              <a:t>finish them off and test them</a:t>
            </a:r>
            <a:r>
              <a:rPr lang="en-GB" dirty="0" smtClean="0">
                <a:solidFill>
                  <a:srgbClr val="0070C0"/>
                </a:solidFill>
              </a:rPr>
              <a:t>.</a:t>
            </a:r>
          </a:p>
          <a:p>
            <a:pPr algn="l"/>
            <a:endParaRPr lang="en-GB" dirty="0">
              <a:solidFill>
                <a:srgbClr val="0070C0"/>
              </a:solidFill>
            </a:endParaRPr>
          </a:p>
          <a:p>
            <a:pPr algn="l"/>
            <a:r>
              <a:rPr lang="en-GB" dirty="0" smtClean="0">
                <a:solidFill>
                  <a:srgbClr val="0070C0"/>
                </a:solidFill>
              </a:rPr>
              <a:t>If you have finished your egg drop capsule/ vehicle, there are some further slides that follow the ones from yesterday that look at </a:t>
            </a:r>
            <a:r>
              <a:rPr lang="en-GB" b="1" dirty="0" smtClean="0">
                <a:solidFill>
                  <a:srgbClr val="FF0000"/>
                </a:solidFill>
              </a:rPr>
              <a:t>evaluating and explaining your findings</a:t>
            </a:r>
            <a:r>
              <a:rPr lang="en-GB" dirty="0" smtClean="0">
                <a:solidFill>
                  <a:srgbClr val="0070C0"/>
                </a:solidFill>
              </a:rPr>
              <a:t>.</a:t>
            </a:r>
            <a:endParaRPr lang="en-GB" dirty="0">
              <a:solidFill>
                <a:srgbClr val="0070C0"/>
              </a:solidFill>
            </a:endParaRPr>
          </a:p>
        </p:txBody>
      </p:sp>
    </p:spTree>
    <p:extLst>
      <p:ext uri="{BB962C8B-B14F-4D97-AF65-F5344CB8AC3E}">
        <p14:creationId xmlns:p14="http://schemas.microsoft.com/office/powerpoint/2010/main" val="81251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Now it’s your turn…</a:t>
            </a:r>
            <a:endParaRPr lang="en-GB"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Once you’ve drawn and explained your design, make it.</a:t>
            </a:r>
          </a:p>
          <a:p>
            <a:pPr marL="0" indent="0">
              <a:buNone/>
            </a:pPr>
            <a:endParaRPr lang="en-GB" dirty="0"/>
          </a:p>
          <a:p>
            <a:pPr marL="0" indent="0">
              <a:buNone/>
            </a:pPr>
            <a:r>
              <a:rPr lang="en-GB" dirty="0" smtClean="0"/>
              <a:t>Once it’s made you can place your egg into your vessel and test it.</a:t>
            </a:r>
          </a:p>
          <a:p>
            <a:pPr marL="0" indent="0">
              <a:buNone/>
            </a:pPr>
            <a:endParaRPr lang="en-GB" dirty="0"/>
          </a:p>
          <a:p>
            <a:pPr marL="0" indent="0">
              <a:buNone/>
            </a:pPr>
            <a:r>
              <a:rPr lang="en-GB" u="sng" dirty="0" smtClean="0">
                <a:solidFill>
                  <a:srgbClr val="FF0000"/>
                </a:solidFill>
              </a:rPr>
              <a:t>SAFETY</a:t>
            </a:r>
          </a:p>
          <a:p>
            <a:pPr>
              <a:buFont typeface="Wingdings" panose="05000000000000000000" pitchFamily="2" charset="2"/>
              <a:buChar char="§"/>
            </a:pPr>
            <a:r>
              <a:rPr lang="en-GB" dirty="0" smtClean="0">
                <a:solidFill>
                  <a:srgbClr val="FF0000"/>
                </a:solidFill>
              </a:rPr>
              <a:t>Be careful with scissors if you use them.</a:t>
            </a:r>
          </a:p>
          <a:p>
            <a:pPr>
              <a:buFont typeface="Wingdings" panose="05000000000000000000" pitchFamily="2" charset="2"/>
              <a:buChar char="§"/>
            </a:pPr>
            <a:r>
              <a:rPr lang="en-GB" dirty="0" smtClean="0">
                <a:solidFill>
                  <a:srgbClr val="FF0000"/>
                </a:solidFill>
              </a:rPr>
              <a:t>Plastic bags are not a toy and can be a hazard to breathing if used incorrectly.</a:t>
            </a:r>
          </a:p>
          <a:p>
            <a:pPr>
              <a:buFont typeface="Wingdings" panose="05000000000000000000" pitchFamily="2" charset="2"/>
              <a:buChar char="§"/>
            </a:pPr>
            <a:r>
              <a:rPr lang="en-GB" dirty="0" smtClean="0">
                <a:solidFill>
                  <a:srgbClr val="FF0000"/>
                </a:solidFill>
              </a:rPr>
              <a:t>Do not climb up a height or stand near a big drop! Instead get an adult to hold it high above their head and drop (this will be around 3m in height, which is plenty, and means no one is in danger from falling.)</a:t>
            </a:r>
            <a:endParaRPr lang="en-GB" dirty="0">
              <a:solidFill>
                <a:srgbClr val="FF0000"/>
              </a:solidFill>
            </a:endParaRPr>
          </a:p>
        </p:txBody>
      </p:sp>
    </p:spTree>
    <p:extLst>
      <p:ext uri="{BB962C8B-B14F-4D97-AF65-F5344CB8AC3E}">
        <p14:creationId xmlns:p14="http://schemas.microsoft.com/office/powerpoint/2010/main" val="358346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gg drop challeng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8" y="1170709"/>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07854" y="184728"/>
            <a:ext cx="6973455" cy="769441"/>
          </a:xfrm>
          <a:prstGeom prst="rect">
            <a:avLst/>
          </a:prstGeom>
          <a:noFill/>
        </p:spPr>
        <p:txBody>
          <a:bodyPr wrap="square" rtlCol="0">
            <a:spAutoFit/>
          </a:bodyPr>
          <a:lstStyle/>
          <a:p>
            <a:r>
              <a:rPr lang="en-GB" sz="4400" dirty="0" smtClean="0"/>
              <a:t>Here are some design ideas.</a:t>
            </a:r>
            <a:endParaRPr lang="en-GB" sz="4400" dirty="0"/>
          </a:p>
        </p:txBody>
      </p:sp>
      <p:pic>
        <p:nvPicPr>
          <p:cNvPr id="6148" name="Picture 4" descr="Image result for egg drop challeng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907" y="1292338"/>
            <a:ext cx="2873952" cy="28739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egg drop challeng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563" y="1292338"/>
            <a:ext cx="2857200" cy="21405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egg drop challenge images"/>
          <p:cNvPicPr>
            <a:picLocks noChangeAspect="1" noChangeArrowheads="1"/>
          </p:cNvPicPr>
          <p:nvPr/>
        </p:nvPicPr>
        <p:blipFill rotWithShape="1">
          <a:blip r:embed="rId5">
            <a:extLst>
              <a:ext uri="{28A0092B-C50C-407E-A947-70E740481C1C}">
                <a14:useLocalDpi xmlns:a14="http://schemas.microsoft.com/office/drawing/2010/main" val="0"/>
              </a:ext>
            </a:extLst>
          </a:blip>
          <a:srcRect l="37059" b="20934"/>
          <a:stretch/>
        </p:blipFill>
        <p:spPr bwMode="auto">
          <a:xfrm>
            <a:off x="2607253" y="4504459"/>
            <a:ext cx="2669309" cy="202954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egg drop parachute challenge imag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4302" y="3603047"/>
            <a:ext cx="3104861" cy="310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2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2653145" cy="789420"/>
          </a:xfrm>
        </p:spPr>
        <p:txBody>
          <a:bodyPr/>
          <a:lstStyle/>
          <a:p>
            <a:r>
              <a:rPr lang="en-GB" b="1" dirty="0" smtClean="0">
                <a:solidFill>
                  <a:srgbClr val="FF0000"/>
                </a:solidFill>
              </a:rPr>
              <a:t>Evaluation</a:t>
            </a:r>
            <a:endParaRPr lang="en-GB" b="1" dirty="0">
              <a:solidFill>
                <a:srgbClr val="FF0000"/>
              </a:solidFill>
            </a:endParaRPr>
          </a:p>
        </p:txBody>
      </p:sp>
      <p:sp>
        <p:nvSpPr>
          <p:cNvPr id="3" name="Content Placeholder 2"/>
          <p:cNvSpPr>
            <a:spLocks noGrp="1"/>
          </p:cNvSpPr>
          <p:nvPr>
            <p:ph idx="1"/>
          </p:nvPr>
        </p:nvSpPr>
        <p:spPr>
          <a:xfrm>
            <a:off x="838200" y="1311564"/>
            <a:ext cx="10515600" cy="4865399"/>
          </a:xfrm>
        </p:spPr>
        <p:txBody>
          <a:bodyPr>
            <a:normAutofit lnSpcReduction="10000"/>
          </a:bodyPr>
          <a:lstStyle/>
          <a:p>
            <a:pPr marL="0" indent="0">
              <a:buNone/>
            </a:pPr>
            <a:r>
              <a:rPr lang="en-GB" dirty="0" smtClean="0"/>
              <a:t>For each of the following points, consider what your egg drop creation was like and write detailed answers.</a:t>
            </a:r>
          </a:p>
          <a:p>
            <a:pPr marL="0" indent="0">
              <a:buNone/>
            </a:pPr>
            <a:endParaRPr lang="en-GB" sz="900" dirty="0" smtClean="0"/>
          </a:p>
          <a:p>
            <a:pPr>
              <a:buFontTx/>
              <a:buChar char="-"/>
            </a:pPr>
            <a:r>
              <a:rPr lang="en-GB" dirty="0" smtClean="0"/>
              <a:t>Did your egg break? If so, to what extent?</a:t>
            </a:r>
          </a:p>
          <a:p>
            <a:pPr marL="0" indent="0">
              <a:buNone/>
            </a:pPr>
            <a:endParaRPr lang="en-GB" sz="600" dirty="0" smtClean="0"/>
          </a:p>
          <a:p>
            <a:pPr>
              <a:buFontTx/>
              <a:buChar char="-"/>
            </a:pPr>
            <a:r>
              <a:rPr lang="en-GB" dirty="0" smtClean="0"/>
              <a:t>If not, or very little, what protected it? Explain how this happened using scientific language and referring to the level of each force that is in action.</a:t>
            </a:r>
          </a:p>
          <a:p>
            <a:pPr marL="0" indent="0">
              <a:buNone/>
            </a:pPr>
            <a:endParaRPr lang="en-GB" sz="600" dirty="0" smtClean="0"/>
          </a:p>
          <a:p>
            <a:pPr>
              <a:buFontTx/>
              <a:buChar char="-"/>
            </a:pPr>
            <a:r>
              <a:rPr lang="en-GB" dirty="0" smtClean="0"/>
              <a:t>If it did crack, which forces were making it crack?</a:t>
            </a:r>
          </a:p>
          <a:p>
            <a:pPr marL="0" indent="0">
              <a:buNone/>
            </a:pPr>
            <a:endParaRPr lang="en-GB" sz="600" dirty="0" smtClean="0"/>
          </a:p>
          <a:p>
            <a:pPr>
              <a:buFontTx/>
              <a:buChar char="-"/>
            </a:pPr>
            <a:r>
              <a:rPr lang="en-GB" dirty="0" smtClean="0"/>
              <a:t>Cracked or not, could your design be made better? If so what improvements would you make and why? How would these improvements change the forces acting on the egg?</a:t>
            </a:r>
          </a:p>
          <a:p>
            <a:pPr>
              <a:buFontTx/>
              <a:buChar char="-"/>
            </a:pPr>
            <a:endParaRPr lang="en-GB" dirty="0"/>
          </a:p>
        </p:txBody>
      </p:sp>
    </p:spTree>
    <p:extLst>
      <p:ext uri="{BB962C8B-B14F-4D97-AF65-F5344CB8AC3E}">
        <p14:creationId xmlns:p14="http://schemas.microsoft.com/office/powerpoint/2010/main" val="163739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204643"/>
            <a:ext cx="1775691" cy="697057"/>
          </a:xfrm>
        </p:spPr>
        <p:txBody>
          <a:bodyPr>
            <a:normAutofit/>
          </a:bodyPr>
          <a:lstStyle/>
          <a:p>
            <a:r>
              <a:rPr lang="en-GB" sz="3600" b="1" dirty="0" smtClean="0">
                <a:solidFill>
                  <a:srgbClr val="7030A0"/>
                </a:solidFill>
              </a:rPr>
              <a:t>Recap.</a:t>
            </a:r>
            <a:endParaRPr lang="en-GB" sz="3600" b="1" dirty="0">
              <a:solidFill>
                <a:srgbClr val="7030A0"/>
              </a:solidFill>
            </a:endParaRPr>
          </a:p>
        </p:txBody>
      </p:sp>
      <p:sp>
        <p:nvSpPr>
          <p:cNvPr id="3" name="Content Placeholder 2"/>
          <p:cNvSpPr>
            <a:spLocks noGrp="1"/>
          </p:cNvSpPr>
          <p:nvPr>
            <p:ph idx="1"/>
          </p:nvPr>
        </p:nvSpPr>
        <p:spPr>
          <a:xfrm>
            <a:off x="838200" y="1117600"/>
            <a:ext cx="10515600" cy="5136429"/>
          </a:xfrm>
        </p:spPr>
        <p:txBody>
          <a:bodyPr/>
          <a:lstStyle/>
          <a:p>
            <a:pPr marL="0" indent="0">
              <a:buNone/>
            </a:pPr>
            <a:r>
              <a:rPr lang="en-GB" dirty="0" smtClean="0"/>
              <a:t>What forces are acting in this scenario?</a:t>
            </a:r>
            <a:endParaRPr lang="en-GB" dirty="0"/>
          </a:p>
          <a:p>
            <a:pPr marL="0" indent="0">
              <a:buNone/>
            </a:pPr>
            <a:endParaRPr lang="en-GB" dirty="0"/>
          </a:p>
        </p:txBody>
      </p:sp>
      <p:pic>
        <p:nvPicPr>
          <p:cNvPr id="1026" name="Picture 2" descr="Image result for dog sl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37" y="3061421"/>
            <a:ext cx="6456899" cy="1695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85455" y="4636655"/>
            <a:ext cx="8820727" cy="120072"/>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Image result for thinking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4250" y="2154056"/>
            <a:ext cx="1814729" cy="18147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opwatch 2mins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l="19479" t="12297" r="18972" b="15000"/>
          <a:stretch/>
        </p:blipFill>
        <p:spPr bwMode="auto">
          <a:xfrm>
            <a:off x="9484250" y="4298461"/>
            <a:ext cx="1835046" cy="216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204643"/>
            <a:ext cx="1775691" cy="697057"/>
          </a:xfrm>
        </p:spPr>
        <p:txBody>
          <a:bodyPr>
            <a:normAutofit/>
          </a:bodyPr>
          <a:lstStyle/>
          <a:p>
            <a:r>
              <a:rPr lang="en-GB" sz="3600" b="1" dirty="0" smtClean="0">
                <a:solidFill>
                  <a:srgbClr val="7030A0"/>
                </a:solidFill>
              </a:rPr>
              <a:t>Recap.</a:t>
            </a:r>
            <a:endParaRPr lang="en-GB" sz="3600" b="1" dirty="0">
              <a:solidFill>
                <a:srgbClr val="7030A0"/>
              </a:solidFill>
            </a:endParaRPr>
          </a:p>
        </p:txBody>
      </p:sp>
      <p:sp>
        <p:nvSpPr>
          <p:cNvPr id="3" name="Content Placeholder 2"/>
          <p:cNvSpPr>
            <a:spLocks noGrp="1"/>
          </p:cNvSpPr>
          <p:nvPr>
            <p:ph idx="1"/>
          </p:nvPr>
        </p:nvSpPr>
        <p:spPr>
          <a:xfrm>
            <a:off x="838200" y="1117600"/>
            <a:ext cx="10515600" cy="5136429"/>
          </a:xfrm>
        </p:spPr>
        <p:txBody>
          <a:bodyPr/>
          <a:lstStyle/>
          <a:p>
            <a:pPr marL="0" indent="0">
              <a:buNone/>
            </a:pPr>
            <a:r>
              <a:rPr lang="en-GB" dirty="0" smtClean="0"/>
              <a:t>What forces are acting in this scenario?</a:t>
            </a:r>
            <a:endParaRPr lang="en-GB" dirty="0"/>
          </a:p>
          <a:p>
            <a:pPr marL="0" indent="0">
              <a:buNone/>
            </a:pPr>
            <a:endParaRPr lang="en-GB" dirty="0"/>
          </a:p>
        </p:txBody>
      </p:sp>
      <p:pic>
        <p:nvPicPr>
          <p:cNvPr id="1026" name="Picture 2" descr="Image result for dog sl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37" y="3061421"/>
            <a:ext cx="6456899" cy="1695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85455" y="4636655"/>
            <a:ext cx="8820727" cy="12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272155" y="4202545"/>
            <a:ext cx="1662545" cy="9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11200" y="4193309"/>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32582" y="4922982"/>
            <a:ext cx="18473" cy="9051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32582" y="2574419"/>
            <a:ext cx="0" cy="111139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90437" y="4844472"/>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0267" y="2953263"/>
            <a:ext cx="3446319" cy="923330"/>
          </a:xfrm>
          <a:prstGeom prst="rect">
            <a:avLst/>
          </a:prstGeom>
          <a:noFill/>
        </p:spPr>
        <p:txBody>
          <a:bodyPr wrap="square" rtlCol="0">
            <a:spAutoFit/>
          </a:bodyPr>
          <a:lstStyle/>
          <a:p>
            <a:r>
              <a:rPr lang="en-GB" dirty="0" smtClean="0"/>
              <a:t>Grip/ traction from the dogs paws and their muscle power causes </a:t>
            </a:r>
            <a:r>
              <a:rPr lang="en-GB" b="1" dirty="0" smtClean="0"/>
              <a:t>thrust</a:t>
            </a:r>
            <a:r>
              <a:rPr lang="en-GB" dirty="0" smtClean="0"/>
              <a:t> forward.</a:t>
            </a:r>
            <a:endParaRPr lang="en-GB" dirty="0"/>
          </a:p>
        </p:txBody>
      </p:sp>
      <p:sp>
        <p:nvSpPr>
          <p:cNvPr id="21" name="TextBox 20"/>
          <p:cNvSpPr txBox="1"/>
          <p:nvPr/>
        </p:nvSpPr>
        <p:spPr>
          <a:xfrm>
            <a:off x="267277" y="5099862"/>
            <a:ext cx="3446319" cy="646331"/>
          </a:xfrm>
          <a:prstGeom prst="rect">
            <a:avLst/>
          </a:prstGeom>
          <a:noFill/>
        </p:spPr>
        <p:txBody>
          <a:bodyPr wrap="square" rtlCol="0">
            <a:spAutoFit/>
          </a:bodyPr>
          <a:lstStyle/>
          <a:p>
            <a:r>
              <a:rPr lang="en-GB" dirty="0" smtClean="0"/>
              <a:t>Friction and air resistance act to slow the dogs and sled.</a:t>
            </a:r>
            <a:endParaRPr lang="en-GB" dirty="0"/>
          </a:p>
        </p:txBody>
      </p:sp>
      <p:sp>
        <p:nvSpPr>
          <p:cNvPr id="22" name="TextBox 21"/>
          <p:cNvSpPr txBox="1"/>
          <p:nvPr/>
        </p:nvSpPr>
        <p:spPr>
          <a:xfrm>
            <a:off x="3896826" y="2106033"/>
            <a:ext cx="3446319" cy="646331"/>
          </a:xfrm>
          <a:prstGeom prst="rect">
            <a:avLst/>
          </a:prstGeom>
          <a:noFill/>
        </p:spPr>
        <p:txBody>
          <a:bodyPr wrap="square" rtlCol="0">
            <a:spAutoFit/>
          </a:bodyPr>
          <a:lstStyle/>
          <a:p>
            <a:r>
              <a:rPr lang="en-GB" dirty="0" smtClean="0"/>
              <a:t>Gravity pulls all objects towards the ground.</a:t>
            </a:r>
            <a:endParaRPr lang="en-GB" dirty="0"/>
          </a:p>
        </p:txBody>
      </p:sp>
      <p:sp>
        <p:nvSpPr>
          <p:cNvPr id="23" name="TextBox 22"/>
          <p:cNvSpPr txBox="1"/>
          <p:nvPr/>
        </p:nvSpPr>
        <p:spPr>
          <a:xfrm>
            <a:off x="5678055" y="5284528"/>
            <a:ext cx="3446319" cy="1200329"/>
          </a:xfrm>
          <a:prstGeom prst="rect">
            <a:avLst/>
          </a:prstGeom>
          <a:noFill/>
        </p:spPr>
        <p:txBody>
          <a:bodyPr wrap="square" rtlCol="0">
            <a:spAutoFit/>
          </a:bodyPr>
          <a:lstStyle/>
          <a:p>
            <a:r>
              <a:rPr lang="en-GB" dirty="0" err="1" smtClean="0"/>
              <a:t>Upthrust</a:t>
            </a:r>
            <a:r>
              <a:rPr lang="en-GB" dirty="0" smtClean="0"/>
              <a:t>/ uplift from the pressure of the sled on the snow pushes upwards against the sled and the dogs paws.</a:t>
            </a:r>
            <a:endParaRPr lang="en-GB" dirty="0"/>
          </a:p>
        </p:txBody>
      </p:sp>
    </p:spTree>
    <p:extLst>
      <p:ext uri="{BB962C8B-B14F-4D97-AF65-F5344CB8AC3E}">
        <p14:creationId xmlns:p14="http://schemas.microsoft.com/office/powerpoint/2010/main" val="49106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387928"/>
            <a:ext cx="11383241" cy="5866102"/>
          </a:xfrm>
        </p:spPr>
        <p:txBody>
          <a:bodyPr/>
          <a:lstStyle/>
          <a:p>
            <a:pPr marL="0" indent="0">
              <a:buNone/>
            </a:pPr>
            <a:r>
              <a:rPr lang="en-GB" sz="2400" dirty="0" smtClean="0"/>
              <a:t>In all scenarios, </a:t>
            </a:r>
            <a:r>
              <a:rPr lang="en-GB" sz="2400" dirty="0" smtClean="0">
                <a:solidFill>
                  <a:srgbClr val="FFC000"/>
                </a:solidFill>
              </a:rPr>
              <a:t>for every force there is an opposing force</a:t>
            </a:r>
            <a:r>
              <a:rPr lang="en-GB" sz="2400" dirty="0" smtClean="0"/>
              <a:t>. When one force is greater than its opposing force the object moves or changes shape.</a:t>
            </a:r>
          </a:p>
          <a:p>
            <a:pPr marL="0" indent="0">
              <a:buNone/>
            </a:pPr>
            <a:r>
              <a:rPr lang="en-GB" sz="2400" dirty="0" smtClean="0"/>
              <a:t>e.g. When the dogs pull harder, the force of thrust is increased to overcome the friction and drag (air resistance and so the dogs and sled move forwards.</a:t>
            </a:r>
            <a:endParaRPr lang="en-GB" sz="2400" dirty="0"/>
          </a:p>
          <a:p>
            <a:pPr marL="0" indent="0">
              <a:buNone/>
            </a:pPr>
            <a:endParaRPr lang="en-GB" dirty="0"/>
          </a:p>
        </p:txBody>
      </p:sp>
      <p:pic>
        <p:nvPicPr>
          <p:cNvPr id="1026" name="Picture 2" descr="Image result for dog sle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37" y="3061421"/>
            <a:ext cx="6456899" cy="16953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85455" y="4636655"/>
            <a:ext cx="8820727" cy="120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272155" y="4202545"/>
            <a:ext cx="1662545" cy="9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11200" y="4193309"/>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532582" y="4922982"/>
            <a:ext cx="18473" cy="90516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32582" y="2574419"/>
            <a:ext cx="0" cy="111139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90437" y="4844472"/>
            <a:ext cx="12099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0267" y="2953263"/>
            <a:ext cx="3446319" cy="923330"/>
          </a:xfrm>
          <a:prstGeom prst="rect">
            <a:avLst/>
          </a:prstGeom>
          <a:noFill/>
        </p:spPr>
        <p:txBody>
          <a:bodyPr wrap="square" rtlCol="0">
            <a:spAutoFit/>
          </a:bodyPr>
          <a:lstStyle/>
          <a:p>
            <a:r>
              <a:rPr lang="en-GB" dirty="0" smtClean="0"/>
              <a:t>Grip/ traction from the dogs paws and their muscle power causes </a:t>
            </a:r>
            <a:r>
              <a:rPr lang="en-GB" b="1" dirty="0" smtClean="0"/>
              <a:t>thrust</a:t>
            </a:r>
            <a:r>
              <a:rPr lang="en-GB" dirty="0" smtClean="0"/>
              <a:t> forward.</a:t>
            </a:r>
            <a:endParaRPr lang="en-GB" dirty="0"/>
          </a:p>
        </p:txBody>
      </p:sp>
      <p:sp>
        <p:nvSpPr>
          <p:cNvPr id="21" name="TextBox 20"/>
          <p:cNvSpPr txBox="1"/>
          <p:nvPr/>
        </p:nvSpPr>
        <p:spPr>
          <a:xfrm>
            <a:off x="267277" y="5099862"/>
            <a:ext cx="3446319" cy="646331"/>
          </a:xfrm>
          <a:prstGeom prst="rect">
            <a:avLst/>
          </a:prstGeom>
          <a:noFill/>
        </p:spPr>
        <p:txBody>
          <a:bodyPr wrap="square" rtlCol="0">
            <a:spAutoFit/>
          </a:bodyPr>
          <a:lstStyle/>
          <a:p>
            <a:r>
              <a:rPr lang="en-GB" dirty="0" smtClean="0"/>
              <a:t>Friction and air resistance act to slow the dogs and sled.</a:t>
            </a:r>
            <a:endParaRPr lang="en-GB" dirty="0"/>
          </a:p>
        </p:txBody>
      </p:sp>
      <p:sp>
        <p:nvSpPr>
          <p:cNvPr id="22" name="TextBox 21"/>
          <p:cNvSpPr txBox="1"/>
          <p:nvPr/>
        </p:nvSpPr>
        <p:spPr>
          <a:xfrm>
            <a:off x="3896826" y="2106033"/>
            <a:ext cx="3446319" cy="646331"/>
          </a:xfrm>
          <a:prstGeom prst="rect">
            <a:avLst/>
          </a:prstGeom>
          <a:noFill/>
        </p:spPr>
        <p:txBody>
          <a:bodyPr wrap="square" rtlCol="0">
            <a:spAutoFit/>
          </a:bodyPr>
          <a:lstStyle/>
          <a:p>
            <a:r>
              <a:rPr lang="en-GB" dirty="0" smtClean="0"/>
              <a:t>Gravity pulls all objects towards the ground.</a:t>
            </a:r>
            <a:endParaRPr lang="en-GB" dirty="0"/>
          </a:p>
        </p:txBody>
      </p:sp>
      <p:sp>
        <p:nvSpPr>
          <p:cNvPr id="23" name="TextBox 22"/>
          <p:cNvSpPr txBox="1"/>
          <p:nvPr/>
        </p:nvSpPr>
        <p:spPr>
          <a:xfrm>
            <a:off x="5678055" y="5284528"/>
            <a:ext cx="3446319" cy="1200329"/>
          </a:xfrm>
          <a:prstGeom prst="rect">
            <a:avLst/>
          </a:prstGeom>
          <a:noFill/>
        </p:spPr>
        <p:txBody>
          <a:bodyPr wrap="square" rtlCol="0">
            <a:spAutoFit/>
          </a:bodyPr>
          <a:lstStyle/>
          <a:p>
            <a:r>
              <a:rPr lang="en-GB" dirty="0" err="1" smtClean="0"/>
              <a:t>Upthrust</a:t>
            </a:r>
            <a:r>
              <a:rPr lang="en-GB" dirty="0" smtClean="0"/>
              <a:t>/ uplift from the pressure of the sled on the snow pushes upwards against the sled and the dogs paws.</a:t>
            </a:r>
            <a:endParaRPr lang="en-GB" dirty="0"/>
          </a:p>
        </p:txBody>
      </p:sp>
    </p:spTree>
    <p:extLst>
      <p:ext uri="{BB962C8B-B14F-4D97-AF65-F5344CB8AC3E}">
        <p14:creationId xmlns:p14="http://schemas.microsoft.com/office/powerpoint/2010/main" val="374239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Your task: the egg drop challenge</a:t>
            </a:r>
            <a:endParaRPr lang="en-GB" b="1" u="sng" dirty="0">
              <a:solidFill>
                <a:srgbClr val="FF0000"/>
              </a:solidFill>
            </a:endParaRPr>
          </a:p>
        </p:txBody>
      </p:sp>
      <p:sp>
        <p:nvSpPr>
          <p:cNvPr id="3" name="Content Placeholder 2"/>
          <p:cNvSpPr>
            <a:spLocks noGrp="1"/>
          </p:cNvSpPr>
          <p:nvPr>
            <p:ph idx="1"/>
          </p:nvPr>
        </p:nvSpPr>
        <p:spPr/>
        <p:txBody>
          <a:bodyPr/>
          <a:lstStyle/>
          <a:p>
            <a:pPr marL="0" indent="0">
              <a:buNone/>
            </a:pPr>
            <a:r>
              <a:rPr lang="en-GB" u="sng" dirty="0" smtClean="0">
                <a:solidFill>
                  <a:srgbClr val="0070C0"/>
                </a:solidFill>
              </a:rPr>
              <a:t>You will need:</a:t>
            </a:r>
          </a:p>
          <a:p>
            <a:pPr marL="0" indent="0">
              <a:buNone/>
            </a:pPr>
            <a:r>
              <a:rPr lang="en-GB" dirty="0" smtClean="0"/>
              <a:t>An egg,</a:t>
            </a:r>
          </a:p>
          <a:p>
            <a:pPr marL="0" indent="0">
              <a:buNone/>
            </a:pPr>
            <a:r>
              <a:rPr lang="en-GB" dirty="0" smtClean="0"/>
              <a:t>Tape and/ or string,</a:t>
            </a:r>
          </a:p>
          <a:p>
            <a:pPr marL="0" indent="0">
              <a:buNone/>
            </a:pPr>
            <a:r>
              <a:rPr lang="en-GB" dirty="0" smtClean="0"/>
              <a:t>Various spare materials (e.g. paper, cardboard, toilet roll, plastic bottles… anything that’s spare really!),</a:t>
            </a:r>
          </a:p>
          <a:p>
            <a:pPr marL="0" indent="0">
              <a:buNone/>
            </a:pPr>
            <a:r>
              <a:rPr lang="en-GB" dirty="0" smtClean="0"/>
              <a:t>A plastic bag or plastic sheeting (at least 1),</a:t>
            </a:r>
          </a:p>
          <a:p>
            <a:pPr marL="0" indent="0">
              <a:buNone/>
            </a:pPr>
            <a:r>
              <a:rPr lang="en-GB" dirty="0" smtClean="0"/>
              <a:t>An adult (the taller, the better).</a:t>
            </a:r>
          </a:p>
        </p:txBody>
      </p:sp>
    </p:spTree>
    <p:extLst>
      <p:ext uri="{BB962C8B-B14F-4D97-AF65-F5344CB8AC3E}">
        <p14:creationId xmlns:p14="http://schemas.microsoft.com/office/powerpoint/2010/main" val="218369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Your task: the egg drop challenge</a:t>
            </a:r>
            <a:endParaRPr lang="en-GB" b="1" u="sng"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u="sng" dirty="0" smtClean="0">
                <a:solidFill>
                  <a:srgbClr val="0070C0"/>
                </a:solidFill>
              </a:rPr>
              <a:t>You will need:</a:t>
            </a:r>
          </a:p>
          <a:p>
            <a:pPr marL="0" indent="0">
              <a:buNone/>
            </a:pPr>
            <a:r>
              <a:rPr lang="en-GB" dirty="0" smtClean="0"/>
              <a:t>In this task, you will drop an egg from a height (an adult holds it high above their head and let it drop to the floor – do this outside!).</a:t>
            </a:r>
          </a:p>
          <a:p>
            <a:pPr marL="0" indent="0">
              <a:buNone/>
            </a:pPr>
            <a:endParaRPr lang="en-GB" dirty="0"/>
          </a:p>
          <a:p>
            <a:pPr marL="0" indent="0">
              <a:buNone/>
            </a:pPr>
            <a:r>
              <a:rPr lang="en-GB" dirty="0" smtClean="0"/>
              <a:t>HOWEVER - as you may have already guessed - if we did that, the egg would crack and splatter on the floor.</a:t>
            </a:r>
          </a:p>
          <a:p>
            <a:pPr marL="0" indent="0">
              <a:buNone/>
            </a:pPr>
            <a:endParaRPr lang="en-GB" dirty="0"/>
          </a:p>
          <a:p>
            <a:pPr marL="0" indent="0">
              <a:buNone/>
            </a:pPr>
            <a:r>
              <a:rPr lang="en-GB" u="sng" dirty="0" smtClean="0">
                <a:solidFill>
                  <a:srgbClr val="0070C0"/>
                </a:solidFill>
              </a:rPr>
              <a:t>What you must do is:</a:t>
            </a:r>
          </a:p>
          <a:p>
            <a:pPr marL="514350" indent="-514350">
              <a:buAutoNum type="arabicParenR"/>
            </a:pPr>
            <a:r>
              <a:rPr lang="en-GB" dirty="0" smtClean="0"/>
              <a:t>Identify what forces are occurring.</a:t>
            </a:r>
          </a:p>
          <a:p>
            <a:pPr marL="514350" indent="-514350">
              <a:buAutoNum type="arabicParenR"/>
            </a:pPr>
            <a:r>
              <a:rPr lang="en-GB" dirty="0" smtClean="0"/>
              <a:t>Think of what forces you will need to aim to increase and which to decrease to be able to land your egg gently down to the ground without a crack.</a:t>
            </a:r>
          </a:p>
          <a:p>
            <a:pPr marL="514350" indent="-514350">
              <a:buAutoNum type="arabicParenR"/>
            </a:pPr>
            <a:r>
              <a:rPr lang="en-GB" dirty="0" smtClean="0"/>
              <a:t>Design and build your parachuting egg vessel/ holder and test it.</a:t>
            </a:r>
          </a:p>
        </p:txBody>
      </p:sp>
    </p:spTree>
    <p:extLst>
      <p:ext uri="{BB962C8B-B14F-4D97-AF65-F5344CB8AC3E}">
        <p14:creationId xmlns:p14="http://schemas.microsoft.com/office/powerpoint/2010/main" val="9706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what forces are occurring when we drop an </a:t>
            </a:r>
            <a:r>
              <a:rPr lang="en-GB" dirty="0" smtClean="0"/>
              <a:t>egg and how do we stop the egg from breaking?</a:t>
            </a:r>
            <a:endParaRPr lang="en-GB" sz="3100" dirty="0"/>
          </a:p>
        </p:txBody>
      </p:sp>
      <p:pic>
        <p:nvPicPr>
          <p:cNvPr id="2050" name="Picture 2" descr="Image result for egg fall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43577" y="2692291"/>
            <a:ext cx="4904846" cy="367863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3251200" y="2600252"/>
            <a:ext cx="9237" cy="1607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251200" y="4513135"/>
            <a:ext cx="0" cy="16533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786370" y="2683380"/>
            <a:ext cx="9236" cy="15240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2145" y="2848281"/>
            <a:ext cx="1251696" cy="461665"/>
          </a:xfrm>
          <a:prstGeom prst="rect">
            <a:avLst/>
          </a:prstGeom>
          <a:noFill/>
        </p:spPr>
        <p:txBody>
          <a:bodyPr wrap="square" rtlCol="0">
            <a:spAutoFit/>
          </a:bodyPr>
          <a:lstStyle/>
          <a:p>
            <a:r>
              <a:rPr lang="en-GB" sz="2400" dirty="0" smtClean="0"/>
              <a:t>Gravity</a:t>
            </a:r>
            <a:endParaRPr lang="en-GB" sz="2400" dirty="0"/>
          </a:p>
        </p:txBody>
      </p:sp>
      <p:sp>
        <p:nvSpPr>
          <p:cNvPr id="13" name="TextBox 12"/>
          <p:cNvSpPr txBox="1"/>
          <p:nvPr/>
        </p:nvSpPr>
        <p:spPr>
          <a:xfrm>
            <a:off x="433772" y="4844082"/>
            <a:ext cx="3096745" cy="1692771"/>
          </a:xfrm>
          <a:prstGeom prst="rect">
            <a:avLst/>
          </a:prstGeom>
          <a:noFill/>
        </p:spPr>
        <p:txBody>
          <a:bodyPr wrap="square" rtlCol="0">
            <a:spAutoFit/>
          </a:bodyPr>
          <a:lstStyle/>
          <a:p>
            <a:pPr algn="ctr"/>
            <a:r>
              <a:rPr lang="en-GB" sz="2400" dirty="0" err="1" smtClean="0"/>
              <a:t>Upthrust</a:t>
            </a:r>
            <a:endParaRPr lang="en-GB" sz="2400" dirty="0" smtClean="0"/>
          </a:p>
          <a:p>
            <a:r>
              <a:rPr lang="en-GB" sz="2000" dirty="0" smtClean="0"/>
              <a:t>(This is the recoiling force that is created when an object pushes against another.)</a:t>
            </a:r>
            <a:endParaRPr lang="en-GB" sz="2000" dirty="0"/>
          </a:p>
        </p:txBody>
      </p:sp>
      <p:sp>
        <p:nvSpPr>
          <p:cNvPr id="12" name="TextBox 11"/>
          <p:cNvSpPr txBox="1"/>
          <p:nvPr/>
        </p:nvSpPr>
        <p:spPr>
          <a:xfrm>
            <a:off x="0" y="3640893"/>
            <a:ext cx="2731739" cy="923330"/>
          </a:xfrm>
          <a:prstGeom prst="rect">
            <a:avLst/>
          </a:prstGeom>
          <a:noFill/>
        </p:spPr>
        <p:txBody>
          <a:bodyPr wrap="square" rtlCol="0">
            <a:spAutoFit/>
          </a:bodyPr>
          <a:lstStyle/>
          <a:p>
            <a:r>
              <a:rPr lang="en-GB" b="1" dirty="0" smtClean="0">
                <a:solidFill>
                  <a:srgbClr val="7030A0"/>
                </a:solidFill>
              </a:rPr>
              <a:t>The combination of these 2 forces (if great enough) causes the egg to crack.</a:t>
            </a:r>
            <a:endParaRPr lang="en-GB" b="1" dirty="0">
              <a:solidFill>
                <a:srgbClr val="7030A0"/>
              </a:solidFill>
            </a:endParaRPr>
          </a:p>
        </p:txBody>
      </p:sp>
      <p:sp>
        <p:nvSpPr>
          <p:cNvPr id="14" name="Explosion 1 13"/>
          <p:cNvSpPr/>
          <p:nvPr/>
        </p:nvSpPr>
        <p:spPr>
          <a:xfrm>
            <a:off x="2452811" y="4100945"/>
            <a:ext cx="726334" cy="52089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950952" y="2479348"/>
            <a:ext cx="3096019" cy="1446550"/>
          </a:xfrm>
          <a:prstGeom prst="rect">
            <a:avLst/>
          </a:prstGeom>
          <a:noFill/>
        </p:spPr>
        <p:txBody>
          <a:bodyPr wrap="square" rtlCol="0">
            <a:spAutoFit/>
          </a:bodyPr>
          <a:lstStyle/>
          <a:p>
            <a:r>
              <a:rPr lang="en-GB" sz="2400" dirty="0" smtClean="0"/>
              <a:t>Increase the air resistance</a:t>
            </a:r>
          </a:p>
          <a:p>
            <a:r>
              <a:rPr lang="en-GB" sz="2000" dirty="0" smtClean="0"/>
              <a:t>(This counter-acts the force of gravity.)</a:t>
            </a:r>
            <a:endParaRPr lang="en-GB" sz="2000" dirty="0"/>
          </a:p>
        </p:txBody>
      </p:sp>
      <p:sp>
        <p:nvSpPr>
          <p:cNvPr id="17" name="TextBox 16"/>
          <p:cNvSpPr txBox="1"/>
          <p:nvPr/>
        </p:nvSpPr>
        <p:spPr>
          <a:xfrm>
            <a:off x="8931563" y="5539929"/>
            <a:ext cx="1996890" cy="830997"/>
          </a:xfrm>
          <a:prstGeom prst="rect">
            <a:avLst/>
          </a:prstGeom>
          <a:noFill/>
        </p:spPr>
        <p:txBody>
          <a:bodyPr wrap="square" rtlCol="0">
            <a:spAutoFit/>
          </a:bodyPr>
          <a:lstStyle/>
          <a:p>
            <a:r>
              <a:rPr lang="en-GB" sz="2400" dirty="0" smtClean="0"/>
              <a:t>Reduce </a:t>
            </a:r>
            <a:r>
              <a:rPr lang="en-GB" sz="2400" dirty="0" err="1" smtClean="0"/>
              <a:t>upthrust</a:t>
            </a:r>
            <a:endParaRPr lang="en-GB" sz="2400" dirty="0"/>
          </a:p>
        </p:txBody>
      </p:sp>
      <p:cxnSp>
        <p:nvCxnSpPr>
          <p:cNvPr id="18" name="Straight Arrow Connector 17"/>
          <p:cNvCxnSpPr/>
          <p:nvPr/>
        </p:nvCxnSpPr>
        <p:spPr>
          <a:xfrm flipV="1">
            <a:off x="8773711" y="4687671"/>
            <a:ext cx="0" cy="145589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769092" y="5316915"/>
            <a:ext cx="4618" cy="84952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056450" y="4207380"/>
            <a:ext cx="2990521" cy="923330"/>
          </a:xfrm>
          <a:prstGeom prst="rect">
            <a:avLst/>
          </a:prstGeom>
          <a:noFill/>
        </p:spPr>
        <p:txBody>
          <a:bodyPr wrap="square" rtlCol="0">
            <a:spAutoFit/>
          </a:bodyPr>
          <a:lstStyle/>
          <a:p>
            <a:r>
              <a:rPr lang="en-GB" b="1" dirty="0" smtClean="0">
                <a:solidFill>
                  <a:srgbClr val="7030A0"/>
                </a:solidFill>
              </a:rPr>
              <a:t>Both of these aspects would reduce the likelihood of your egg breaking.</a:t>
            </a:r>
            <a:endParaRPr lang="en-GB" b="1" dirty="0">
              <a:solidFill>
                <a:srgbClr val="7030A0"/>
              </a:solidFill>
            </a:endParaRPr>
          </a:p>
        </p:txBody>
      </p:sp>
    </p:spTree>
    <p:extLst>
      <p:ext uri="{BB962C8B-B14F-4D97-AF65-F5344CB8AC3E}">
        <p14:creationId xmlns:p14="http://schemas.microsoft.com/office/powerpoint/2010/main" val="227193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7" y="365125"/>
            <a:ext cx="11443855" cy="1325563"/>
          </a:xfrm>
        </p:spPr>
        <p:txBody>
          <a:bodyPr>
            <a:noAutofit/>
          </a:bodyPr>
          <a:lstStyle/>
          <a:p>
            <a:r>
              <a:rPr lang="en-GB" sz="3200" dirty="0" smtClean="0"/>
              <a:t>Now look at this image of an egg that is going to be dropped. What’s changed and how will this hopefully stop the egg from breaking? Label and explain.</a:t>
            </a:r>
            <a:endParaRPr lang="en-GB" sz="3200" dirty="0"/>
          </a:p>
        </p:txBody>
      </p:sp>
      <p:pic>
        <p:nvPicPr>
          <p:cNvPr id="5122" name="Picture 2" descr="eggdrop-4-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829" y="2206048"/>
            <a:ext cx="4167043" cy="448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6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Now it’s your turn…</a:t>
            </a:r>
            <a:endParaRPr lang="en-GB" b="1" dirty="0">
              <a:solidFill>
                <a:srgbClr val="FF0000"/>
              </a:solidFill>
            </a:endParaRPr>
          </a:p>
        </p:txBody>
      </p:sp>
      <p:sp>
        <p:nvSpPr>
          <p:cNvPr id="3" name="Content Placeholder 2"/>
          <p:cNvSpPr>
            <a:spLocks noGrp="1"/>
          </p:cNvSpPr>
          <p:nvPr>
            <p:ph idx="1"/>
          </p:nvPr>
        </p:nvSpPr>
        <p:spPr/>
        <p:txBody>
          <a:bodyPr/>
          <a:lstStyle/>
          <a:p>
            <a:pPr marL="0" indent="0">
              <a:buNone/>
            </a:pPr>
            <a:r>
              <a:rPr lang="en-GB" dirty="0" smtClean="0"/>
              <a:t>Now that you’ve identified the forces that are acting on a falling egg, you must consider what forces you need to increase and which to decrease in order to land your egg safely.</a:t>
            </a:r>
          </a:p>
          <a:p>
            <a:pPr marL="0" indent="0">
              <a:buNone/>
            </a:pPr>
            <a:endParaRPr lang="en-GB" dirty="0"/>
          </a:p>
          <a:p>
            <a:pPr marL="0" indent="0">
              <a:buNone/>
            </a:pPr>
            <a:r>
              <a:rPr lang="en-GB" dirty="0" smtClean="0"/>
              <a:t>Draw a design of your egg holder/ vessel and annotate it with scientific descriptions as to what forces are acting an how your design manipulates these forces to enable  you to land your egg without cracking.</a:t>
            </a:r>
            <a:endParaRPr lang="en-GB" dirty="0"/>
          </a:p>
        </p:txBody>
      </p:sp>
    </p:spTree>
    <p:extLst>
      <p:ext uri="{BB962C8B-B14F-4D97-AF65-F5344CB8AC3E}">
        <p14:creationId xmlns:p14="http://schemas.microsoft.com/office/powerpoint/2010/main" val="371998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872</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Thursday 11th February 2021/  Friday 12th February 2021  LO: to identify and explain everyday forces</vt:lpstr>
      <vt:lpstr>Recap.</vt:lpstr>
      <vt:lpstr>Recap.</vt:lpstr>
      <vt:lpstr>PowerPoint Presentation</vt:lpstr>
      <vt:lpstr>Your task: the egg drop challenge</vt:lpstr>
      <vt:lpstr>Your task: the egg drop challenge</vt:lpstr>
      <vt:lpstr>So what forces are occurring when we drop an egg and how do we stop the egg from breaking?</vt:lpstr>
      <vt:lpstr>Now look at this image of an egg that is going to be dropped. What’s changed and how will this hopefully stop the egg from breaking? Label and explain.</vt:lpstr>
      <vt:lpstr>Now it’s your turn…</vt:lpstr>
      <vt:lpstr>Now it’s your turn…</vt:lpstr>
      <vt:lpstr>PowerPoint Presentation</vt:lpstr>
      <vt:lpstr>Evaluation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11th February 2021  LO: to identify and explain everyday forces</dc:title>
  <dc:creator>Neil Charlton</dc:creator>
  <cp:lastModifiedBy>Neil Charlton</cp:lastModifiedBy>
  <cp:revision>12</cp:revision>
  <dcterms:created xsi:type="dcterms:W3CDTF">2021-02-10T22:05:15Z</dcterms:created>
  <dcterms:modified xsi:type="dcterms:W3CDTF">2021-02-11T20:17:39Z</dcterms:modified>
</cp:coreProperties>
</file>