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9906000" cy="6858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h2YLoqDzrRkT+dStUvsl2p3FL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FEA386-AAE4-7D8A-C287-0ECA96E26BBB}" v="68" dt="2021-03-11T12:25:53.292"/>
    <p1510:client id="{16EE99F7-23AF-CBC9-4C43-5F09D15BFC63}" v="1" dt="2022-04-25T08:02:24.565"/>
    <p1510:client id="{33844211-381B-0F72-384D-5C4D1F709ACD}" v="6" dt="2022-04-04T09:15:20.468"/>
    <p1510:client id="{E12131F0-539F-C24D-22DE-428F9BF69BFD}" v="24" dt="2022-03-18T14:31:49.064"/>
    <p1510:client id="{A448E394-AF16-DB50-1601-FBE3B1D2F9F1}" v="18" dt="2022-04-04T09:40:48.250"/>
    <p1510:client id="{2BC0FD82-FC60-47D9-2FAC-08D69B8476D8}" v="3" dt="2022-04-04T09:44:13.584"/>
    <p1510:client id="{27D5B932-51BF-1F57-CB43-C2413A16D923}" v="128" dt="2020-11-18T11:35:46.028"/>
    <p1510:client id="{79440565-BDD4-F588-953E-5837756C6159}" v="11" dt="2022-04-07T11:29:03.071"/>
    <p1510:client id="{296DBE34-9FFC-BC03-0010-28C89BB3D48A}" v="14" dt="2022-04-05T10:00:59.003"/>
    <p1510:client id="{7A31ABE0-366A-E8A3-7BC0-B06C59998DEB}" v="704" dt="2022-05-13T12:28:47.925"/>
    <p1510:client id="{6D72056C-35E0-114D-7511-4AA33038920C}" v="18" dt="2022-04-04T09:43:52.669"/>
    <p1510:client id="{9108091B-3269-2B39-1C9E-803F14DB842F}" v="2" dt="2022-04-04T13:09:08.299"/>
    <p1510:client id="{980387BA-E5E9-561B-A20A-AA762FD40019}" v="164" dt="2022-03-18T14:41:31.374"/>
    <p1510:client id="{A126D84D-6592-F727-473B-C1FABF521E5F}" v="2" dt="2022-04-25T06:20:10.894"/>
    <p1510:client id="{E7DB7755-C4CD-13A6-6EDA-C8C3FAE51019}" v="1741" dt="2022-04-04T11:09:33.777"/>
    <p1510:client id="{EAFC059E-B243-E812-EAF5-1EDCBED9C905}" v="208" dt="2022-04-04T10:20:25.562"/>
    <p1510:client id="{FA6A099F-51A2-5342-C8B8-CE80AD218FB7}" v="22" dt="2022-04-25T08:03:29.240"/>
  </p1510:revLst>
</p1510:revInfo>
</file>

<file path=ppt/tableStyles.xml><?xml version="1.0" encoding="utf-8"?>
<a:tblStyleLst xmlns:a="http://schemas.openxmlformats.org/drawingml/2006/main" def="{E112A220-03C4-445D-8114-C70CC82A3481}">
  <a:tblStyle styleId="{E112A220-03C4-445D-8114-C70CC82A348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2" y="0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8" name="Google Shape;15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9" name="Google Shape;219;p3:notes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:notes"/>
          <p:cNvSpPr txBox="1">
            <a:spLocks noGrp="1"/>
          </p:cNvSpPr>
          <p:nvPr>
            <p:ph type="sldNum" idx="12"/>
          </p:nvPr>
        </p:nvSpPr>
        <p:spPr>
          <a:xfrm>
            <a:off x="3850442" y="9428584"/>
            <a:ext cx="2945660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690018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370512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830262" y="-60323"/>
            <a:ext cx="5851525" cy="6521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0" y="36212"/>
            <a:ext cx="510767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90" name="Google Shape;90;p1"/>
          <p:cNvGraphicFramePr/>
          <p:nvPr>
            <p:extLst>
              <p:ext uri="{D42A27DB-BD31-4B8C-83A1-F6EECF244321}">
                <p14:modId xmlns:p14="http://schemas.microsoft.com/office/powerpoint/2010/main" val="773259748"/>
              </p:ext>
            </p:extLst>
          </p:nvPr>
        </p:nvGraphicFramePr>
        <p:xfrm>
          <a:off x="200471" y="1530290"/>
          <a:ext cx="9536250" cy="4360438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10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3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3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5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Calibri"/>
                          <a:cs typeface="Calibri"/>
                        </a:rPr>
                        <a:t>Wednesday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1" u="none" strike="noStrike" cap="none">
                        <a:solidFill>
                          <a:schemeClr val="accen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69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Pasta/Rice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br>
                        <a:rPr lang="en-GB" sz="1200" u="none" strike="noStrike" cap="none">
                          <a:solidFill>
                            <a:srgbClr val="000000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</a:b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4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b="0" u="none" strike="noStrike" cap="none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Bowl</a:t>
                      </a:r>
                      <a:endParaRPr sz="1400" u="none" strike="noStrike" cap="none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>
                        <a:alpha val="1372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1" name="Google Shape;91;p1"/>
          <p:cNvSpPr txBox="1"/>
          <p:nvPr/>
        </p:nvSpPr>
        <p:spPr>
          <a:xfrm>
            <a:off x="56457" y="1115008"/>
            <a:ext cx="258679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WEEK ONE</a:t>
            </a:r>
            <a:endParaRPr sz="2800" b="0" i="0" u="none" strike="noStrike" cap="none">
              <a:solidFill>
                <a:schemeClr val="accen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329489" y="4224996"/>
            <a:ext cx="1752648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900" b="1" i="0" u="none" strike="noStrike" cap="none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557850" y="6143703"/>
            <a:ext cx="6893400" cy="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366092"/>
                </a:solidFill>
                <a:latin typeface="Impact"/>
                <a:ea typeface="Impact"/>
                <a:cs typeface="Impact"/>
                <a:sym typeface="Impact"/>
              </a:rPr>
              <a:t>Fresh Fruit and a selection of Breads are always  available daily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>
                <a:solidFill>
                  <a:srgbClr val="000000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>
              <a:solidFill>
                <a:srgbClr val="000000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>
              <a:solidFill>
                <a:srgbClr val="FF00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-149" y="153757"/>
            <a:ext cx="5142080" cy="1127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3600"/>
            </a:pP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First &amp; Primary</a:t>
            </a: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</a:rPr>
              <a:t> Summer School Menu 2022 </a:t>
            </a:r>
            <a:endParaRPr lang="en-US">
              <a:solidFill>
                <a:schemeClr val="accent6"/>
              </a:solidFill>
              <a:latin typeface="Impact"/>
            </a:endParaRPr>
          </a:p>
        </p:txBody>
      </p:sp>
      <p:pic>
        <p:nvPicPr>
          <p:cNvPr id="95" name="Google Shape;9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1252" y="1288949"/>
            <a:ext cx="181800" cy="1875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2205734" y="1217742"/>
            <a:ext cx="1386000" cy="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1281938" y="3552952"/>
            <a:ext cx="1800199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Garlic Bread</a:t>
            </a:r>
            <a:r>
              <a:rPr lang="en-GB" sz="1100" b="1" dirty="0">
                <a:solidFill>
                  <a:schemeClr val="accent1"/>
                </a:solidFill>
              </a:rPr>
              <a:t> </a:t>
            </a: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314445" y="4700150"/>
            <a:ext cx="17676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093475" y="4833875"/>
            <a:ext cx="16434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821347" y="4833875"/>
            <a:ext cx="16074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6600202" y="4798313"/>
            <a:ext cx="160738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8221958" y="4799905"/>
            <a:ext cx="1465962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Salad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314575" y="5342800"/>
            <a:ext cx="1760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Iced Cake </a:t>
            </a: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097050" y="1988850"/>
            <a:ext cx="1643400" cy="15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Chicken Curry </a:t>
            </a:r>
            <a:endParaRPr lang="en-GB" dirty="0">
              <a:solidFill>
                <a:schemeClr val="accent1"/>
              </a:solidFill>
            </a:endParaRPr>
          </a:p>
          <a:p>
            <a:pPr algn="ctr">
              <a:lnSpc>
                <a:spcPct val="119000"/>
              </a:lnSpc>
              <a:spcBef>
                <a:spcPts val="600"/>
              </a:spcBef>
              <a:buClr>
                <a:schemeClr val="dk1"/>
              </a:buClr>
              <a:buSzPts val="1000"/>
            </a:pP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133150" y="3575200"/>
            <a:ext cx="1607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Rice </a:t>
            </a: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Naan Bread</a:t>
            </a:r>
          </a:p>
        </p:txBody>
      </p:sp>
      <p:sp>
        <p:nvSpPr>
          <p:cNvPr id="106" name="Google Shape;106;p1"/>
          <p:cNvSpPr txBox="1"/>
          <p:nvPr/>
        </p:nvSpPr>
        <p:spPr>
          <a:xfrm>
            <a:off x="1313107" y="4313482"/>
            <a:ext cx="17526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81B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127500" y="4243600"/>
            <a:ext cx="1607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3123400" y="5227676"/>
            <a:ext cx="1607400" cy="695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Muffin with Juice 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4736975" y="1989350"/>
            <a:ext cx="1760700" cy="15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Roast of the day with Yorkshire Pudding 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6436100" y="1973763"/>
            <a:ext cx="17658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</a:pPr>
            <a:r>
              <a:rPr lang="en-GB" sz="1000" b="1" dirty="0">
                <a:solidFill>
                  <a:schemeClr val="accent1"/>
                </a:solidFill>
              </a:rPr>
              <a:t>Jacket</a:t>
            </a: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Potato with a Choice of Fillings</a:t>
            </a:r>
            <a:endParaRPr lang="en-US"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4740550" y="3575200"/>
            <a:ext cx="1757100" cy="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Roast Potatoes </a:t>
            </a:r>
            <a:endParaRPr lang="en-US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4780275" y="4251601"/>
            <a:ext cx="1675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4772939" y="5242006"/>
            <a:ext cx="1675500" cy="687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Homemade  biscuit 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6499088" y="3519501"/>
            <a:ext cx="1702655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Creamed </a:t>
            </a:r>
            <a:r>
              <a:rPr lang="en-GB" sz="1000" b="1">
                <a:solidFill>
                  <a:schemeClr val="accent1"/>
                </a:solidFill>
              </a:rPr>
              <a:t>Potatoe</a:t>
            </a:r>
            <a:endParaRPr lang="en-US" sz="100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endParaRPr lang="en-GB" sz="1000" b="1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>
                <a:solidFill>
                  <a:schemeClr val="accent1"/>
                </a:solidFill>
              </a:rPr>
              <a:t>Crusty Bread</a:t>
            </a:r>
          </a:p>
        </p:txBody>
      </p:sp>
      <p:sp>
        <p:nvSpPr>
          <p:cNvPr id="115" name="Google Shape;115;p1"/>
          <p:cNvSpPr txBox="1"/>
          <p:nvPr/>
        </p:nvSpPr>
        <p:spPr>
          <a:xfrm>
            <a:off x="6499100" y="4237475"/>
            <a:ext cx="17025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6515916" y="5269090"/>
            <a:ext cx="1685834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>
                <a:solidFill>
                  <a:schemeClr val="accent1"/>
                </a:solidFill>
              </a:rPr>
              <a:t>Apple and Cinamon Crumble</a:t>
            </a: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with Ice Cream</a:t>
            </a: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8221958" y="1994119"/>
            <a:ext cx="1549408" cy="1615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  </a:t>
            </a:r>
            <a:endParaRPr lang="en-US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Fish </a:t>
            </a:r>
            <a:r>
              <a:rPr lang="en-GB" sz="1000" b="1" dirty="0">
                <a:solidFill>
                  <a:schemeClr val="accent1"/>
                </a:solidFill>
              </a:rPr>
              <a:t>Portion </a:t>
            </a:r>
            <a:endParaRPr lang="en-US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8019113" y="3537563"/>
            <a:ext cx="1886887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Chips</a:t>
            </a:r>
            <a:endParaRPr sz="10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8223625" y="4245600"/>
            <a:ext cx="1466100" cy="4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"/>
          <p:cNvSpPr txBox="1"/>
          <p:nvPr/>
        </p:nvSpPr>
        <p:spPr>
          <a:xfrm>
            <a:off x="8219450" y="5455775"/>
            <a:ext cx="1486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r>
              <a:rPr lang="en-GB" sz="1000" b="1" dirty="0">
                <a:solidFill>
                  <a:srgbClr val="4F81BD"/>
                </a:solidFill>
              </a:rPr>
              <a:t>Frozen Yoghurt</a:t>
            </a:r>
            <a:endParaRPr lang="en-GB" sz="1000" b="1" i="0" u="none" strike="noStrike" cap="none" dirty="0">
              <a:solidFill>
                <a:srgbClr val="4F81BD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1314400" y="1983949"/>
            <a:ext cx="1752900" cy="15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  </a:t>
            </a:r>
            <a:endParaRPr lang="en-US" sz="1000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chemeClr val="accent1"/>
                </a:solidFill>
              </a:rPr>
              <a:t>Spaghetti Bolognese</a:t>
            </a:r>
            <a:endParaRPr lang="en-US" sz="1000" dirty="0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>
              <a:solidFill>
                <a:schemeClr val="accent1"/>
              </a:solidFill>
            </a:endParaRPr>
          </a:p>
          <a:p>
            <a:pPr algn="ctr">
              <a:buSzPts val="1000"/>
            </a:pPr>
            <a:endParaRPr lang="en-GB" sz="1000" b="1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19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"/>
          <p:cNvSpPr txBox="1"/>
          <p:nvPr/>
        </p:nvSpPr>
        <p:spPr>
          <a:xfrm>
            <a:off x="1329489" y="4281509"/>
            <a:ext cx="175264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46864" y="5655042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70577" y="5649570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78680" y="2119142"/>
            <a:ext cx="127800" cy="13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53253" y="5689324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07591" y="5715267"/>
            <a:ext cx="128482" cy="132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" descr="Pear Moody Foodies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8366225" y="99050"/>
            <a:ext cx="1386000" cy="138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" descr="Sleepy Potato Moody Foodies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5532660" y="2893"/>
            <a:ext cx="1256587" cy="13537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349688" y="2095176"/>
            <a:ext cx="115800" cy="1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81825" y="5698866"/>
            <a:ext cx="129000" cy="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"/>
          <p:cNvSpPr txBox="1"/>
          <p:nvPr/>
        </p:nvSpPr>
        <p:spPr>
          <a:xfrm>
            <a:off x="3668100" y="1173425"/>
            <a:ext cx="2932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endParaRPr lang="en-GB"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6" name="Picture 6" descr="Pizza Moody Foodies">
            <a:extLst>
              <a:ext uri="{FF2B5EF4-FFF2-40B4-BE49-F238E27FC236}">
                <a16:creationId xmlns:a16="http://schemas.microsoft.com/office/drawing/2014/main" id="{DA44D21B-A750-D151-3C45-5F2918BF8E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52746" y="163864"/>
            <a:ext cx="1711325" cy="1189530"/>
          </a:xfrm>
          <a:prstGeom prst="rect">
            <a:avLst/>
          </a:prstGeom>
        </p:spPr>
      </p:pic>
      <p:pic>
        <p:nvPicPr>
          <p:cNvPr id="60" name="Google Shape;127;p1" descr="C:\Users\Karen.Dickinson\AppData\Local\Microsoft\Windows\Temporary Internet Files\Content.Outlook\5TACJGBN\047 Home Made.bmp">
            <a:extLst>
              <a:ext uri="{FF2B5EF4-FFF2-40B4-BE49-F238E27FC236}">
                <a16:creationId xmlns:a16="http://schemas.microsoft.com/office/drawing/2014/main" id="{068AEC73-570B-076A-95DF-273588D46D88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175031" y="2484909"/>
            <a:ext cx="115835" cy="11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 txBox="1"/>
          <p:nvPr/>
        </p:nvSpPr>
        <p:spPr>
          <a:xfrm>
            <a:off x="1340403" y="6125827"/>
            <a:ext cx="71160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4F6128"/>
                </a:solidFill>
                <a:latin typeface="Impact"/>
                <a:ea typeface="Impact"/>
                <a:cs typeface="Impact"/>
                <a:sym typeface="Impact"/>
              </a:rPr>
              <a:t>Fresh Fruit and a selection of  Breads are always  available daily   </a:t>
            </a:r>
            <a:endParaRPr sz="1400" b="0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>
              <a:solidFill>
                <a:srgbClr val="4F6128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1" name="Google Shape;161;p2"/>
          <p:cNvSpPr txBox="1"/>
          <p:nvPr/>
        </p:nvSpPr>
        <p:spPr>
          <a:xfrm>
            <a:off x="0" y="56944"/>
            <a:ext cx="5085333" cy="76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162" name="Google Shape;162;p2"/>
          <p:cNvGraphicFramePr/>
          <p:nvPr>
            <p:extLst>
              <p:ext uri="{D42A27DB-BD31-4B8C-83A1-F6EECF244321}">
                <p14:modId xmlns:p14="http://schemas.microsoft.com/office/powerpoint/2010/main" val="1273815051"/>
              </p:ext>
            </p:extLst>
          </p:nvPr>
        </p:nvGraphicFramePr>
        <p:xfrm>
          <a:off x="236075" y="1627704"/>
          <a:ext cx="9469425" cy="4439006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087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6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1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2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 </a:t>
                      </a:r>
                      <a:r>
                        <a:rPr lang="en-GB" sz="12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           </a:t>
                      </a:r>
                      <a:endParaRPr sz="1000" u="none" strike="noStrike" cap="none">
                        <a:solidFill>
                          <a:srgbClr val="FF00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7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 Pasta / Rice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FF0066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Chips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Seasonal 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4F6128"/>
                          </a:solidFill>
                        </a:rPr>
                        <a:t>Salad</a:t>
                      </a:r>
                      <a:endParaRPr sz="10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900" b="1" u="none" strike="noStrike" cap="none" dirty="0">
                        <a:solidFill>
                          <a:srgbClr val="CE2878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3" name="Google Shape;163;p2"/>
          <p:cNvSpPr txBox="1"/>
          <p:nvPr/>
        </p:nvSpPr>
        <p:spPr>
          <a:xfrm>
            <a:off x="128985" y="1144007"/>
            <a:ext cx="25483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rgbClr val="92D050"/>
                </a:solidFill>
                <a:latin typeface="Impact"/>
                <a:ea typeface="Impact"/>
                <a:cs typeface="Impact"/>
                <a:sym typeface="Impact"/>
              </a:rPr>
              <a:t>WEEK TWO</a:t>
            </a:r>
            <a:endParaRPr sz="2800" b="0" i="0" u="none" strike="noStrike" cap="none">
              <a:solidFill>
                <a:srgbClr val="92D05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4" name="Google Shape;164;p2"/>
          <p:cNvSpPr txBox="1"/>
          <p:nvPr/>
        </p:nvSpPr>
        <p:spPr>
          <a:xfrm>
            <a:off x="8201696" y="2123457"/>
            <a:ext cx="1440386" cy="1084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GB" sz="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9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"/>
          <p:cNvSpPr txBox="1"/>
          <p:nvPr/>
        </p:nvSpPr>
        <p:spPr>
          <a:xfrm>
            <a:off x="8231957" y="4533068"/>
            <a:ext cx="1584325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763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"/>
          <p:cNvSpPr txBox="1"/>
          <p:nvPr/>
        </p:nvSpPr>
        <p:spPr>
          <a:xfrm>
            <a:off x="128985" y="53066"/>
            <a:ext cx="5242898" cy="1231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3200" b="1">
                <a:solidFill>
                  <a:schemeClr val="accent6"/>
                </a:solidFill>
                <a:latin typeface="Impact"/>
                <a:ea typeface="Impact"/>
              </a:rPr>
              <a:t>First &amp; Primary Summer </a:t>
            </a:r>
            <a:endParaRPr lang="en-US">
              <a:solidFill>
                <a:schemeClr val="accent6"/>
              </a:solidFill>
            </a:endParaRPr>
          </a:p>
          <a:p>
            <a:r>
              <a:rPr lang="en-GB" sz="3200" b="1">
                <a:solidFill>
                  <a:schemeClr val="accent6"/>
                </a:solidFill>
                <a:latin typeface="Impact"/>
                <a:ea typeface="Impact"/>
              </a:rPr>
              <a:t>School Menu 2022 </a:t>
            </a:r>
            <a:endParaRPr lang="en-GB">
              <a:solidFill>
                <a:schemeClr val="accent6"/>
              </a:solidFill>
            </a:endParaRPr>
          </a:p>
          <a:p>
            <a:pPr>
              <a:buSzPts val="3600"/>
            </a:pPr>
            <a:endParaRPr lang="en-GB" sz="3600">
              <a:solidFill>
                <a:schemeClr val="accent6"/>
              </a:solidFill>
              <a:latin typeface="Impact"/>
              <a:ea typeface="Impact"/>
              <a:cs typeface="Impact"/>
            </a:endParaRPr>
          </a:p>
        </p:txBody>
      </p:sp>
      <p:sp>
        <p:nvSpPr>
          <p:cNvPr id="167" name="Google Shape;167;p2"/>
          <p:cNvSpPr txBox="1"/>
          <p:nvPr/>
        </p:nvSpPr>
        <p:spPr>
          <a:xfrm>
            <a:off x="1340403" y="4947769"/>
            <a:ext cx="1659278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"/>
          <p:cNvSpPr txBox="1"/>
          <p:nvPr/>
        </p:nvSpPr>
        <p:spPr>
          <a:xfrm>
            <a:off x="3025200" y="4969050"/>
            <a:ext cx="16497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"/>
          <p:cNvSpPr txBox="1"/>
          <p:nvPr/>
        </p:nvSpPr>
        <p:spPr>
          <a:xfrm>
            <a:off x="6485299" y="4959528"/>
            <a:ext cx="164965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1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8157616" y="4959528"/>
            <a:ext cx="1506236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Salad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"/>
          <p:cNvSpPr txBox="1"/>
          <p:nvPr/>
        </p:nvSpPr>
        <p:spPr>
          <a:xfrm>
            <a:off x="1349775" y="1883600"/>
            <a:ext cx="1668300" cy="17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400"/>
            </a:pPr>
            <a:endParaRPr lang="en-GB" dirty="0"/>
          </a:p>
          <a:p>
            <a:pPr algn="ctr">
              <a:buSzPts val="1400"/>
            </a:pPr>
            <a:endParaRPr lang="en-GB" dirty="0"/>
          </a:p>
          <a:p>
            <a:pPr algn="ctr">
              <a:buSzPts val="1400"/>
            </a:pPr>
            <a:endParaRPr lang="en-GB" dirty="0"/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Mince Pie 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1281939" y="3645024"/>
            <a:ext cx="1726846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creamed</a:t>
            </a:r>
            <a:r>
              <a:rPr lang="en-GB" sz="1000" b="1" i="0" u="none" strike="noStrike" cap="none" dirty="0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 Potato</a:t>
            </a:r>
            <a:r>
              <a:rPr lang="en-GB" sz="1000" b="1" dirty="0">
                <a:solidFill>
                  <a:srgbClr val="4F6128"/>
                </a:solidFill>
              </a:rPr>
              <a:t> 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"/>
          <p:cNvSpPr txBox="1"/>
          <p:nvPr/>
        </p:nvSpPr>
        <p:spPr>
          <a:xfrm>
            <a:off x="1281938" y="4363791"/>
            <a:ext cx="170022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"/>
          <p:cNvSpPr txBox="1"/>
          <p:nvPr/>
        </p:nvSpPr>
        <p:spPr>
          <a:xfrm>
            <a:off x="1324592" y="5494886"/>
            <a:ext cx="1675089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Strawberry dessert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75" name="Google Shape;175;p2"/>
          <p:cNvSpPr txBox="1"/>
          <p:nvPr/>
        </p:nvSpPr>
        <p:spPr>
          <a:xfrm>
            <a:off x="3018136" y="2040327"/>
            <a:ext cx="1668357" cy="1615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Fish cake </a:t>
            </a:r>
          </a:p>
        </p:txBody>
      </p:sp>
      <p:sp>
        <p:nvSpPr>
          <p:cNvPr id="176" name="Google Shape;176;p2"/>
          <p:cNvSpPr txBox="1"/>
          <p:nvPr/>
        </p:nvSpPr>
        <p:spPr>
          <a:xfrm>
            <a:off x="4720075" y="2060200"/>
            <a:ext cx="1714500" cy="15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Roast of the day with Yorkshire puddings </a:t>
            </a:r>
            <a:endParaRPr lang="en-GB"/>
          </a:p>
        </p:txBody>
      </p:sp>
      <p:sp>
        <p:nvSpPr>
          <p:cNvPr id="177" name="Google Shape;177;p2"/>
          <p:cNvSpPr txBox="1"/>
          <p:nvPr/>
        </p:nvSpPr>
        <p:spPr>
          <a:xfrm>
            <a:off x="2988900" y="3706375"/>
            <a:ext cx="1726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US" sz="1000" dirty="0"/>
          </a:p>
          <a:p>
            <a:pPr algn="ctr">
              <a:buSzPts val="1000"/>
            </a:pPr>
            <a:r>
              <a:rPr lang="en-US" sz="1000" dirty="0"/>
              <a:t>Potatoe wedges</a:t>
            </a:r>
            <a:endParaRPr lang="en-US" dirty="0"/>
          </a:p>
        </p:txBody>
      </p:sp>
      <p:sp>
        <p:nvSpPr>
          <p:cNvPr id="178" name="Google Shape;178;p2"/>
          <p:cNvSpPr txBox="1"/>
          <p:nvPr/>
        </p:nvSpPr>
        <p:spPr>
          <a:xfrm>
            <a:off x="2991525" y="4373828"/>
            <a:ext cx="17259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"/>
          <p:cNvSpPr txBox="1"/>
          <p:nvPr/>
        </p:nvSpPr>
        <p:spPr>
          <a:xfrm>
            <a:off x="3030025" y="5419150"/>
            <a:ext cx="16593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Chocolate brownie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80" name="Google Shape;180;p2"/>
          <p:cNvSpPr txBox="1"/>
          <p:nvPr/>
        </p:nvSpPr>
        <p:spPr>
          <a:xfrm>
            <a:off x="4707725" y="3734549"/>
            <a:ext cx="17268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Roast Potatoes</a:t>
            </a:r>
            <a:endParaRPr sz="1000" b="0" i="0" u="none" strike="noStrike" cap="none" dirty="0" err="1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"/>
          <p:cNvSpPr txBox="1"/>
          <p:nvPr/>
        </p:nvSpPr>
        <p:spPr>
          <a:xfrm>
            <a:off x="4701953" y="4373817"/>
            <a:ext cx="1725900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"/>
          <p:cNvSpPr txBox="1"/>
          <p:nvPr/>
        </p:nvSpPr>
        <p:spPr>
          <a:xfrm>
            <a:off x="4724400" y="5413750"/>
            <a:ext cx="16950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Fruit Mousse Slice</a:t>
            </a: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"/>
          <p:cNvSpPr txBox="1"/>
          <p:nvPr/>
        </p:nvSpPr>
        <p:spPr>
          <a:xfrm>
            <a:off x="6462636" y="2035476"/>
            <a:ext cx="1668357" cy="178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Penna Pasta with Tomato and Basil Sauce </a:t>
            </a:r>
            <a:endParaRPr lang="en-GB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"/>
          <p:cNvSpPr txBox="1"/>
          <p:nvPr/>
        </p:nvSpPr>
        <p:spPr>
          <a:xfrm>
            <a:off x="6393000" y="3668700"/>
            <a:ext cx="1726800" cy="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US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US" sz="1000" b="1" dirty="0">
                <a:solidFill>
                  <a:srgbClr val="4F6128"/>
                </a:solidFill>
              </a:rPr>
              <a:t>Crusty Bread</a:t>
            </a:r>
            <a:endParaRPr lang="en-US" dirty="0"/>
          </a:p>
        </p:txBody>
      </p:sp>
      <p:sp>
        <p:nvSpPr>
          <p:cNvPr id="185" name="Google Shape;185;p2"/>
          <p:cNvSpPr txBox="1"/>
          <p:nvPr/>
        </p:nvSpPr>
        <p:spPr>
          <a:xfrm>
            <a:off x="6429300" y="4397814"/>
            <a:ext cx="1725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"/>
          <p:cNvSpPr txBox="1"/>
          <p:nvPr/>
        </p:nvSpPr>
        <p:spPr>
          <a:xfrm>
            <a:off x="6454475" y="5465175"/>
            <a:ext cx="1695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Orange Sponge </a:t>
            </a:r>
            <a:endParaRPr lang="en-GB" dirty="0"/>
          </a:p>
        </p:txBody>
      </p:sp>
      <p:sp>
        <p:nvSpPr>
          <p:cNvPr id="187" name="Google Shape;187;p2"/>
          <p:cNvSpPr txBox="1"/>
          <p:nvPr/>
        </p:nvSpPr>
        <p:spPr>
          <a:xfrm>
            <a:off x="8092575" y="2034550"/>
            <a:ext cx="1612800" cy="15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Beef Slider </a:t>
            </a:r>
            <a:endParaRPr lang="en-US" sz="11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"/>
          <p:cNvSpPr txBox="1"/>
          <p:nvPr/>
        </p:nvSpPr>
        <p:spPr>
          <a:xfrm>
            <a:off x="8117825" y="4330925"/>
            <a:ext cx="1578600" cy="59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4F6128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100" b="1" i="0" u="none" strike="noStrike" cap="none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"/>
          <p:cNvSpPr txBox="1"/>
          <p:nvPr/>
        </p:nvSpPr>
        <p:spPr>
          <a:xfrm>
            <a:off x="8109825" y="5465176"/>
            <a:ext cx="1578600" cy="3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4F6128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4F6128"/>
                </a:solidFill>
              </a:rPr>
              <a:t>Flapjack </a:t>
            </a:r>
            <a:endParaRPr lang="en-GB" sz="1000" b="1" i="0" u="none" strike="noStrike" cap="none" dirty="0">
              <a:solidFill>
                <a:srgbClr val="4F6128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92" name="Google Shape;192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0566" y="5930829"/>
            <a:ext cx="127017" cy="131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4331" y="5955393"/>
            <a:ext cx="115835" cy="11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10769" y="2704977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57031" y="2108113"/>
            <a:ext cx="115800" cy="1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"/>
          <p:cNvSpPr txBox="1"/>
          <p:nvPr/>
        </p:nvSpPr>
        <p:spPr>
          <a:xfrm>
            <a:off x="2268424" y="1317525"/>
            <a:ext cx="13860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9" name="Google Shape;209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71239" y="1362224"/>
            <a:ext cx="181800" cy="1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" descr="Hungry Zutto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6788879" y="38235"/>
            <a:ext cx="1440378" cy="1440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" descr="Ice Cream Embarrassed Moody Foodies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8216588" y="-2640"/>
            <a:ext cx="1467075" cy="146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" descr="Taco Friends Moody Foodies"/>
          <p:cNvPicPr preferRelativeResize="0"/>
          <p:nvPr/>
        </p:nvPicPr>
        <p:blipFill rotWithShape="1">
          <a:blip r:embed="rId7"/>
          <a:srcRect/>
          <a:stretch/>
        </p:blipFill>
        <p:spPr>
          <a:xfrm>
            <a:off x="5194414" y="98925"/>
            <a:ext cx="1329947" cy="1329947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2"/>
          <p:cNvSpPr txBox="1"/>
          <p:nvPr/>
        </p:nvSpPr>
        <p:spPr>
          <a:xfrm>
            <a:off x="3718516" y="1313883"/>
            <a:ext cx="29322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endParaRPr lang="en-GB"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215" name="Google Shape;215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1130" y="5935720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84555" y="5919845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191;p2" descr="C:\Users\Karen.Dickinson\AppData\Local\Microsoft\Windows\Temporary Internet Files\Content.Outlook\5TACJGBN\047 Home Made.bmp">
            <a:extLst>
              <a:ext uri="{FF2B5EF4-FFF2-40B4-BE49-F238E27FC236}">
                <a16:creationId xmlns:a16="http://schemas.microsoft.com/office/drawing/2014/main" id="{1B246782-0BC0-DAA0-E9D2-615C0D1F98F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9784" y="2145914"/>
            <a:ext cx="115800" cy="1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"/>
          <p:cNvSpPr txBox="1"/>
          <p:nvPr/>
        </p:nvSpPr>
        <p:spPr>
          <a:xfrm>
            <a:off x="1360600" y="6137475"/>
            <a:ext cx="7176900" cy="8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Fresh Fruit and a selection Breads are  always  available daily   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                   </a:t>
            </a:r>
            <a:r>
              <a:rPr lang="en-GB" sz="1400" b="0" i="0" u="none" strike="noStrike" cap="none">
                <a:solidFill>
                  <a:schemeClr val="accent1"/>
                </a:solidFill>
                <a:latin typeface="Impact"/>
                <a:ea typeface="Impact"/>
                <a:cs typeface="Impact"/>
                <a:sym typeface="Impact"/>
              </a:rPr>
              <a:t>         </a:t>
            </a:r>
            <a:r>
              <a:rPr lang="en-GB" sz="1400" b="0" i="0" u="none" strike="noStrike" cap="none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Drinking Water is Available Daily on the Dining Room Tables</a:t>
            </a: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FF0000"/>
                </a:solidFill>
                <a:latin typeface="Impact"/>
                <a:ea typeface="Impact"/>
                <a:cs typeface="Impact"/>
                <a:sym typeface="Impact"/>
              </a:rPr>
              <a:t>Menus are Subject to Change</a:t>
            </a:r>
            <a:endParaRPr sz="1400" b="0" i="0" u="none" strike="noStrike" cap="none">
              <a:solidFill>
                <a:srgbClr val="7030A0"/>
              </a:solidFill>
              <a:latin typeface="Impact"/>
              <a:ea typeface="Impact"/>
              <a:cs typeface="Impact"/>
              <a:sym typeface="Impac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23" name="Google Shape;223;p3"/>
          <p:cNvSpPr txBox="1"/>
          <p:nvPr/>
        </p:nvSpPr>
        <p:spPr>
          <a:xfrm>
            <a:off x="65299" y="56944"/>
            <a:ext cx="5512816" cy="821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lang="en-GB" sz="4800" b="0" i="0" u="none" strike="noStrike" cap="none">
              <a:solidFill>
                <a:srgbClr val="FF0066"/>
              </a:solidFill>
              <a:latin typeface="Impact"/>
              <a:ea typeface="Impact"/>
              <a:cs typeface="Impact"/>
            </a:endParaRPr>
          </a:p>
        </p:txBody>
      </p:sp>
      <p:graphicFrame>
        <p:nvGraphicFramePr>
          <p:cNvPr id="224" name="Google Shape;224;p3"/>
          <p:cNvGraphicFramePr/>
          <p:nvPr>
            <p:extLst>
              <p:ext uri="{D42A27DB-BD31-4B8C-83A1-F6EECF244321}">
                <p14:modId xmlns:p14="http://schemas.microsoft.com/office/powerpoint/2010/main" val="1233515211"/>
              </p:ext>
            </p:extLst>
          </p:nvPr>
        </p:nvGraphicFramePr>
        <p:xfrm>
          <a:off x="272480" y="1556792"/>
          <a:ext cx="9433050" cy="4550175"/>
        </p:xfrm>
        <a:graphic>
          <a:graphicData uri="http://schemas.openxmlformats.org/drawingml/2006/table">
            <a:tbl>
              <a:tblPr>
                <a:noFill/>
                <a:tableStyleId>{E112A220-03C4-445D-8114-C70CC82A3481}</a:tableStyleId>
              </a:tblPr>
              <a:tblGrid>
                <a:gridCol w="1092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7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Monday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Tuesday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Wednesday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Thursday</a:t>
                      </a:r>
                      <a:endParaRPr sz="2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Friday</a:t>
                      </a:r>
                      <a:r>
                        <a:rPr lang="en-GB" sz="20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Main Course Choices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Potatoes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</a:rPr>
                        <a:t> </a:t>
                      </a: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 Pasta / Rice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Vegetables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chemeClr val="lt1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Salad Bar</a:t>
                      </a:r>
                      <a:endParaRPr sz="1400" u="none" strike="noStrike" cap="none" dirty="0">
                        <a:solidFill>
                          <a:schemeClr val="lt1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2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 dirty="0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Starters or Sweets</a:t>
                      </a:r>
                      <a:endParaRPr sz="14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Impact"/>
                        <a:buNone/>
                      </a:pP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030A0"/>
                        </a:buClr>
                        <a:buSzPts val="1000"/>
                        <a:buFont typeface="Arial"/>
                        <a:buNone/>
                      </a:pPr>
                      <a:r>
                        <a:rPr lang="en-GB" sz="1000" b="1" u="none" strike="noStrike" cap="none" dirty="0">
                          <a:solidFill>
                            <a:srgbClr val="7030A0"/>
                          </a:solidFill>
                        </a:rPr>
                        <a:t>Iced marble cake </a:t>
                      </a:r>
                      <a:endParaRPr sz="1000" b="1" u="none" strike="noStrike" cap="none" dirty="0">
                        <a:solidFill>
                          <a:srgbClr val="7030A0"/>
                        </a:solidFill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00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8200" marR="38200" marT="35275" marB="35275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" name="Google Shape;225;p3"/>
          <p:cNvSpPr txBox="1"/>
          <p:nvPr/>
        </p:nvSpPr>
        <p:spPr>
          <a:xfrm>
            <a:off x="109055" y="1112159"/>
            <a:ext cx="225165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rgbClr val="7030A0"/>
                </a:solidFill>
                <a:latin typeface="Impact"/>
                <a:ea typeface="Impact"/>
                <a:cs typeface="Impact"/>
                <a:sym typeface="Impact"/>
              </a:rPr>
              <a:t>WEEK THREE</a:t>
            </a:r>
            <a:endParaRPr sz="2800" b="0" i="0" u="none" strike="noStrike" cap="none">
              <a:solidFill>
                <a:srgbClr val="7030A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226" name="Google Shape;226;p3"/>
          <p:cNvSpPr txBox="1"/>
          <p:nvPr/>
        </p:nvSpPr>
        <p:spPr>
          <a:xfrm>
            <a:off x="-1389" y="106634"/>
            <a:ext cx="5268156" cy="1087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3600"/>
            </a:pP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sym typeface="Impact"/>
              </a:rPr>
              <a:t>First &amp; Primary Summer </a:t>
            </a:r>
            <a:endParaRPr lang="en-GB" sz="3600">
              <a:solidFill>
                <a:schemeClr val="accent6"/>
              </a:solidFill>
              <a:latin typeface="Impact"/>
              <a:ea typeface="Impact"/>
            </a:endParaRPr>
          </a:p>
          <a:p>
            <a:pPr>
              <a:buSzPts val="3600"/>
            </a:pP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sym typeface="Impact"/>
              </a:rPr>
              <a:t>School Menu 2022 </a:t>
            </a: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 </a:t>
            </a:r>
            <a:endParaRPr lang="en-GB">
              <a:solidFill>
                <a:schemeClr val="accent6"/>
              </a:solidFill>
              <a:ea typeface="Impact"/>
              <a:sym typeface="Impact"/>
            </a:endParaRPr>
          </a:p>
          <a:p>
            <a:pPr>
              <a:buSzPts val="3600"/>
            </a:pPr>
            <a:endParaRPr lang="en-GB" sz="3600">
              <a:solidFill>
                <a:schemeClr val="accent6"/>
              </a:solidFill>
              <a:latin typeface="Impact"/>
              <a:ea typeface="Impact"/>
              <a:cs typeface="Impact"/>
              <a:sym typeface="Impact"/>
            </a:endParaRPr>
          </a:p>
          <a:p>
            <a:pPr>
              <a:buSzPts val="3600"/>
            </a:pP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        </a:t>
            </a:r>
            <a:r>
              <a:rPr lang="en-GB" sz="32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     </a:t>
            </a:r>
            <a:r>
              <a:rPr lang="en-GB" sz="3600">
                <a:solidFill>
                  <a:schemeClr val="accent6"/>
                </a:solidFill>
                <a:latin typeface="Impact"/>
                <a:ea typeface="Impact"/>
                <a:cs typeface="Impact"/>
                <a:sym typeface="Impact"/>
              </a:rPr>
              <a:t>                                                                               </a:t>
            </a:r>
            <a:endParaRPr lang="en-GB">
              <a:solidFill>
                <a:schemeClr val="accent6"/>
              </a:solidFill>
              <a:ea typeface="Impact"/>
            </a:endParaRPr>
          </a:p>
        </p:txBody>
      </p:sp>
      <p:sp>
        <p:nvSpPr>
          <p:cNvPr id="227" name="Google Shape;227;p3"/>
          <p:cNvSpPr txBox="1"/>
          <p:nvPr/>
        </p:nvSpPr>
        <p:spPr>
          <a:xfrm>
            <a:off x="1429669" y="1932630"/>
            <a:ext cx="1740004" cy="1724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US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US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US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US" sz="1000" b="1" dirty="0">
                <a:solidFill>
                  <a:srgbClr val="7030A0"/>
                </a:solidFill>
              </a:rPr>
              <a:t>Meat Balls In Tomato Sauce /Gravy </a:t>
            </a:r>
            <a:endParaRPr lang="en-US"/>
          </a:p>
          <a:p>
            <a:pPr algn="ctr">
              <a:buSzPts val="1000"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"/>
          <p:cNvSpPr txBox="1"/>
          <p:nvPr/>
        </p:nvSpPr>
        <p:spPr>
          <a:xfrm>
            <a:off x="1381937" y="3573016"/>
            <a:ext cx="1726846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Oven Baked Potato Wedges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3"/>
          <p:cNvSpPr txBox="1"/>
          <p:nvPr/>
        </p:nvSpPr>
        <p:spPr>
          <a:xfrm>
            <a:off x="1425950" y="4289325"/>
            <a:ext cx="17268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"/>
          <p:cNvSpPr txBox="1"/>
          <p:nvPr/>
        </p:nvSpPr>
        <p:spPr>
          <a:xfrm>
            <a:off x="1390424" y="4903840"/>
            <a:ext cx="171507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0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"/>
          <p:cNvSpPr txBox="1"/>
          <p:nvPr/>
        </p:nvSpPr>
        <p:spPr>
          <a:xfrm>
            <a:off x="3152799" y="4911426"/>
            <a:ext cx="161526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"/>
          <p:cNvSpPr txBox="1"/>
          <p:nvPr/>
        </p:nvSpPr>
        <p:spPr>
          <a:xfrm>
            <a:off x="4768060" y="4911427"/>
            <a:ext cx="1729556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"/>
          <p:cNvSpPr txBox="1"/>
          <p:nvPr/>
        </p:nvSpPr>
        <p:spPr>
          <a:xfrm>
            <a:off x="6537173" y="4903838"/>
            <a:ext cx="170067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3"/>
          <p:cNvSpPr txBox="1"/>
          <p:nvPr/>
        </p:nvSpPr>
        <p:spPr>
          <a:xfrm>
            <a:off x="8199956" y="4911548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Salads</a:t>
            </a: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"/>
          <p:cNvSpPr txBox="1"/>
          <p:nvPr/>
        </p:nvSpPr>
        <p:spPr>
          <a:xfrm>
            <a:off x="3099150" y="1985238"/>
            <a:ext cx="1729500" cy="16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100"/>
            </a:pPr>
            <a:endParaRPr lang="en-US" sz="1100" b="1" dirty="0">
              <a:solidFill>
                <a:srgbClr val="7030A0"/>
              </a:solidFill>
            </a:endParaRPr>
          </a:p>
          <a:p>
            <a:pPr algn="ctr">
              <a:buSzPts val="1100"/>
            </a:pPr>
            <a:endParaRPr lang="en-US" sz="1100" b="1" dirty="0">
              <a:solidFill>
                <a:srgbClr val="7030A0"/>
              </a:solidFill>
            </a:endParaRPr>
          </a:p>
          <a:p>
            <a:pPr algn="ctr">
              <a:buSzPts val="1100"/>
            </a:pPr>
            <a:endParaRPr lang="en-US" sz="1100" b="1" dirty="0">
              <a:solidFill>
                <a:srgbClr val="7030A0"/>
              </a:solidFill>
            </a:endParaRPr>
          </a:p>
          <a:p>
            <a:pPr algn="ctr">
              <a:buSzPts val="1100"/>
            </a:pPr>
            <a:r>
              <a:rPr lang="en-US" sz="1100" b="1" dirty="0">
                <a:solidFill>
                  <a:srgbClr val="7030A0"/>
                </a:solidFill>
              </a:rPr>
              <a:t>All Day Breakfast </a:t>
            </a:r>
            <a:endParaRPr lang="en-US" dirty="0"/>
          </a:p>
        </p:txBody>
      </p:sp>
      <p:sp>
        <p:nvSpPr>
          <p:cNvPr id="236" name="Google Shape;236;p3"/>
          <p:cNvSpPr txBox="1"/>
          <p:nvPr/>
        </p:nvSpPr>
        <p:spPr>
          <a:xfrm>
            <a:off x="3152799" y="3611102"/>
            <a:ext cx="1615262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Mini Waffles </a:t>
            </a:r>
            <a:endParaRPr lang="en-US"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37" name="Google Shape;237;p3"/>
          <p:cNvSpPr txBox="1"/>
          <p:nvPr/>
        </p:nvSpPr>
        <p:spPr>
          <a:xfrm>
            <a:off x="3156300" y="4332525"/>
            <a:ext cx="16152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3"/>
          <p:cNvSpPr txBox="1"/>
          <p:nvPr/>
        </p:nvSpPr>
        <p:spPr>
          <a:xfrm>
            <a:off x="3130757" y="5368026"/>
            <a:ext cx="1640811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Fruit Cheesecake </a:t>
            </a:r>
            <a:endParaRPr lang="en-GB"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39" name="Google Shape;239;p3"/>
          <p:cNvSpPr txBox="1"/>
          <p:nvPr/>
        </p:nvSpPr>
        <p:spPr>
          <a:xfrm>
            <a:off x="4771575" y="1984700"/>
            <a:ext cx="1765500" cy="180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endParaRPr lang="en-US" sz="1100" b="1" dirty="0">
              <a:solidFill>
                <a:srgbClr val="7030A0"/>
              </a:solidFill>
            </a:endParaRPr>
          </a:p>
          <a:p>
            <a:pPr algn="ctr">
              <a:buSzPts val="1100"/>
            </a:pPr>
            <a:endParaRPr lang="en-US" sz="1100" b="1" dirty="0">
              <a:solidFill>
                <a:srgbClr val="7030A0"/>
              </a:solidFill>
            </a:endParaRPr>
          </a:p>
          <a:p>
            <a:pPr algn="ctr">
              <a:buSzPts val="1100"/>
            </a:pPr>
            <a:endParaRPr lang="en-US" sz="1100" b="1" dirty="0">
              <a:solidFill>
                <a:srgbClr val="7030A0"/>
              </a:solidFill>
            </a:endParaRPr>
          </a:p>
          <a:p>
            <a:pPr algn="ctr">
              <a:buSzPts val="1100"/>
            </a:pPr>
            <a:r>
              <a:rPr lang="en-US" sz="1100" b="1" dirty="0">
                <a:solidFill>
                  <a:srgbClr val="7030A0"/>
                </a:solidFill>
              </a:rPr>
              <a:t>Roast of the day with Yorkshire Pudding </a:t>
            </a:r>
            <a:endParaRPr lang="en-US"/>
          </a:p>
        </p:txBody>
      </p:sp>
      <p:sp>
        <p:nvSpPr>
          <p:cNvPr id="240" name="Google Shape;240;p3"/>
          <p:cNvSpPr txBox="1"/>
          <p:nvPr/>
        </p:nvSpPr>
        <p:spPr>
          <a:xfrm>
            <a:off x="4768060" y="3580177"/>
            <a:ext cx="1769113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Roast Potatoes </a:t>
            </a:r>
          </a:p>
        </p:txBody>
      </p:sp>
      <p:sp>
        <p:nvSpPr>
          <p:cNvPr id="241" name="Google Shape;241;p3"/>
          <p:cNvSpPr txBox="1"/>
          <p:nvPr/>
        </p:nvSpPr>
        <p:spPr>
          <a:xfrm>
            <a:off x="4789625" y="4218176"/>
            <a:ext cx="1729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"/>
          <p:cNvSpPr txBox="1"/>
          <p:nvPr/>
        </p:nvSpPr>
        <p:spPr>
          <a:xfrm>
            <a:off x="4769805" y="5456603"/>
            <a:ext cx="1725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lang="en-GB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  <a:p>
            <a:pPr algn="ctr">
              <a:buSzPts val="1100"/>
            </a:pPr>
            <a:r>
              <a:rPr lang="en-GB" sz="1100" b="1" dirty="0">
                <a:solidFill>
                  <a:srgbClr val="7030A0"/>
                </a:solidFill>
              </a:rPr>
              <a:t>Homemade Biscuit </a:t>
            </a:r>
            <a:endParaRPr sz="11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"/>
          <p:cNvSpPr txBox="1"/>
          <p:nvPr/>
        </p:nvSpPr>
        <p:spPr>
          <a:xfrm>
            <a:off x="6543946" y="1960303"/>
            <a:ext cx="1657808" cy="1608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Beef Chilli Nachos </a:t>
            </a:r>
            <a:endParaRPr lang="en-GB" dirty="0"/>
          </a:p>
        </p:txBody>
      </p:sp>
      <p:sp>
        <p:nvSpPr>
          <p:cNvPr id="244" name="Google Shape;244;p3"/>
          <p:cNvSpPr txBox="1"/>
          <p:nvPr/>
        </p:nvSpPr>
        <p:spPr>
          <a:xfrm>
            <a:off x="6537175" y="3565075"/>
            <a:ext cx="16455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Whole grain rice </a:t>
            </a:r>
            <a:endParaRPr lang="en-GB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45" name="Google Shape;245;p3"/>
          <p:cNvSpPr txBox="1"/>
          <p:nvPr/>
        </p:nvSpPr>
        <p:spPr>
          <a:xfrm>
            <a:off x="6524168" y="4326655"/>
            <a:ext cx="16491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"/>
          <p:cNvSpPr txBox="1"/>
          <p:nvPr/>
        </p:nvSpPr>
        <p:spPr>
          <a:xfrm>
            <a:off x="6545812" y="5510894"/>
            <a:ext cx="1645505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GB" sz="1000" b="1" dirty="0">
                <a:solidFill>
                  <a:srgbClr val="7030A0"/>
                </a:solidFill>
              </a:rPr>
              <a:t>Ice Cream Roll with Fruit </a:t>
            </a:r>
          </a:p>
        </p:txBody>
      </p:sp>
      <p:sp>
        <p:nvSpPr>
          <p:cNvPr id="247" name="Google Shape;247;p3"/>
          <p:cNvSpPr txBox="1"/>
          <p:nvPr/>
        </p:nvSpPr>
        <p:spPr>
          <a:xfrm>
            <a:off x="8199950" y="1984699"/>
            <a:ext cx="1497000" cy="16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endParaRPr lang="en-GB" sz="1000" b="1" dirty="0">
              <a:solidFill>
                <a:srgbClr val="7030A0"/>
              </a:solidFill>
            </a:endParaRPr>
          </a:p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Fish Fingers </a:t>
            </a:r>
            <a:endParaRPr lang="en-GB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"/>
          <p:cNvSpPr txBox="1"/>
          <p:nvPr/>
        </p:nvSpPr>
        <p:spPr>
          <a:xfrm>
            <a:off x="8199950" y="3519899"/>
            <a:ext cx="1486800" cy="69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 dirty="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Chips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buSzPts val="1100"/>
            </a:pPr>
            <a:endParaRPr sz="1100" b="1" i="0" u="none" strike="noStrike" cap="none">
              <a:solidFill>
                <a:srgbClr val="7030A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49" name="Google Shape;249;p3"/>
          <p:cNvSpPr txBox="1"/>
          <p:nvPr/>
        </p:nvSpPr>
        <p:spPr>
          <a:xfrm>
            <a:off x="8199950" y="4315426"/>
            <a:ext cx="1497000" cy="3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Seasonal Vegetables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"/>
          <p:cNvSpPr txBox="1"/>
          <p:nvPr/>
        </p:nvSpPr>
        <p:spPr>
          <a:xfrm>
            <a:off x="8199957" y="5452931"/>
            <a:ext cx="150720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SzPts val="1000"/>
            </a:pPr>
            <a:r>
              <a:rPr lang="en-GB" sz="1000" b="1" dirty="0">
                <a:solidFill>
                  <a:srgbClr val="7030A0"/>
                </a:solidFill>
              </a:rPr>
              <a:t>Cheese and Biscuit's </a:t>
            </a:r>
            <a:endParaRPr lang="en-GB" sz="1000" b="1" i="0" u="none" strike="noStrike" cap="none" dirty="0">
              <a:solidFill>
                <a:srgbClr val="7030A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254" name="Google Shape;254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7051" y="2185267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6843" y="5941768"/>
            <a:ext cx="123600" cy="12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61482" y="5883816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1463" y="2262772"/>
            <a:ext cx="123170" cy="127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1130" y="5883820"/>
            <a:ext cx="123300" cy="1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3" descr="Milk Carton Moody Foodies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8352100" y="98925"/>
            <a:ext cx="1400124" cy="1400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3" descr="Avocado Moody Foodies"/>
          <p:cNvPicPr preferRelativeResize="0"/>
          <p:nvPr/>
        </p:nvPicPr>
        <p:blipFill rotWithShape="1">
          <a:blip r:embed="rId5"/>
          <a:srcRect/>
          <a:stretch/>
        </p:blipFill>
        <p:spPr>
          <a:xfrm>
            <a:off x="6789316" y="64825"/>
            <a:ext cx="1386124" cy="1386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3" descr="Party Broccoli"/>
          <p:cNvPicPr preferRelativeResize="0"/>
          <p:nvPr/>
        </p:nvPicPr>
        <p:blipFill rotWithShape="1">
          <a:blip r:embed="rId6"/>
          <a:srcRect/>
          <a:stretch/>
        </p:blipFill>
        <p:spPr>
          <a:xfrm>
            <a:off x="5677073" y="74649"/>
            <a:ext cx="1292774" cy="1292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10501" y="2477657"/>
            <a:ext cx="123300" cy="1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3"/>
          <p:cNvSpPr txBox="1"/>
          <p:nvPr/>
        </p:nvSpPr>
        <p:spPr>
          <a:xfrm>
            <a:off x="4264980" y="758301"/>
            <a:ext cx="29322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400"/>
            </a:pPr>
            <a:endParaRPr lang="en-GB"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76" name="Google Shape;276;p3"/>
          <p:cNvSpPr txBox="1"/>
          <p:nvPr/>
        </p:nvSpPr>
        <p:spPr>
          <a:xfrm>
            <a:off x="2268425" y="1317525"/>
            <a:ext cx="14868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Homemade Dish</a:t>
            </a: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7" name="Google Shape;277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071239" y="1362224"/>
            <a:ext cx="181800" cy="1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3" descr="C:\Users\Karen.Dickinson\AppData\Local\Microsoft\Windows\Temporary Internet Files\Content.Outlook\5TACJGBN\047 Home Made.bm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20780" y="5883820"/>
            <a:ext cx="123300" cy="12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E1FA591FBEA4458AB8F8C125FA517F" ma:contentTypeVersion="6" ma:contentTypeDescription="Create a new document." ma:contentTypeScope="" ma:versionID="31acd39a06a7c3b89f5c8d8bd27afeb0">
  <xsd:schema xmlns:xsd="http://www.w3.org/2001/XMLSchema" xmlns:xs="http://www.w3.org/2001/XMLSchema" xmlns:p="http://schemas.microsoft.com/office/2006/metadata/properties" xmlns:ns2="c618ec15-e105-4a2d-8d61-1b82b52e01db" xmlns:ns3="5463e1ec-1b19-4653-920e-8e0a1cb9f16e" targetNamespace="http://schemas.microsoft.com/office/2006/metadata/properties" ma:root="true" ma:fieldsID="87c081f307fef451f8569b325bc8ca8f" ns2:_="" ns3:_="">
    <xsd:import namespace="c618ec15-e105-4a2d-8d61-1b82b52e01db"/>
    <xsd:import namespace="5463e1ec-1b19-4653-920e-8e0a1cb9f1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18ec15-e105-4a2d-8d61-1b82b52e01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3e1ec-1b19-4653-920e-8e0a1cb9f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463e1ec-1b19-4653-920e-8e0a1cb9f16e">
      <UserInfo>
        <DisplayName>Jane Bryson</DisplayName>
        <AccountId>47</AccountId>
        <AccountType/>
      </UserInfo>
      <UserInfo>
        <DisplayName>Gillian Arnott</DisplayName>
        <AccountId>13</AccountId>
        <AccountType/>
      </UserInfo>
      <UserInfo>
        <DisplayName>Jackie Robson</DisplayName>
        <AccountId>15</AccountId>
        <AccountType/>
      </UserInfo>
      <UserInfo>
        <DisplayName>Helen Neil</DisplayName>
        <AccountId>18</AccountId>
        <AccountType/>
      </UserInfo>
      <UserInfo>
        <DisplayName>Sharon Richardson</DisplayName>
        <AccountId>14</AccountId>
        <AccountType/>
      </UserInfo>
      <UserInfo>
        <DisplayName>Admin@whittingham.northumberland.sch.uk</DisplayName>
        <AccountId>70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83A569-3AEE-455F-A1BD-F2508DBA2D6E}">
  <ds:schemaRefs>
    <ds:schemaRef ds:uri="5463e1ec-1b19-4653-920e-8e0a1cb9f16e"/>
    <ds:schemaRef ds:uri="c618ec15-e105-4a2d-8d61-1b82b52e01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2FBD260-92F4-4D2E-9728-22C4CCEDC1FF}">
  <ds:schemaRefs>
    <ds:schemaRef ds:uri="http://purl.org/dc/terms/"/>
    <ds:schemaRef ds:uri="5463e1ec-1b19-4653-920e-8e0a1cb9f16e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c618ec15-e105-4a2d-8d61-1b82b52e01db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F960750-3FF8-487F-BD8C-704D545236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533</Words>
  <Application>Microsoft Office PowerPoint</Application>
  <PresentationFormat>A4 Paper (210x297 mm)</PresentationFormat>
  <Paragraphs>230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Impact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Kennedy</dc:creator>
  <cp:lastModifiedBy>Caroline Kennedy</cp:lastModifiedBy>
  <cp:revision>149</cp:revision>
  <dcterms:modified xsi:type="dcterms:W3CDTF">2022-05-13T13:20:36Z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30400</vt:r8>
  </property>
  <property fmtid="{D5CDD505-2E9C-101B-9397-08002B2CF9AE}" pid="3" name="ContentTypeId">
    <vt:lpwstr>0x01010094E1FA591FBEA4458AB8F8C125FA517F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