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858A8D4-F7CF-4468-ADC9-07014B72C2D4}" type="datetimeFigureOut">
              <a:rPr lang="en-GB" smtClean="0"/>
              <a:t>26/01/2021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6B6DAB-5729-4024-A94F-2FCBEC82F672}" type="slidenum">
              <a:rPr lang="en-GB" smtClean="0"/>
              <a:t>‹#›</a:t>
            </a:fld>
            <a:endParaRPr lang="en-GB"/>
          </a:p>
        </p:txBody>
      </p:sp>
    </p:spTree>
    <p:extLst>
      <p:ext uri="{BB962C8B-B14F-4D97-AF65-F5344CB8AC3E}">
        <p14:creationId xmlns:p14="http://schemas.microsoft.com/office/powerpoint/2010/main" val="1492241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858A8D4-F7CF-4468-ADC9-07014B72C2D4}" type="datetimeFigureOut">
              <a:rPr lang="en-GB" smtClean="0"/>
              <a:t>26/01/2021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6B6DAB-5729-4024-A94F-2FCBEC82F672}" type="slidenum">
              <a:rPr lang="en-GB" smtClean="0"/>
              <a:t>‹#›</a:t>
            </a:fld>
            <a:endParaRPr lang="en-GB"/>
          </a:p>
        </p:txBody>
      </p:sp>
    </p:spTree>
    <p:extLst>
      <p:ext uri="{BB962C8B-B14F-4D97-AF65-F5344CB8AC3E}">
        <p14:creationId xmlns:p14="http://schemas.microsoft.com/office/powerpoint/2010/main" val="4026538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858A8D4-F7CF-4468-ADC9-07014B72C2D4}" type="datetimeFigureOut">
              <a:rPr lang="en-GB" smtClean="0"/>
              <a:t>26/01/2021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6B6DAB-5729-4024-A94F-2FCBEC82F672}" type="slidenum">
              <a:rPr lang="en-GB" smtClean="0"/>
              <a:t>‹#›</a:t>
            </a:fld>
            <a:endParaRPr lang="en-GB"/>
          </a:p>
        </p:txBody>
      </p:sp>
    </p:spTree>
    <p:extLst>
      <p:ext uri="{BB962C8B-B14F-4D97-AF65-F5344CB8AC3E}">
        <p14:creationId xmlns:p14="http://schemas.microsoft.com/office/powerpoint/2010/main" val="2697155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858A8D4-F7CF-4468-ADC9-07014B72C2D4}" type="datetimeFigureOut">
              <a:rPr lang="en-GB" smtClean="0"/>
              <a:t>26/01/2021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6B6DAB-5729-4024-A94F-2FCBEC82F672}" type="slidenum">
              <a:rPr lang="en-GB" smtClean="0"/>
              <a:t>‹#›</a:t>
            </a:fld>
            <a:endParaRPr lang="en-GB"/>
          </a:p>
        </p:txBody>
      </p:sp>
    </p:spTree>
    <p:extLst>
      <p:ext uri="{BB962C8B-B14F-4D97-AF65-F5344CB8AC3E}">
        <p14:creationId xmlns:p14="http://schemas.microsoft.com/office/powerpoint/2010/main" val="2287340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58A8D4-F7CF-4468-ADC9-07014B72C2D4}" type="datetimeFigureOut">
              <a:rPr lang="en-GB" smtClean="0"/>
              <a:t>26/01/2021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6B6DAB-5729-4024-A94F-2FCBEC82F672}" type="slidenum">
              <a:rPr lang="en-GB" smtClean="0"/>
              <a:t>‹#›</a:t>
            </a:fld>
            <a:endParaRPr lang="en-GB"/>
          </a:p>
        </p:txBody>
      </p:sp>
    </p:spTree>
    <p:extLst>
      <p:ext uri="{BB962C8B-B14F-4D97-AF65-F5344CB8AC3E}">
        <p14:creationId xmlns:p14="http://schemas.microsoft.com/office/powerpoint/2010/main" val="2811213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858A8D4-F7CF-4468-ADC9-07014B72C2D4}" type="datetimeFigureOut">
              <a:rPr lang="en-GB" smtClean="0"/>
              <a:t>26/01/2021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6B6DAB-5729-4024-A94F-2FCBEC82F672}" type="slidenum">
              <a:rPr lang="en-GB" smtClean="0"/>
              <a:t>‹#›</a:t>
            </a:fld>
            <a:endParaRPr lang="en-GB"/>
          </a:p>
        </p:txBody>
      </p:sp>
    </p:spTree>
    <p:extLst>
      <p:ext uri="{BB962C8B-B14F-4D97-AF65-F5344CB8AC3E}">
        <p14:creationId xmlns:p14="http://schemas.microsoft.com/office/powerpoint/2010/main" val="3656541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858A8D4-F7CF-4468-ADC9-07014B72C2D4}" type="datetimeFigureOut">
              <a:rPr lang="en-GB" smtClean="0"/>
              <a:t>26/01/2021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E6B6DAB-5729-4024-A94F-2FCBEC82F672}" type="slidenum">
              <a:rPr lang="en-GB" smtClean="0"/>
              <a:t>‹#›</a:t>
            </a:fld>
            <a:endParaRPr lang="en-GB"/>
          </a:p>
        </p:txBody>
      </p:sp>
    </p:spTree>
    <p:extLst>
      <p:ext uri="{BB962C8B-B14F-4D97-AF65-F5344CB8AC3E}">
        <p14:creationId xmlns:p14="http://schemas.microsoft.com/office/powerpoint/2010/main" val="160296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858A8D4-F7CF-4468-ADC9-07014B72C2D4}" type="datetimeFigureOut">
              <a:rPr lang="en-GB" smtClean="0"/>
              <a:t>26/01/2021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E6B6DAB-5729-4024-A94F-2FCBEC82F672}" type="slidenum">
              <a:rPr lang="en-GB" smtClean="0"/>
              <a:t>‹#›</a:t>
            </a:fld>
            <a:endParaRPr lang="en-GB"/>
          </a:p>
        </p:txBody>
      </p:sp>
    </p:spTree>
    <p:extLst>
      <p:ext uri="{BB962C8B-B14F-4D97-AF65-F5344CB8AC3E}">
        <p14:creationId xmlns:p14="http://schemas.microsoft.com/office/powerpoint/2010/main" val="1291683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58A8D4-F7CF-4468-ADC9-07014B72C2D4}" type="datetimeFigureOut">
              <a:rPr lang="en-GB" smtClean="0"/>
              <a:t>26/01/2021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E6B6DAB-5729-4024-A94F-2FCBEC82F672}" type="slidenum">
              <a:rPr lang="en-GB" smtClean="0"/>
              <a:t>‹#›</a:t>
            </a:fld>
            <a:endParaRPr lang="en-GB"/>
          </a:p>
        </p:txBody>
      </p:sp>
    </p:spTree>
    <p:extLst>
      <p:ext uri="{BB962C8B-B14F-4D97-AF65-F5344CB8AC3E}">
        <p14:creationId xmlns:p14="http://schemas.microsoft.com/office/powerpoint/2010/main" val="994734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58A8D4-F7CF-4468-ADC9-07014B72C2D4}" type="datetimeFigureOut">
              <a:rPr lang="en-GB" smtClean="0"/>
              <a:t>26/01/2021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6B6DAB-5729-4024-A94F-2FCBEC82F672}" type="slidenum">
              <a:rPr lang="en-GB" smtClean="0"/>
              <a:t>‹#›</a:t>
            </a:fld>
            <a:endParaRPr lang="en-GB"/>
          </a:p>
        </p:txBody>
      </p:sp>
    </p:spTree>
    <p:extLst>
      <p:ext uri="{BB962C8B-B14F-4D97-AF65-F5344CB8AC3E}">
        <p14:creationId xmlns:p14="http://schemas.microsoft.com/office/powerpoint/2010/main" val="2184917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58A8D4-F7CF-4468-ADC9-07014B72C2D4}" type="datetimeFigureOut">
              <a:rPr lang="en-GB" smtClean="0"/>
              <a:t>26/01/2021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6B6DAB-5729-4024-A94F-2FCBEC82F672}" type="slidenum">
              <a:rPr lang="en-GB" smtClean="0"/>
              <a:t>‹#›</a:t>
            </a:fld>
            <a:endParaRPr lang="en-GB"/>
          </a:p>
        </p:txBody>
      </p:sp>
    </p:spTree>
    <p:extLst>
      <p:ext uri="{BB962C8B-B14F-4D97-AF65-F5344CB8AC3E}">
        <p14:creationId xmlns:p14="http://schemas.microsoft.com/office/powerpoint/2010/main" val="3370211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58A8D4-F7CF-4468-ADC9-07014B72C2D4}" type="datetimeFigureOut">
              <a:rPr lang="en-GB" smtClean="0"/>
              <a:t>26/01/2021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6B6DAB-5729-4024-A94F-2FCBEC82F672}" type="slidenum">
              <a:rPr lang="en-GB" smtClean="0"/>
              <a:t>‹#›</a:t>
            </a:fld>
            <a:endParaRPr lang="en-GB"/>
          </a:p>
        </p:txBody>
      </p:sp>
    </p:spTree>
    <p:extLst>
      <p:ext uri="{BB962C8B-B14F-4D97-AF65-F5344CB8AC3E}">
        <p14:creationId xmlns:p14="http://schemas.microsoft.com/office/powerpoint/2010/main" val="35492923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476672"/>
            <a:ext cx="8278688" cy="1470025"/>
          </a:xfrm>
        </p:spPr>
        <p:txBody>
          <a:bodyPr>
            <a:normAutofit fontScale="90000"/>
          </a:bodyPr>
          <a:lstStyle/>
          <a:p>
            <a:pPr algn="l"/>
            <a:r>
              <a:rPr lang="en-GB" b="1" u="sng" dirty="0" smtClean="0"/>
              <a:t>Wednesday 27</a:t>
            </a:r>
            <a:r>
              <a:rPr lang="en-GB" b="1" u="sng" baseline="30000" dirty="0" smtClean="0"/>
              <a:t>th</a:t>
            </a:r>
            <a:r>
              <a:rPr lang="en-GB" b="1" u="sng" dirty="0" smtClean="0"/>
              <a:t> January 2021</a:t>
            </a:r>
            <a:br>
              <a:rPr lang="en-GB" b="1" u="sng" dirty="0" smtClean="0"/>
            </a:br>
            <a:r>
              <a:rPr lang="en-GB" b="1" u="sng" dirty="0" smtClean="0"/>
              <a:t>LO: to write a section of a </a:t>
            </a:r>
            <a:r>
              <a:rPr lang="en-GB" b="1" u="sng" dirty="0" err="1" smtClean="0"/>
              <a:t>playscript</a:t>
            </a:r>
            <a:endParaRPr lang="en-GB" b="1" u="sng" dirty="0"/>
          </a:p>
        </p:txBody>
      </p:sp>
      <p:sp>
        <p:nvSpPr>
          <p:cNvPr id="3" name="Subtitle 2"/>
          <p:cNvSpPr>
            <a:spLocks noGrp="1"/>
          </p:cNvSpPr>
          <p:nvPr>
            <p:ph type="subTitle" idx="1"/>
          </p:nvPr>
        </p:nvSpPr>
        <p:spPr>
          <a:xfrm>
            <a:off x="539552" y="2348880"/>
            <a:ext cx="7776864" cy="3289920"/>
          </a:xfrm>
        </p:spPr>
        <p:txBody>
          <a:bodyPr/>
          <a:lstStyle/>
          <a:p>
            <a:pPr algn="l"/>
            <a:r>
              <a:rPr lang="en-GB" dirty="0" smtClean="0">
                <a:solidFill>
                  <a:srgbClr val="0070C0"/>
                </a:solidFill>
              </a:rPr>
              <a:t>Last session, we looked at the features of a </a:t>
            </a:r>
            <a:r>
              <a:rPr lang="en-GB" dirty="0" err="1" smtClean="0">
                <a:solidFill>
                  <a:srgbClr val="0070C0"/>
                </a:solidFill>
              </a:rPr>
              <a:t>playscript</a:t>
            </a:r>
            <a:r>
              <a:rPr lang="en-GB" dirty="0" smtClean="0">
                <a:solidFill>
                  <a:srgbClr val="0070C0"/>
                </a:solidFill>
              </a:rPr>
              <a:t>.</a:t>
            </a:r>
          </a:p>
          <a:p>
            <a:pPr algn="l"/>
            <a:endParaRPr lang="en-GB" dirty="0">
              <a:solidFill>
                <a:srgbClr val="0070C0"/>
              </a:solidFill>
            </a:endParaRPr>
          </a:p>
          <a:p>
            <a:pPr algn="l"/>
            <a:r>
              <a:rPr lang="en-GB" dirty="0" smtClean="0">
                <a:solidFill>
                  <a:srgbClr val="0070C0"/>
                </a:solidFill>
              </a:rPr>
              <a:t>Today, we’re going to build from this by applying that knowledge to create a section of a </a:t>
            </a:r>
            <a:r>
              <a:rPr lang="en-GB" dirty="0" err="1" smtClean="0">
                <a:solidFill>
                  <a:srgbClr val="0070C0"/>
                </a:solidFill>
              </a:rPr>
              <a:t>playscript</a:t>
            </a:r>
            <a:r>
              <a:rPr lang="en-GB" dirty="0" smtClean="0">
                <a:solidFill>
                  <a:srgbClr val="0070C0"/>
                </a:solidFill>
              </a:rPr>
              <a:t>.</a:t>
            </a:r>
            <a:endParaRPr lang="en-GB" dirty="0">
              <a:solidFill>
                <a:srgbClr val="0070C0"/>
              </a:solidFill>
            </a:endParaRPr>
          </a:p>
        </p:txBody>
      </p:sp>
    </p:spTree>
    <p:extLst>
      <p:ext uri="{BB962C8B-B14F-4D97-AF65-F5344CB8AC3E}">
        <p14:creationId xmlns:p14="http://schemas.microsoft.com/office/powerpoint/2010/main" val="3200940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2 mins</a:t>
            </a:r>
            <a:endParaRPr lang="en-GB" b="1" dirty="0">
              <a:solidFill>
                <a:srgbClr val="FF0000"/>
              </a:solidFill>
            </a:endParaRPr>
          </a:p>
        </p:txBody>
      </p:sp>
      <p:sp>
        <p:nvSpPr>
          <p:cNvPr id="3" name="Content Placeholder 2"/>
          <p:cNvSpPr>
            <a:spLocks noGrp="1"/>
          </p:cNvSpPr>
          <p:nvPr>
            <p:ph idx="1"/>
          </p:nvPr>
        </p:nvSpPr>
        <p:spPr>
          <a:xfrm>
            <a:off x="457200" y="1600201"/>
            <a:ext cx="8229600" cy="1900808"/>
          </a:xfrm>
        </p:spPr>
        <p:txBody>
          <a:bodyPr/>
          <a:lstStyle/>
          <a:p>
            <a:r>
              <a:rPr lang="en-GB" dirty="0" smtClean="0"/>
              <a:t>Without looking at yesterday’s work again (or Google), how many features of a </a:t>
            </a:r>
            <a:r>
              <a:rPr lang="en-GB" dirty="0" err="1" smtClean="0"/>
              <a:t>playscript</a:t>
            </a:r>
            <a:r>
              <a:rPr lang="en-GB" dirty="0" smtClean="0"/>
              <a:t> can you remember?</a:t>
            </a:r>
            <a:endParaRPr lang="en-GB" dirty="0"/>
          </a:p>
        </p:txBody>
      </p:sp>
      <p:pic>
        <p:nvPicPr>
          <p:cNvPr id="1026" name="Picture 2" descr="question mark face | This or that questions, Smiley, Funny emoj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3212976"/>
            <a:ext cx="2664296" cy="29916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057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err="1" smtClean="0">
                <a:solidFill>
                  <a:srgbClr val="FF0000"/>
                </a:solidFill>
              </a:rPr>
              <a:t>Playscript</a:t>
            </a:r>
            <a:r>
              <a:rPr lang="en-GB" b="1" dirty="0" smtClean="0">
                <a:solidFill>
                  <a:srgbClr val="FF0000"/>
                </a:solidFill>
              </a:rPr>
              <a:t> features</a:t>
            </a:r>
            <a:endParaRPr lang="en-GB" b="1"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GB" dirty="0" smtClean="0"/>
              <a:t>Title</a:t>
            </a:r>
          </a:p>
          <a:p>
            <a:r>
              <a:rPr lang="en-GB" dirty="0" smtClean="0"/>
              <a:t>Character list (sometimes this gives a brief outline of what each character is like).</a:t>
            </a:r>
          </a:p>
          <a:p>
            <a:r>
              <a:rPr lang="en-GB" dirty="0" smtClean="0"/>
              <a:t>Split into acts and scenes.</a:t>
            </a:r>
          </a:p>
          <a:p>
            <a:r>
              <a:rPr lang="en-GB" dirty="0" smtClean="0"/>
              <a:t>Written in lines rather than paragraphs.</a:t>
            </a:r>
          </a:p>
          <a:p>
            <a:r>
              <a:rPr lang="en-GB" dirty="0" smtClean="0"/>
              <a:t>Scene/ setting descriptions are given at least at the start of each scene.</a:t>
            </a:r>
          </a:p>
          <a:p>
            <a:r>
              <a:rPr lang="en-GB" dirty="0" smtClean="0"/>
              <a:t>Stage directions are written in brackets.</a:t>
            </a:r>
          </a:p>
          <a:p>
            <a:r>
              <a:rPr lang="en-GB" dirty="0" smtClean="0"/>
              <a:t>Dialogue has no inverted commas.</a:t>
            </a:r>
            <a:endParaRPr lang="en-GB" dirty="0"/>
          </a:p>
        </p:txBody>
      </p:sp>
    </p:spTree>
    <p:extLst>
      <p:ext uri="{BB962C8B-B14F-4D97-AF65-F5344CB8AC3E}">
        <p14:creationId xmlns:p14="http://schemas.microsoft.com/office/powerpoint/2010/main" val="207332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08009" y="836712"/>
            <a:ext cx="1963165" cy="369332"/>
          </a:xfrm>
          <a:prstGeom prst="rect">
            <a:avLst/>
          </a:prstGeom>
          <a:noFill/>
        </p:spPr>
        <p:txBody>
          <a:bodyPr wrap="square" rtlCol="0">
            <a:spAutoFit/>
          </a:bodyPr>
          <a:lstStyle/>
          <a:p>
            <a:r>
              <a:rPr lang="en-GB" b="1" u="sng" dirty="0" smtClean="0"/>
              <a:t>Romeo &amp; Juliet</a:t>
            </a:r>
            <a:endParaRPr lang="en-GB" b="1" u="sng" dirty="0"/>
          </a:p>
        </p:txBody>
      </p:sp>
      <p:sp>
        <p:nvSpPr>
          <p:cNvPr id="5" name="TextBox 4"/>
          <p:cNvSpPr txBox="1"/>
          <p:nvPr/>
        </p:nvSpPr>
        <p:spPr>
          <a:xfrm>
            <a:off x="621034" y="1412776"/>
            <a:ext cx="7992888" cy="5016758"/>
          </a:xfrm>
          <a:prstGeom prst="rect">
            <a:avLst/>
          </a:prstGeom>
          <a:noFill/>
        </p:spPr>
        <p:txBody>
          <a:bodyPr wrap="square" rtlCol="0">
            <a:spAutoFit/>
          </a:bodyPr>
          <a:lstStyle/>
          <a:p>
            <a:r>
              <a:rPr lang="en-GB" sz="1600" b="1" dirty="0" smtClean="0"/>
              <a:t>Scene 2 – The Capulet party</a:t>
            </a:r>
          </a:p>
          <a:p>
            <a:endParaRPr lang="en-GB" sz="1600" b="1" dirty="0"/>
          </a:p>
          <a:p>
            <a:r>
              <a:rPr lang="en-GB" sz="1600" b="1" dirty="0" smtClean="0"/>
              <a:t>Characters: </a:t>
            </a:r>
            <a:r>
              <a:rPr lang="en-GB" sz="1600" dirty="0" smtClean="0"/>
              <a:t>Lord Capulet (Head of the Capulet family), Juliet (Lord Capulet’s daughter), Romeo (Lord Montague’s son), Tybalt (Lord Capulet’s nephew), Lady Capulet &amp; Juliet’s nurse.</a:t>
            </a:r>
          </a:p>
          <a:p>
            <a:endParaRPr lang="en-GB" sz="1600" dirty="0"/>
          </a:p>
          <a:p>
            <a:r>
              <a:rPr lang="en-GB" sz="1600" dirty="0" smtClean="0"/>
              <a:t>Inside the grand home of the Capulet family, busy with guests, all dressed in finery to impress. Musicians are playing energetic music and people are happy dancing and chatting. Romeo and his friends, Mercutio and Benvolio enter wearing party masks to disguise the fact that they are Montagues.</a:t>
            </a:r>
          </a:p>
          <a:p>
            <a:endParaRPr lang="en-GB" sz="1600" dirty="0"/>
          </a:p>
          <a:p>
            <a:r>
              <a:rPr lang="en-GB" sz="1600" b="1" dirty="0" smtClean="0"/>
              <a:t>Lord Capulet: </a:t>
            </a:r>
            <a:r>
              <a:rPr lang="en-GB" sz="1600" dirty="0" smtClean="0"/>
              <a:t>(Moving through the crowds in a jovial mood.) Welcome gentlemen! Ladies that have their toes </a:t>
            </a:r>
            <a:r>
              <a:rPr lang="en-GB" sz="1600" dirty="0" err="1" smtClean="0"/>
              <a:t>unplagued</a:t>
            </a:r>
            <a:r>
              <a:rPr lang="en-GB" sz="1600" dirty="0" smtClean="0"/>
              <a:t> with corns will have a bout with you. Come musicians, play!</a:t>
            </a:r>
          </a:p>
          <a:p>
            <a:endParaRPr lang="en-GB" sz="1600" dirty="0"/>
          </a:p>
          <a:p>
            <a:r>
              <a:rPr lang="en-GB" sz="1600" dirty="0" smtClean="0"/>
              <a:t>(More guests, including Juliet, join in the dancing. Romeo sees Juliet and stops in his tracks.)</a:t>
            </a:r>
          </a:p>
          <a:p>
            <a:endParaRPr lang="en-GB" sz="1600" dirty="0"/>
          </a:p>
          <a:p>
            <a:r>
              <a:rPr lang="en-GB" sz="1600" b="1" dirty="0" smtClean="0"/>
              <a:t>Romeo: </a:t>
            </a:r>
            <a:r>
              <a:rPr lang="en-GB" sz="1600" dirty="0" smtClean="0"/>
              <a:t>(Said almost breathlessly.) O, she doth teach the torches to burn bright! Did my heart love till now?</a:t>
            </a:r>
          </a:p>
          <a:p>
            <a:endParaRPr lang="en-GB" sz="1600" dirty="0"/>
          </a:p>
          <a:p>
            <a:r>
              <a:rPr lang="en-GB" sz="1600" b="1" dirty="0" smtClean="0"/>
              <a:t>Tybalt: </a:t>
            </a:r>
            <a:r>
              <a:rPr lang="en-GB" sz="1600" dirty="0" smtClean="0"/>
              <a:t>(Turns around and looks at Romeo with fury.) This, by his voice, should be a Montague. To strike him dead I hold it not a sin.</a:t>
            </a:r>
            <a:endParaRPr lang="en-GB" sz="1600" dirty="0"/>
          </a:p>
        </p:txBody>
      </p:sp>
      <p:sp>
        <p:nvSpPr>
          <p:cNvPr id="6" name="TextBox 5"/>
          <p:cNvSpPr txBox="1"/>
          <p:nvPr/>
        </p:nvSpPr>
        <p:spPr>
          <a:xfrm>
            <a:off x="467544" y="300933"/>
            <a:ext cx="8280920" cy="384721"/>
          </a:xfrm>
          <a:prstGeom prst="rect">
            <a:avLst/>
          </a:prstGeom>
          <a:noFill/>
        </p:spPr>
        <p:txBody>
          <a:bodyPr wrap="square" rtlCol="0">
            <a:spAutoFit/>
          </a:bodyPr>
          <a:lstStyle/>
          <a:p>
            <a:r>
              <a:rPr lang="en-GB" sz="1900" b="1" dirty="0" smtClean="0">
                <a:solidFill>
                  <a:srgbClr val="FF0000"/>
                </a:solidFill>
              </a:rPr>
              <a:t>Here’s another reminder how these features are used and set out in a </a:t>
            </a:r>
            <a:r>
              <a:rPr lang="en-GB" sz="1900" b="1" dirty="0" err="1" smtClean="0">
                <a:solidFill>
                  <a:srgbClr val="FF0000"/>
                </a:solidFill>
              </a:rPr>
              <a:t>playscript</a:t>
            </a:r>
            <a:r>
              <a:rPr lang="en-GB" sz="1900" b="1" dirty="0">
                <a:solidFill>
                  <a:srgbClr val="FF0000"/>
                </a:solidFill>
              </a:rPr>
              <a:t>.</a:t>
            </a:r>
          </a:p>
        </p:txBody>
      </p:sp>
    </p:spTree>
    <p:extLst>
      <p:ext uri="{BB962C8B-B14F-4D97-AF65-F5344CB8AC3E}">
        <p14:creationId xmlns:p14="http://schemas.microsoft.com/office/powerpoint/2010/main" val="1152493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Your task</a:t>
            </a:r>
            <a:endParaRPr lang="en-GB" u="sng" dirty="0"/>
          </a:p>
        </p:txBody>
      </p:sp>
      <p:sp>
        <p:nvSpPr>
          <p:cNvPr id="3" name="Content Placeholder 2"/>
          <p:cNvSpPr>
            <a:spLocks noGrp="1"/>
          </p:cNvSpPr>
          <p:nvPr>
            <p:ph idx="1"/>
          </p:nvPr>
        </p:nvSpPr>
        <p:spPr/>
        <p:txBody>
          <a:bodyPr/>
          <a:lstStyle/>
          <a:p>
            <a:r>
              <a:rPr lang="en-GB" dirty="0" smtClean="0"/>
              <a:t>Continuing with our book focus on Romeo &amp; Juliet by William Shakespeare, you must turn the following text (which is currently written in the style of a story) into a </a:t>
            </a:r>
            <a:r>
              <a:rPr lang="en-GB" dirty="0" err="1" smtClean="0"/>
              <a:t>playscript</a:t>
            </a:r>
            <a:r>
              <a:rPr lang="en-GB" dirty="0" smtClean="0"/>
              <a:t>.</a:t>
            </a:r>
          </a:p>
          <a:p>
            <a:endParaRPr lang="en-GB" dirty="0"/>
          </a:p>
          <a:p>
            <a:r>
              <a:rPr lang="en-GB" dirty="0" smtClean="0"/>
              <a:t>Use the example given in these pages and the list of </a:t>
            </a:r>
            <a:r>
              <a:rPr lang="en-GB" dirty="0" err="1" smtClean="0"/>
              <a:t>playscript</a:t>
            </a:r>
            <a:r>
              <a:rPr lang="en-GB" dirty="0" smtClean="0"/>
              <a:t> features to guide you.</a:t>
            </a:r>
            <a:endParaRPr lang="en-GB" dirty="0"/>
          </a:p>
        </p:txBody>
      </p:sp>
    </p:spTree>
    <p:extLst>
      <p:ext uri="{BB962C8B-B14F-4D97-AF65-F5344CB8AC3E}">
        <p14:creationId xmlns:p14="http://schemas.microsoft.com/office/powerpoint/2010/main" val="3999473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542" y="58121"/>
            <a:ext cx="4834880" cy="634082"/>
          </a:xfrm>
        </p:spPr>
        <p:txBody>
          <a:bodyPr>
            <a:normAutofit fontScale="90000"/>
          </a:bodyPr>
          <a:lstStyle/>
          <a:p>
            <a:r>
              <a:rPr lang="en-GB" dirty="0" smtClean="0"/>
              <a:t>Here’s an example:</a:t>
            </a:r>
            <a:endParaRPr lang="en-GB" dirty="0"/>
          </a:p>
        </p:txBody>
      </p:sp>
      <p:sp>
        <p:nvSpPr>
          <p:cNvPr id="3" name="Content Placeholder 2"/>
          <p:cNvSpPr>
            <a:spLocks noGrp="1"/>
          </p:cNvSpPr>
          <p:nvPr>
            <p:ph idx="1"/>
          </p:nvPr>
        </p:nvSpPr>
        <p:spPr>
          <a:xfrm>
            <a:off x="462372" y="1037927"/>
            <a:ext cx="3538736" cy="4320479"/>
          </a:xfrm>
        </p:spPr>
        <p:txBody>
          <a:bodyPr>
            <a:normAutofit/>
          </a:bodyPr>
          <a:lstStyle/>
          <a:p>
            <a:pPr marL="0" indent="0">
              <a:buNone/>
            </a:pPr>
            <a:r>
              <a:rPr lang="en-GB" sz="2000" dirty="0" smtClean="0"/>
              <a:t>Tybalt, angry and filled with rage, called for his sword. Like a serpent slithering through the crowd, he hunted Romeo. Realising what was happening, Lord  Capulet intercepted Tybalt.</a:t>
            </a:r>
          </a:p>
          <a:p>
            <a:pPr marL="0" indent="0">
              <a:buNone/>
            </a:pPr>
            <a:r>
              <a:rPr lang="en-GB" sz="2000" dirty="0" smtClean="0"/>
              <a:t>“What are you doing?” he barked, “Not here. I forbid it!”</a:t>
            </a:r>
          </a:p>
          <a:p>
            <a:pPr marL="0" indent="0">
              <a:buNone/>
            </a:pPr>
            <a:r>
              <a:rPr lang="en-GB" sz="2000" dirty="0" smtClean="0"/>
              <a:t> Unwillingly, Tybalt relented and sheathed his sword, his eyes still glaring at his foe: the one called Romeo of the Montague family.</a:t>
            </a:r>
            <a:endParaRPr lang="en-GB" sz="2000" dirty="0"/>
          </a:p>
        </p:txBody>
      </p:sp>
      <p:sp>
        <p:nvSpPr>
          <p:cNvPr id="4" name="Content Placeholder 2"/>
          <p:cNvSpPr txBox="1">
            <a:spLocks/>
          </p:cNvSpPr>
          <p:nvPr/>
        </p:nvSpPr>
        <p:spPr>
          <a:xfrm>
            <a:off x="4211960" y="1190066"/>
            <a:ext cx="4680520" cy="500980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sz="1600" dirty="0" smtClean="0"/>
              <a:t>At the Capulet family home where the party was still busy with a crowd of guests. Tybalt is angry and filled with rage.</a:t>
            </a:r>
          </a:p>
          <a:p>
            <a:pPr marL="0" indent="0">
              <a:buFont typeface="Arial" panose="020B0604020202020204" pitchFamily="34" charset="0"/>
              <a:buNone/>
            </a:pPr>
            <a:endParaRPr lang="en-GB" sz="1600" dirty="0"/>
          </a:p>
          <a:p>
            <a:pPr marL="0" indent="0">
              <a:buFont typeface="Arial" panose="020B0604020202020204" pitchFamily="34" charset="0"/>
              <a:buNone/>
            </a:pPr>
            <a:r>
              <a:rPr lang="en-GB" sz="1600" dirty="0" smtClean="0"/>
              <a:t>Tybalt: Give me my sword!</a:t>
            </a:r>
          </a:p>
          <a:p>
            <a:pPr marL="0" indent="0">
              <a:buFont typeface="Arial" panose="020B0604020202020204" pitchFamily="34" charset="0"/>
              <a:buNone/>
            </a:pPr>
            <a:r>
              <a:rPr lang="en-GB" sz="1600" dirty="0" smtClean="0"/>
              <a:t>(A servant gives Tybalt his sword and then Tybalt winds through the crowd like a serpent hunting Romeo.)</a:t>
            </a:r>
          </a:p>
          <a:p>
            <a:pPr marL="0" indent="0">
              <a:buFont typeface="Arial" panose="020B0604020202020204" pitchFamily="34" charset="0"/>
              <a:buNone/>
            </a:pPr>
            <a:endParaRPr lang="en-GB" sz="1600" dirty="0"/>
          </a:p>
          <a:p>
            <a:pPr marL="0" indent="0">
              <a:buFont typeface="Arial" panose="020B0604020202020204" pitchFamily="34" charset="0"/>
              <a:buNone/>
            </a:pPr>
            <a:r>
              <a:rPr lang="en-GB" sz="1600" dirty="0" smtClean="0"/>
              <a:t>(Lord Capulet realises what Tybalt is doing and, shocked and angry, intercepts Tybalt to stop him going any further.)</a:t>
            </a:r>
          </a:p>
          <a:p>
            <a:pPr marL="0" indent="0">
              <a:buFont typeface="Arial" panose="020B0604020202020204" pitchFamily="34" charset="0"/>
              <a:buNone/>
            </a:pPr>
            <a:endParaRPr lang="en-GB" sz="1600" dirty="0"/>
          </a:p>
          <a:p>
            <a:pPr marL="0" indent="0">
              <a:buFont typeface="Arial" panose="020B0604020202020204" pitchFamily="34" charset="0"/>
              <a:buNone/>
            </a:pPr>
            <a:r>
              <a:rPr lang="en-GB" sz="1600" dirty="0" smtClean="0"/>
              <a:t>Lord Capulet: (A quiet yet barking voice) What are you doing? Not here. I forbid it!</a:t>
            </a:r>
          </a:p>
          <a:p>
            <a:pPr marL="0" indent="0">
              <a:buFont typeface="Arial" panose="020B0604020202020204" pitchFamily="34" charset="0"/>
              <a:buNone/>
            </a:pPr>
            <a:endParaRPr lang="en-GB" sz="1600" dirty="0" smtClean="0"/>
          </a:p>
          <a:p>
            <a:pPr marL="0" indent="0">
              <a:buFont typeface="Arial" panose="020B0604020202020204" pitchFamily="34" charset="0"/>
              <a:buNone/>
            </a:pPr>
            <a:r>
              <a:rPr lang="en-GB" sz="1600" dirty="0" smtClean="0"/>
              <a:t>(Unwillingly, Tybalt relents and sheathes his sword, his eyes still glaring at Romeo.)</a:t>
            </a:r>
          </a:p>
        </p:txBody>
      </p:sp>
      <p:sp>
        <p:nvSpPr>
          <p:cNvPr id="5" name="TextBox 4"/>
          <p:cNvSpPr txBox="1"/>
          <p:nvPr/>
        </p:nvSpPr>
        <p:spPr>
          <a:xfrm>
            <a:off x="1403648" y="576262"/>
            <a:ext cx="1296144" cy="461665"/>
          </a:xfrm>
          <a:prstGeom prst="rect">
            <a:avLst/>
          </a:prstGeom>
          <a:noFill/>
        </p:spPr>
        <p:txBody>
          <a:bodyPr wrap="square" rtlCol="0">
            <a:spAutoFit/>
          </a:bodyPr>
          <a:lstStyle/>
          <a:p>
            <a:r>
              <a:rPr lang="en-GB" sz="2400" b="1" dirty="0" smtClean="0">
                <a:solidFill>
                  <a:srgbClr val="FF0000"/>
                </a:solidFill>
              </a:rPr>
              <a:t>Story</a:t>
            </a:r>
            <a:endParaRPr lang="en-GB" sz="2400" b="1" dirty="0">
              <a:solidFill>
                <a:srgbClr val="FF0000"/>
              </a:solidFill>
            </a:endParaRPr>
          </a:p>
        </p:txBody>
      </p:sp>
      <p:sp>
        <p:nvSpPr>
          <p:cNvPr id="6" name="TextBox 5"/>
          <p:cNvSpPr txBox="1"/>
          <p:nvPr/>
        </p:nvSpPr>
        <p:spPr>
          <a:xfrm>
            <a:off x="5724128" y="692696"/>
            <a:ext cx="1728192" cy="461665"/>
          </a:xfrm>
          <a:prstGeom prst="rect">
            <a:avLst/>
          </a:prstGeom>
          <a:noFill/>
        </p:spPr>
        <p:txBody>
          <a:bodyPr wrap="square" rtlCol="0">
            <a:spAutoFit/>
          </a:bodyPr>
          <a:lstStyle/>
          <a:p>
            <a:r>
              <a:rPr lang="en-GB" sz="2400" b="1" dirty="0" err="1" smtClean="0">
                <a:solidFill>
                  <a:srgbClr val="FF0000"/>
                </a:solidFill>
              </a:rPr>
              <a:t>Playscript</a:t>
            </a:r>
            <a:endParaRPr lang="en-GB" sz="2400" b="1" dirty="0">
              <a:solidFill>
                <a:srgbClr val="FF0000"/>
              </a:solidFill>
            </a:endParaRPr>
          </a:p>
        </p:txBody>
      </p:sp>
      <p:sp>
        <p:nvSpPr>
          <p:cNvPr id="10" name="TextBox 9"/>
          <p:cNvSpPr txBox="1"/>
          <p:nvPr/>
        </p:nvSpPr>
        <p:spPr>
          <a:xfrm>
            <a:off x="256037" y="5373216"/>
            <a:ext cx="3960440" cy="1323439"/>
          </a:xfrm>
          <a:prstGeom prst="rect">
            <a:avLst/>
          </a:prstGeom>
          <a:noFill/>
        </p:spPr>
        <p:txBody>
          <a:bodyPr wrap="square" rtlCol="0">
            <a:spAutoFit/>
          </a:bodyPr>
          <a:lstStyle/>
          <a:p>
            <a:r>
              <a:rPr lang="en-GB" sz="1600" dirty="0" smtClean="0">
                <a:solidFill>
                  <a:srgbClr val="0070C0"/>
                </a:solidFill>
              </a:rPr>
              <a:t>-Many parts use the same words.</a:t>
            </a:r>
          </a:p>
          <a:p>
            <a:r>
              <a:rPr lang="en-GB" sz="1600" dirty="0" smtClean="0">
                <a:solidFill>
                  <a:srgbClr val="0070C0"/>
                </a:solidFill>
              </a:rPr>
              <a:t>-Speech is converted to where it has no inverted commas.</a:t>
            </a:r>
          </a:p>
          <a:p>
            <a:r>
              <a:rPr lang="en-GB" sz="1600" dirty="0" smtClean="0">
                <a:solidFill>
                  <a:srgbClr val="0070C0"/>
                </a:solidFill>
              </a:rPr>
              <a:t>-Setting descriptions and actions are changed to stage directions.</a:t>
            </a:r>
            <a:endParaRPr lang="en-GB" sz="1600" dirty="0">
              <a:solidFill>
                <a:srgbClr val="0070C0"/>
              </a:solidFill>
            </a:endParaRPr>
          </a:p>
        </p:txBody>
      </p:sp>
    </p:spTree>
    <p:extLst>
      <p:ext uri="{BB962C8B-B14F-4D97-AF65-F5344CB8AC3E}">
        <p14:creationId xmlns:p14="http://schemas.microsoft.com/office/powerpoint/2010/main" val="3923556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435280" cy="792088"/>
          </a:xfrm>
        </p:spPr>
        <p:txBody>
          <a:bodyPr>
            <a:noAutofit/>
          </a:bodyPr>
          <a:lstStyle/>
          <a:p>
            <a:r>
              <a:rPr lang="en-GB" sz="3200" dirty="0" smtClean="0">
                <a:solidFill>
                  <a:srgbClr val="FF0000"/>
                </a:solidFill>
              </a:rPr>
              <a:t>Your section of story to convert to a </a:t>
            </a:r>
            <a:r>
              <a:rPr lang="en-GB" sz="3200" dirty="0" err="1" smtClean="0">
                <a:solidFill>
                  <a:srgbClr val="FF0000"/>
                </a:solidFill>
              </a:rPr>
              <a:t>playscript</a:t>
            </a:r>
            <a:r>
              <a:rPr lang="en-GB" sz="3200" dirty="0" smtClean="0">
                <a:solidFill>
                  <a:srgbClr val="FF0000"/>
                </a:solidFill>
              </a:rPr>
              <a:t>:</a:t>
            </a:r>
            <a:endParaRPr lang="en-GB" sz="3200" dirty="0">
              <a:solidFill>
                <a:srgbClr val="FF0000"/>
              </a:solidFill>
            </a:endParaRPr>
          </a:p>
        </p:txBody>
      </p:sp>
      <p:sp>
        <p:nvSpPr>
          <p:cNvPr id="3" name="Content Placeholder 2"/>
          <p:cNvSpPr>
            <a:spLocks noGrp="1"/>
          </p:cNvSpPr>
          <p:nvPr>
            <p:ph idx="1"/>
          </p:nvPr>
        </p:nvSpPr>
        <p:spPr>
          <a:xfrm>
            <a:off x="457200" y="908720"/>
            <a:ext cx="8229600" cy="5616624"/>
          </a:xfrm>
        </p:spPr>
        <p:txBody>
          <a:bodyPr>
            <a:normAutofit fontScale="55000" lnSpcReduction="20000"/>
          </a:bodyPr>
          <a:lstStyle/>
          <a:p>
            <a:pPr marL="0" indent="0">
              <a:buNone/>
            </a:pPr>
            <a:r>
              <a:rPr lang="en-GB" sz="3500" dirty="0" smtClean="0"/>
              <a:t>The crowd, still unsuspecting of the incident taking place around them continue to dance to the musicians’ music and chatter in groups that cluster together, dotted around the room. T</a:t>
            </a:r>
            <a:r>
              <a:rPr lang="en-GB" sz="3500" dirty="0" smtClean="0"/>
              <a:t>rembling with anger, Tybalt relents to Lord Capulet’s request to have no bloodshed. “I will withdraw, but this intrusion shall, now seeming sweet, convert to its bitterest soon.”</a:t>
            </a:r>
          </a:p>
          <a:p>
            <a:pPr marL="0" indent="0">
              <a:buNone/>
            </a:pPr>
            <a:r>
              <a:rPr lang="en-GB" sz="3500" dirty="0" smtClean="0"/>
              <a:t>Tybalt turns away and leaves the ballroom, his face still of thunder. Meanwhile, Romeo, still enchanted by Juliet’s beauty, waits for her to finish dancing before approaching her. Eagerly, he holds her hand which makes Juliet turn to look at him.</a:t>
            </a:r>
          </a:p>
          <a:p>
            <a:pPr marL="0" indent="0">
              <a:buNone/>
            </a:pPr>
            <a:r>
              <a:rPr lang="en-GB" sz="3500" dirty="0" smtClean="0"/>
              <a:t>“If I offend you with the touch of my unworthy hand,” states Romeo, “my 2 lips stand ready to smooth the roughness of my hand with a kiss.”</a:t>
            </a:r>
          </a:p>
          <a:p>
            <a:pPr marL="0" indent="0">
              <a:buNone/>
            </a:pPr>
            <a:r>
              <a:rPr lang="en-GB" sz="3500" dirty="0" smtClean="0"/>
              <a:t>“You don’t give your hand enough credit,” replies Juliet, taken aback yet charmed by Romeo’s attention.</a:t>
            </a:r>
          </a:p>
          <a:p>
            <a:pPr marL="0" indent="0">
              <a:buNone/>
            </a:pPr>
            <a:r>
              <a:rPr lang="en-GB" sz="3500" dirty="0" smtClean="0"/>
              <a:t>Pleased and excited about Juliet’s reaction, Romeo quickly says, “Don’t move while I act out my prayer,” as he gently leans into Juliet and kisses her.</a:t>
            </a:r>
          </a:p>
          <a:p>
            <a:pPr marL="0" indent="0">
              <a:buNone/>
            </a:pPr>
            <a:r>
              <a:rPr lang="en-GB" sz="3500" dirty="0" smtClean="0"/>
              <a:t>“Is such an act a sin?” enquires Juliet looking surprised but happy.</a:t>
            </a:r>
          </a:p>
          <a:p>
            <a:pPr marL="0" indent="0">
              <a:buNone/>
            </a:pPr>
            <a:r>
              <a:rPr lang="en-GB" sz="3500" dirty="0" smtClean="0"/>
              <a:t>“Then give me my sin back,” requests Romeo, smiling.</a:t>
            </a:r>
          </a:p>
          <a:p>
            <a:pPr marL="0" indent="0">
              <a:buNone/>
            </a:pPr>
            <a:r>
              <a:rPr lang="en-GB" sz="3500" dirty="0" smtClean="0"/>
              <a:t>The two kiss again, much to the anger and displeasure of Lord Capulet who watches on over the party, particularly at his unwelcomed but tolerated guest, Romeo. Lady Capulet – a well-dressed and elegant woman - enters the party at this point, searching for Juliet.</a:t>
            </a:r>
          </a:p>
          <a:p>
            <a:pPr marL="0" indent="0">
              <a:buNone/>
            </a:pPr>
            <a:endParaRPr lang="en-GB" dirty="0"/>
          </a:p>
        </p:txBody>
      </p:sp>
    </p:spTree>
    <p:extLst>
      <p:ext uri="{BB962C8B-B14F-4D97-AF65-F5344CB8AC3E}">
        <p14:creationId xmlns:p14="http://schemas.microsoft.com/office/powerpoint/2010/main" val="32125316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921</Words>
  <Application>Microsoft Office PowerPoint</Application>
  <PresentationFormat>On-screen Show (4:3)</PresentationFormat>
  <Paragraphs>61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Wednesday 27th January 2021 LO: to write a section of a playscript</vt:lpstr>
      <vt:lpstr>2 mins</vt:lpstr>
      <vt:lpstr>Playscript features</vt:lpstr>
      <vt:lpstr>PowerPoint Presentation</vt:lpstr>
      <vt:lpstr>Your task</vt:lpstr>
      <vt:lpstr>Here’s an example:</vt:lpstr>
      <vt:lpstr>Your section of story to convert to a playscript: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Wednesday 27th January 2021 LO: to write a section of a playscript</dc:title>
  <dc:creator>neil</dc:creator>
  <cp:lastModifiedBy>neil</cp:lastModifiedBy>
  <cp:revision>9</cp:revision>
  <dcterms:created xsi:type="dcterms:W3CDTF">2021-01-26T20:56:51Z</dcterms:created>
  <dcterms:modified xsi:type="dcterms:W3CDTF">2021-01-26T22:29:04Z</dcterms:modified>
</cp:coreProperties>
</file>