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7" r:id="rId7"/>
    <p:sldId id="278" r:id="rId8"/>
    <p:sldId id="262" r:id="rId9"/>
    <p:sldId id="263" r:id="rId10"/>
    <p:sldId id="264" r:id="rId11"/>
    <p:sldId id="265" r:id="rId12"/>
    <p:sldId id="276" r:id="rId13"/>
    <p:sldId id="266" r:id="rId14"/>
    <p:sldId id="267" r:id="rId15"/>
    <p:sldId id="268" r:id="rId16"/>
    <p:sldId id="269" r:id="rId17"/>
    <p:sldId id="275"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092C99-CB1F-4331-A5C7-C1F9FE8BEC22}"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204688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92C99-CB1F-4331-A5C7-C1F9FE8BEC22}"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44026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92C99-CB1F-4331-A5C7-C1F9FE8BEC22}"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332138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092C99-CB1F-4331-A5C7-C1F9FE8BEC22}"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340024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92C99-CB1F-4331-A5C7-C1F9FE8BEC22}"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139251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092C99-CB1F-4331-A5C7-C1F9FE8BEC22}"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404569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092C99-CB1F-4331-A5C7-C1F9FE8BEC22}"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19164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092C99-CB1F-4331-A5C7-C1F9FE8BEC22}"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213801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92C99-CB1F-4331-A5C7-C1F9FE8BEC22}"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144540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92C99-CB1F-4331-A5C7-C1F9FE8BEC22}"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15104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92C99-CB1F-4331-A5C7-C1F9FE8BEC22}"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3E32E-32C4-40E4-8CE9-E57E849B8A3F}" type="slidenum">
              <a:rPr lang="en-GB" smtClean="0"/>
              <a:t>‹#›</a:t>
            </a:fld>
            <a:endParaRPr lang="en-GB"/>
          </a:p>
        </p:txBody>
      </p:sp>
    </p:spTree>
    <p:extLst>
      <p:ext uri="{BB962C8B-B14F-4D97-AF65-F5344CB8AC3E}">
        <p14:creationId xmlns:p14="http://schemas.microsoft.com/office/powerpoint/2010/main" val="223885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92C99-CB1F-4331-A5C7-C1F9FE8BEC22}" type="datetimeFigureOut">
              <a:rPr lang="en-GB" smtClean="0"/>
              <a:t>07/02/2021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3E32E-32C4-40E4-8CE9-E57E849B8A3F}" type="slidenum">
              <a:rPr lang="en-GB" smtClean="0"/>
              <a:t>‹#›</a:t>
            </a:fld>
            <a:endParaRPr lang="en-GB"/>
          </a:p>
        </p:txBody>
      </p:sp>
    </p:spTree>
    <p:extLst>
      <p:ext uri="{BB962C8B-B14F-4D97-AF65-F5344CB8AC3E}">
        <p14:creationId xmlns:p14="http://schemas.microsoft.com/office/powerpoint/2010/main" val="258089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bc.co.uk/bitesize/topics/zq6svcw/articles/zndq7p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88640"/>
            <a:ext cx="6528058" cy="1470025"/>
          </a:xfrm>
        </p:spPr>
        <p:txBody>
          <a:bodyPr>
            <a:normAutofit/>
          </a:bodyPr>
          <a:lstStyle/>
          <a:p>
            <a:r>
              <a:rPr lang="en-GB" sz="5400" b="1" dirty="0" smtClean="0">
                <a:solidFill>
                  <a:srgbClr val="7030A0"/>
                </a:solidFill>
              </a:rPr>
              <a:t>The Maya decline</a:t>
            </a:r>
            <a:endParaRPr lang="en-GB" sz="5400" b="1" dirty="0">
              <a:solidFill>
                <a:srgbClr val="7030A0"/>
              </a:solidFill>
            </a:endParaRPr>
          </a:p>
        </p:txBody>
      </p:sp>
      <p:sp>
        <p:nvSpPr>
          <p:cNvPr id="3" name="Subtitle 2"/>
          <p:cNvSpPr>
            <a:spLocks noGrp="1"/>
          </p:cNvSpPr>
          <p:nvPr>
            <p:ph type="subTitle" idx="1"/>
          </p:nvPr>
        </p:nvSpPr>
        <p:spPr>
          <a:xfrm>
            <a:off x="1015249" y="4941168"/>
            <a:ext cx="7160840" cy="1608584"/>
          </a:xfrm>
        </p:spPr>
        <p:txBody>
          <a:bodyPr>
            <a:normAutofit/>
          </a:bodyPr>
          <a:lstStyle/>
          <a:p>
            <a:r>
              <a:rPr lang="en-GB" sz="4800" dirty="0" smtClean="0">
                <a:solidFill>
                  <a:srgbClr val="C00000"/>
                </a:solidFill>
              </a:rPr>
              <a:t>What happened to the ancient Maya?</a:t>
            </a:r>
            <a:endParaRPr lang="en-GB" sz="4800" dirty="0">
              <a:solidFill>
                <a:srgbClr val="C00000"/>
              </a:solidFill>
            </a:endParaRPr>
          </a:p>
        </p:txBody>
      </p:sp>
      <p:pic>
        <p:nvPicPr>
          <p:cNvPr id="2050" name="Picture 2" descr="Image result for mayan ma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0646" y="1658665"/>
            <a:ext cx="2050045" cy="321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 name="Text Placeholder 3"/>
          <p:cNvSpPr txBox="1">
            <a:spLocks/>
          </p:cNvSpPr>
          <p:nvPr/>
        </p:nvSpPr>
        <p:spPr>
          <a:xfrm>
            <a:off x="356794" y="4941168"/>
            <a:ext cx="8398363"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smtClean="0">
                <a:latin typeface="Comic Sans MS" panose="030F0702030302020204" pitchFamily="66" charset="0"/>
              </a:rPr>
              <a:t>For each temple made, the Maya needed bricks to create the large buildings. Around 20 trees were needed to burn to heat just one square meter of lime plaster which was used to build the temples!</a:t>
            </a:r>
            <a:endParaRPr lang="en-GB" sz="2400" dirty="0">
              <a:latin typeface="Comic Sans MS" panose="030F0702030302020204" pitchFamily="66" charset="0"/>
            </a:endParaRPr>
          </a:p>
        </p:txBody>
      </p:sp>
      <p:pic>
        <p:nvPicPr>
          <p:cNvPr id="7" name="Picture 2" descr="Image result for maya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62865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5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5148064" y="404664"/>
            <a:ext cx="3528393" cy="36003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latin typeface="Comic Sans MS" panose="030F0702030302020204" pitchFamily="66" charset="0"/>
              </a:rPr>
              <a:t>The lack of trees meant that the floor had very little nutrients in it which meant the crops didn’t grow very well.</a:t>
            </a:r>
            <a:endParaRPr lang="en-GB" sz="2800" dirty="0">
              <a:latin typeface="Comic Sans MS" panose="030F0702030302020204" pitchFamily="66" charset="0"/>
            </a:endParaRPr>
          </a:p>
        </p:txBody>
      </p:sp>
      <p:pic>
        <p:nvPicPr>
          <p:cNvPr id="5" name="Picture 2" descr="Image result for cut and b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814249" cy="36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4780309"/>
            <a:ext cx="8208912" cy="1384995"/>
          </a:xfrm>
          <a:prstGeom prst="rect">
            <a:avLst/>
          </a:prstGeom>
        </p:spPr>
        <p:txBody>
          <a:bodyPr wrap="square">
            <a:spAutoFit/>
          </a:bodyPr>
          <a:lstStyle/>
          <a:p>
            <a:r>
              <a:rPr lang="en-GB" sz="2800" dirty="0">
                <a:latin typeface="Comic Sans MS" panose="030F0702030302020204" pitchFamily="66" charset="0"/>
              </a:rPr>
              <a:t>The result of this meant mass starvation and the population had to move to live elsewhere (migration).</a:t>
            </a:r>
          </a:p>
        </p:txBody>
      </p:sp>
    </p:spTree>
    <p:extLst>
      <p:ext uri="{BB962C8B-B14F-4D97-AF65-F5344CB8AC3E}">
        <p14:creationId xmlns:p14="http://schemas.microsoft.com/office/powerpoint/2010/main" val="278675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 name="Content Placeholder 4"/>
          <p:cNvSpPr txBox="1">
            <a:spLocks/>
          </p:cNvSpPr>
          <p:nvPr/>
        </p:nvSpPr>
        <p:spPr>
          <a:xfrm>
            <a:off x="2339752" y="476672"/>
            <a:ext cx="6407894" cy="35879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Many historians believe that the deforestation and lack of crops was the main cause for the Maya civilisation to die out.</a:t>
            </a:r>
          </a:p>
          <a:p>
            <a:pPr marL="0" indent="0">
              <a:buFont typeface="Arial" panose="020B0604020202020204" pitchFamily="34" charset="0"/>
              <a:buNone/>
            </a:pPr>
            <a:endParaRPr lang="en-GB" dirty="0">
              <a:latin typeface="Comic Sans MS" panose="030F0702030302020204" pitchFamily="66" charset="0"/>
            </a:endParaRPr>
          </a:p>
        </p:txBody>
      </p:sp>
      <p:pic>
        <p:nvPicPr>
          <p:cNvPr id="10" name="Picture 2" descr="Image result for archaeolog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66" y="3228597"/>
            <a:ext cx="3931001" cy="362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0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0000"/>
                </a:solidFill>
              </a:rPr>
              <a:t>Drought</a:t>
            </a:r>
            <a:endParaRPr lang="en-GB" b="1" dirty="0">
              <a:solidFill>
                <a:srgbClr val="FF0000"/>
              </a:solidFill>
            </a:endParaRPr>
          </a:p>
        </p:txBody>
      </p:sp>
      <p:sp>
        <p:nvSpPr>
          <p:cNvPr id="7" name="Subtitle 2"/>
          <p:cNvSpPr txBox="1">
            <a:spLocks/>
          </p:cNvSpPr>
          <p:nvPr/>
        </p:nvSpPr>
        <p:spPr>
          <a:xfrm>
            <a:off x="685800" y="3886200"/>
            <a:ext cx="77724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smtClean="0"/>
              <a:t>Scientists have proven that around 900AD, there was a drought which meant no rainfall</a:t>
            </a:r>
            <a:endParaRPr lang="en-GB" dirty="0"/>
          </a:p>
        </p:txBody>
      </p:sp>
    </p:spTree>
    <p:extLst>
      <p:ext uri="{BB962C8B-B14F-4D97-AF65-F5344CB8AC3E}">
        <p14:creationId xmlns:p14="http://schemas.microsoft.com/office/powerpoint/2010/main" val="159203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3050"/>
            <a:ext cx="3008313"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smtClean="0">
                <a:latin typeface="Comic Sans MS" panose="030F0702030302020204" pitchFamily="66" charset="0"/>
              </a:rPr>
              <a:t>Water!</a:t>
            </a:r>
            <a:endParaRPr lang="en-GB" sz="4000" dirty="0">
              <a:latin typeface="Comic Sans MS" panose="030F0702030302020204" pitchFamily="66" charset="0"/>
            </a:endParaRPr>
          </a:p>
        </p:txBody>
      </p:sp>
      <p:sp>
        <p:nvSpPr>
          <p:cNvPr id="5" name="Text Placeholder 3"/>
          <p:cNvSpPr txBox="1">
            <a:spLocks/>
          </p:cNvSpPr>
          <p:nvPr/>
        </p:nvSpPr>
        <p:spPr>
          <a:xfrm>
            <a:off x="457200" y="1435101"/>
            <a:ext cx="3322712" cy="31460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latin typeface="Comic Sans MS" panose="030F0702030302020204" pitchFamily="66" charset="0"/>
              </a:rPr>
              <a:t>The Maya mainly settled where there was a river to make sure they had a water supply to water their crops and drink.</a:t>
            </a:r>
            <a:endParaRPr lang="en-GB" sz="2400" dirty="0">
              <a:latin typeface="Comic Sans MS" panose="030F0702030302020204" pitchFamily="66" charset="0"/>
            </a:endParaRPr>
          </a:p>
        </p:txBody>
      </p:sp>
      <p:sp>
        <p:nvSpPr>
          <p:cNvPr id="8" name="Rectangle 7"/>
          <p:cNvSpPr/>
          <p:nvPr/>
        </p:nvSpPr>
        <p:spPr>
          <a:xfrm>
            <a:off x="4139952" y="4370328"/>
            <a:ext cx="4572000" cy="1938992"/>
          </a:xfrm>
          <a:prstGeom prst="rect">
            <a:avLst/>
          </a:prstGeom>
        </p:spPr>
        <p:txBody>
          <a:bodyPr>
            <a:spAutoFit/>
          </a:bodyPr>
          <a:lstStyle/>
          <a:p>
            <a:r>
              <a:rPr lang="en-GB" sz="2400" dirty="0">
                <a:latin typeface="Comic Sans MS" panose="030F0702030302020204" pitchFamily="66" charset="0"/>
              </a:rPr>
              <a:t>Where there was no water supply, the Maya made their own underground wells which were fed (filled up) with rain water.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6632"/>
            <a:ext cx="3085132" cy="376664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293096"/>
            <a:ext cx="1440160" cy="2167820"/>
          </a:xfrm>
          <a:prstGeom prst="rect">
            <a:avLst/>
          </a:prstGeom>
        </p:spPr>
      </p:pic>
    </p:spTree>
    <p:extLst>
      <p:ext uri="{BB962C8B-B14F-4D97-AF65-F5344CB8AC3E}">
        <p14:creationId xmlns:p14="http://schemas.microsoft.com/office/powerpoint/2010/main" val="422474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 name="Text Placeholder 3"/>
          <p:cNvSpPr txBox="1">
            <a:spLocks/>
          </p:cNvSpPr>
          <p:nvPr/>
        </p:nvSpPr>
        <p:spPr>
          <a:xfrm>
            <a:off x="356794" y="4509120"/>
            <a:ext cx="8398363"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smtClean="0">
                <a:latin typeface="Comic Sans MS" panose="030F0702030302020204" pitchFamily="66" charset="0"/>
              </a:rPr>
              <a:t>The constant deforestation of trees also had an impact on the water. The trees held water which evaporated to make rain clouds. No trees meant no clouds which meant less rain.</a:t>
            </a:r>
            <a:endParaRPr lang="en-GB" sz="2400" dirty="0">
              <a:latin typeface="Comic Sans MS" panose="030F0702030302020204" pitchFamily="66"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36712"/>
            <a:ext cx="6096000" cy="3048000"/>
          </a:xfrm>
          <a:prstGeom prst="rect">
            <a:avLst/>
          </a:prstGeom>
        </p:spPr>
      </p:pic>
    </p:spTree>
    <p:extLst>
      <p:ext uri="{BB962C8B-B14F-4D97-AF65-F5344CB8AC3E}">
        <p14:creationId xmlns:p14="http://schemas.microsoft.com/office/powerpoint/2010/main" val="362647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5" y="669315"/>
            <a:ext cx="4476383" cy="3096344"/>
          </a:xfrm>
          <a:prstGeom prst="rect">
            <a:avLst/>
          </a:prstGeom>
        </p:spPr>
      </p:pic>
      <p:sp>
        <p:nvSpPr>
          <p:cNvPr id="5" name="TextBox 4"/>
          <p:cNvSpPr txBox="1"/>
          <p:nvPr/>
        </p:nvSpPr>
        <p:spPr>
          <a:xfrm>
            <a:off x="251520" y="4365104"/>
            <a:ext cx="8662010" cy="1569660"/>
          </a:xfrm>
          <a:prstGeom prst="rect">
            <a:avLst/>
          </a:prstGeom>
          <a:noFill/>
        </p:spPr>
        <p:txBody>
          <a:bodyPr wrap="square" rtlCol="0">
            <a:spAutoFit/>
          </a:bodyPr>
          <a:lstStyle/>
          <a:p>
            <a:r>
              <a:rPr lang="en-GB" sz="2400" dirty="0">
                <a:latin typeface="Comic Sans MS" panose="030F0702030302020204" pitchFamily="66" charset="0"/>
              </a:rPr>
              <a:t>The lack of rain meant rivers and reservoirs quickly dried up. As a result, there was nothing to drink or to use to water the crops. The crops quickly failed and people began to die due to dehydration.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755" y="669315"/>
            <a:ext cx="4197514" cy="3096344"/>
          </a:xfrm>
          <a:prstGeom prst="rect">
            <a:avLst/>
          </a:prstGeom>
        </p:spPr>
      </p:pic>
    </p:spTree>
    <p:extLst>
      <p:ext uri="{BB962C8B-B14F-4D97-AF65-F5344CB8AC3E}">
        <p14:creationId xmlns:p14="http://schemas.microsoft.com/office/powerpoint/2010/main" val="134198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1691680" y="476672"/>
            <a:ext cx="7312496" cy="35879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smtClean="0">
                <a:latin typeface="Comic Sans MS" panose="030F0702030302020204" pitchFamily="66" charset="0"/>
              </a:rPr>
              <a:t>The area where the Maya lived (Central America) has had terrible droughts in the past. Evidence suggests that this occurred around 900AD which resulted in hundreds of thousands of people dying.</a:t>
            </a:r>
            <a:endParaRPr lang="en-GB" sz="2800" dirty="0">
              <a:latin typeface="Comic Sans MS" panose="030F0702030302020204" pitchFamily="66" charset="0"/>
            </a:endParaRPr>
          </a:p>
        </p:txBody>
      </p:sp>
      <p:pic>
        <p:nvPicPr>
          <p:cNvPr id="8" name="Picture 2" descr="Image result for archaeolog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4104456" cy="362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78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90812" y="126876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smtClean="0">
                <a:solidFill>
                  <a:srgbClr val="FF0000"/>
                </a:solidFill>
              </a:rPr>
              <a:t>War</a:t>
            </a:r>
            <a:endParaRPr lang="en-GB" sz="6000" b="1" dirty="0">
              <a:solidFill>
                <a:srgbClr val="FF0000"/>
              </a:solidFill>
            </a:endParaRPr>
          </a:p>
        </p:txBody>
      </p:sp>
      <p:sp>
        <p:nvSpPr>
          <p:cNvPr id="8" name="Subtitle 2"/>
          <p:cNvSpPr txBox="1">
            <a:spLocks/>
          </p:cNvSpPr>
          <p:nvPr/>
        </p:nvSpPr>
        <p:spPr>
          <a:xfrm>
            <a:off x="648680" y="3140968"/>
            <a:ext cx="784664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The Maya cities were constantly at war with each other. Could this be responsible for the downfall of the civilisation?</a:t>
            </a:r>
            <a:endParaRPr lang="en-GB" dirty="0"/>
          </a:p>
        </p:txBody>
      </p:sp>
    </p:spTree>
    <p:extLst>
      <p:ext uri="{BB962C8B-B14F-4D97-AF65-F5344CB8AC3E}">
        <p14:creationId xmlns:p14="http://schemas.microsoft.com/office/powerpoint/2010/main" val="105825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82451" y="722216"/>
            <a:ext cx="3008313"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latin typeface="Comic Sans MS" panose="030F0702030302020204" pitchFamily="66" charset="0"/>
              </a:rPr>
              <a:t>War</a:t>
            </a:r>
            <a:endParaRPr lang="en-GB" sz="4000" dirty="0">
              <a:latin typeface="Comic Sans MS" panose="030F0702030302020204" pitchFamily="66" charset="0"/>
            </a:endParaRPr>
          </a:p>
        </p:txBody>
      </p:sp>
      <p:sp>
        <p:nvSpPr>
          <p:cNvPr id="5" name="Text Placeholder 3"/>
          <p:cNvSpPr txBox="1">
            <a:spLocks/>
          </p:cNvSpPr>
          <p:nvPr/>
        </p:nvSpPr>
        <p:spPr>
          <a:xfrm>
            <a:off x="457200" y="1916832"/>
            <a:ext cx="4258816" cy="293000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smtClean="0">
                <a:latin typeface="Comic Sans MS" panose="030F0702030302020204" pitchFamily="66" charset="0"/>
              </a:rPr>
              <a:t>War had always been a large part of Maya life. As the population grew, so did the need to capture land to grow crops from each cities’ enemy.</a:t>
            </a:r>
            <a:endParaRPr lang="en-GB" sz="2400" dirty="0">
              <a:latin typeface="Comic Sans MS" panose="030F0702030302020204" pitchFamily="66" charset="0"/>
            </a:endParaRPr>
          </a:p>
        </p:txBody>
      </p:sp>
      <p:pic>
        <p:nvPicPr>
          <p:cNvPr id="6" name="Picture 2" descr="Image result for maya war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58986"/>
            <a:ext cx="3457947" cy="545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ucatan peninsula map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8416"/>
            <a:ext cx="5904656" cy="3535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476672"/>
            <a:ext cx="7488832" cy="2246769"/>
          </a:xfrm>
          <a:prstGeom prst="rect">
            <a:avLst/>
          </a:prstGeom>
        </p:spPr>
        <p:txBody>
          <a:bodyPr wrap="square">
            <a:spAutoFit/>
          </a:bodyPr>
          <a:lstStyle/>
          <a:p>
            <a:pPr lvl="0"/>
            <a:r>
              <a:rPr lang="en-GB" sz="2800" dirty="0">
                <a:solidFill>
                  <a:prstClr val="black"/>
                </a:solidFill>
                <a:latin typeface="Comic Sans MS" panose="030F0702030302020204" pitchFamily="66" charset="0"/>
              </a:rPr>
              <a:t>Nobody knows where they came from, but about </a:t>
            </a:r>
            <a:r>
              <a:rPr lang="en-GB" sz="2800" dirty="0" smtClean="0">
                <a:solidFill>
                  <a:prstClr val="black"/>
                </a:solidFill>
                <a:latin typeface="Comic Sans MS" panose="030F0702030302020204" pitchFamily="66" charset="0"/>
              </a:rPr>
              <a:t>4000 </a:t>
            </a:r>
            <a:r>
              <a:rPr lang="en-GB" sz="2800" dirty="0">
                <a:solidFill>
                  <a:prstClr val="black"/>
                </a:solidFill>
                <a:latin typeface="Comic Sans MS" panose="030F0702030302020204" pitchFamily="66" charset="0"/>
              </a:rPr>
              <a:t>years ago, a new tribe appeared in Central America. They settled in the rainforests of the Yucatan Peninsula and were very clever people. </a:t>
            </a:r>
          </a:p>
        </p:txBody>
      </p:sp>
    </p:spTree>
    <p:extLst>
      <p:ext uri="{BB962C8B-B14F-4D97-AF65-F5344CB8AC3E}">
        <p14:creationId xmlns:p14="http://schemas.microsoft.com/office/powerpoint/2010/main" val="138244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Text Placeholder 3"/>
          <p:cNvSpPr txBox="1">
            <a:spLocks/>
          </p:cNvSpPr>
          <p:nvPr/>
        </p:nvSpPr>
        <p:spPr>
          <a:xfrm>
            <a:off x="323528" y="1076552"/>
            <a:ext cx="3690815" cy="45126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smtClean="0">
                <a:latin typeface="Comic Sans MS" panose="030F0702030302020204" pitchFamily="66" charset="0"/>
              </a:rPr>
              <a:t>It quickly became a priority to attack more and more cities to make sure all citizens would not starve.</a:t>
            </a:r>
          </a:p>
          <a:p>
            <a:pPr marL="0" indent="0">
              <a:buNone/>
            </a:pP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Many Kings, Nobles and Priests were taken prisoner leaving cities being ruled by a different royal family.</a:t>
            </a:r>
            <a:endParaRPr lang="en-GB" sz="2400" dirty="0">
              <a:latin typeface="Comic Sans MS" panose="030F0702030302020204" pitchFamily="66" charset="0"/>
            </a:endParaRPr>
          </a:p>
        </p:txBody>
      </p:sp>
      <p:pic>
        <p:nvPicPr>
          <p:cNvPr id="8" name="Picture 2" descr="Image result for maya war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343" y="1052736"/>
            <a:ext cx="4661093"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3779912" y="404664"/>
            <a:ext cx="4896545" cy="51125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smtClean="0">
                <a:latin typeface="Comic Sans MS" panose="030F0702030302020204" pitchFamily="66" charset="0"/>
              </a:rPr>
              <a:t>As the crops started to die, the Maya needed more and more people to capture and sacrifice to the Gods to make them happier. The Maya believed this would make the crops grow. </a:t>
            </a:r>
          </a:p>
        </p:txBody>
      </p:sp>
      <p:sp>
        <p:nvSpPr>
          <p:cNvPr id="5" name="TextBox 4"/>
          <p:cNvSpPr txBox="1"/>
          <p:nvPr/>
        </p:nvSpPr>
        <p:spPr>
          <a:xfrm>
            <a:off x="539553" y="4509120"/>
            <a:ext cx="3766864" cy="2246769"/>
          </a:xfrm>
          <a:prstGeom prst="rect">
            <a:avLst/>
          </a:prstGeom>
          <a:noFill/>
        </p:spPr>
        <p:txBody>
          <a:bodyPr wrap="square" rtlCol="0">
            <a:spAutoFit/>
          </a:bodyPr>
          <a:lstStyle/>
          <a:p>
            <a:r>
              <a:rPr lang="en-GB" sz="2800" dirty="0" smtClean="0">
                <a:latin typeface="Comic Sans MS" panose="030F0702030302020204" pitchFamily="66" charset="0"/>
              </a:rPr>
              <a:t>War was costly to each city and many weapons also had to be made to protect the warriors.</a:t>
            </a:r>
            <a:endParaRPr lang="en-GB" sz="2800" dirty="0">
              <a:latin typeface="Comic Sans MS" panose="030F0702030302020204" pitchFamily="66" charset="0"/>
            </a:endParaRPr>
          </a:p>
        </p:txBody>
      </p:sp>
      <p:pic>
        <p:nvPicPr>
          <p:cNvPr id="6" name="Picture 2" descr="Image result for maya war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332656"/>
            <a:ext cx="271182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6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483768" y="476672"/>
            <a:ext cx="6263878" cy="35879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War created unrest amongst many civilisations. Many people died and it cost a lot of money. Did this cause the Maya decline? What do you think?</a:t>
            </a:r>
            <a:endParaRPr lang="en-GB" dirty="0">
              <a:latin typeface="Comic Sans MS" panose="030F0702030302020204" pitchFamily="66" charset="0"/>
            </a:endParaRPr>
          </a:p>
        </p:txBody>
      </p:sp>
      <p:pic>
        <p:nvPicPr>
          <p:cNvPr id="8" name="Picture 2" descr="Image result for archaeolog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28597"/>
            <a:ext cx="4104456" cy="362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1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442360"/>
            <a:ext cx="8103056" cy="2677656"/>
          </a:xfrm>
          <a:prstGeom prst="rect">
            <a:avLst/>
          </a:prstGeom>
        </p:spPr>
        <p:txBody>
          <a:bodyPr wrap="square">
            <a:spAutoFit/>
          </a:bodyPr>
          <a:lstStyle/>
          <a:p>
            <a:r>
              <a:rPr lang="en-GB" sz="2400" dirty="0" smtClean="0">
                <a:latin typeface="Comic Sans MS" panose="030F0702030302020204" pitchFamily="66" charset="0"/>
              </a:rPr>
              <a:t>Before very long, the Maya had built hundreds of cities as they were skilled builders. They built palaces, temples, pyramids, walls, and homes. The cities were connected not only by roads but also by farming, trade, written and spoken languages and other advances such as astronomy and a calendar were amongst their achievements. </a:t>
            </a:r>
            <a:endParaRPr lang="en-GB" sz="2400" dirty="0">
              <a:latin typeface="Comic Sans MS" panose="030F0702030302020204" pitchFamily="66" charset="0"/>
            </a:endParaRPr>
          </a:p>
        </p:txBody>
      </p:sp>
      <p:pic>
        <p:nvPicPr>
          <p:cNvPr id="2050" name="Picture 2" descr="Image result for maya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2656"/>
            <a:ext cx="5150728" cy="288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8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476672"/>
            <a:ext cx="3851920" cy="1938992"/>
          </a:xfrm>
          <a:prstGeom prst="rect">
            <a:avLst/>
          </a:prstGeom>
        </p:spPr>
        <p:txBody>
          <a:bodyPr wrap="square">
            <a:spAutoFit/>
          </a:bodyPr>
          <a:lstStyle/>
          <a:p>
            <a:r>
              <a:rPr lang="en-GB" sz="2400" dirty="0" smtClean="0">
                <a:latin typeface="Comic Sans MS" panose="030F0702030302020204" pitchFamily="66" charset="0"/>
              </a:rPr>
              <a:t>However, by </a:t>
            </a:r>
            <a:r>
              <a:rPr lang="en-GB" sz="2400" dirty="0">
                <a:latin typeface="Comic Sans MS" panose="030F0702030302020204" pitchFamily="66" charset="0"/>
              </a:rPr>
              <a:t>around 900 CE, the Maya cities were mostly </a:t>
            </a:r>
            <a:r>
              <a:rPr lang="en-GB" sz="2400" dirty="0" smtClean="0">
                <a:latin typeface="Comic Sans MS" panose="030F0702030302020204" pitchFamily="66" charset="0"/>
              </a:rPr>
              <a:t>deserted</a:t>
            </a:r>
            <a:r>
              <a:rPr lang="en-GB" sz="2400" dirty="0">
                <a:latin typeface="Comic Sans MS" panose="030F0702030302020204" pitchFamily="66" charset="0"/>
              </a:rPr>
              <a:t>;</a:t>
            </a:r>
            <a:r>
              <a:rPr lang="en-GB" sz="2400" dirty="0" smtClean="0">
                <a:latin typeface="Comic Sans MS" panose="030F0702030302020204" pitchFamily="66" charset="0"/>
              </a:rPr>
              <a:t> </a:t>
            </a:r>
            <a:r>
              <a:rPr lang="en-GB" sz="2400" dirty="0">
                <a:latin typeface="Comic Sans MS" panose="030F0702030302020204" pitchFamily="66" charset="0"/>
              </a:rPr>
              <a:t>the great Maya cities fell into </a:t>
            </a:r>
            <a:r>
              <a:rPr lang="en-GB" sz="2400" dirty="0" smtClean="0">
                <a:latin typeface="Comic Sans MS" panose="030F0702030302020204" pitchFamily="66" charset="0"/>
              </a:rPr>
              <a:t>ruin.</a:t>
            </a:r>
          </a:p>
        </p:txBody>
      </p:sp>
      <p:pic>
        <p:nvPicPr>
          <p:cNvPr id="3074" name="Picture 2" descr="Image result for deserted maya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48" y="332656"/>
            <a:ext cx="3816424" cy="2761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1708" y="3284984"/>
            <a:ext cx="8712968" cy="2985433"/>
          </a:xfrm>
          <a:prstGeom prst="rect">
            <a:avLst/>
          </a:prstGeom>
        </p:spPr>
        <p:txBody>
          <a:bodyPr wrap="square">
            <a:spAutoFit/>
          </a:bodyPr>
          <a:lstStyle/>
          <a:p>
            <a:r>
              <a:rPr lang="en-GB" sz="2400" dirty="0" smtClean="0">
                <a:latin typeface="Comic Sans MS" panose="030F0702030302020204" pitchFamily="66" charset="0"/>
              </a:rPr>
              <a:t>Many people believe that the Spanish, who came to conquer central and southern America, were to blame for the fall of the Maya civilisation. But the Spanish didn’t arrive in the area until 1521 CE.</a:t>
            </a:r>
          </a:p>
          <a:p>
            <a:r>
              <a:rPr lang="en-GB" sz="2000" dirty="0" smtClean="0">
                <a:solidFill>
                  <a:srgbClr val="FF0000"/>
                </a:solidFill>
                <a:latin typeface="Comic Sans MS" panose="030F0702030302020204" pitchFamily="66" charset="0"/>
              </a:rPr>
              <a:t>(We’ll be looking at the Maya-Spanish events in a later lesson.)</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So why did the Maya civilisation diminish?</a:t>
            </a:r>
          </a:p>
          <a:p>
            <a:r>
              <a:rPr lang="en-GB" sz="2400" dirty="0" smtClean="0">
                <a:solidFill>
                  <a:srgbClr val="7030A0"/>
                </a:solidFill>
                <a:latin typeface="Comic Sans MS" panose="030F0702030302020204" pitchFamily="66" charset="0"/>
              </a:rPr>
              <a:t>Today, we’re going to look at several theories.</a:t>
            </a:r>
          </a:p>
        </p:txBody>
      </p:sp>
    </p:spTree>
    <p:extLst>
      <p:ext uri="{BB962C8B-B14F-4D97-AF65-F5344CB8AC3E}">
        <p14:creationId xmlns:p14="http://schemas.microsoft.com/office/powerpoint/2010/main" val="83155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424936" cy="5693866"/>
          </a:xfrm>
          <a:prstGeom prst="rect">
            <a:avLst/>
          </a:prstGeom>
          <a:noFill/>
        </p:spPr>
        <p:txBody>
          <a:bodyPr wrap="square" rtlCol="0">
            <a:spAutoFit/>
          </a:bodyPr>
          <a:lstStyle/>
          <a:p>
            <a:r>
              <a:rPr lang="en-GB" sz="2800" dirty="0" smtClean="0">
                <a:latin typeface="Comic Sans MS" panose="030F0702030302020204" pitchFamily="66" charset="0"/>
              </a:rPr>
              <a:t>Archaeologists don’t really know what happened to the Maya population during 900AD for sure but they have lots of different theories.</a:t>
            </a:r>
          </a:p>
          <a:p>
            <a:endParaRPr lang="en-GB" sz="2800" dirty="0" smtClean="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r>
              <a:rPr lang="en-GB" sz="2800" u="sng" dirty="0" smtClean="0">
                <a:latin typeface="Comic Sans MS" panose="030F0702030302020204" pitchFamily="66" charset="0"/>
              </a:rPr>
              <a:t>Your task:</a:t>
            </a:r>
          </a:p>
          <a:p>
            <a:r>
              <a:rPr lang="en-GB" sz="2800" dirty="0" smtClean="0">
                <a:latin typeface="Comic Sans MS" panose="030F0702030302020204" pitchFamily="66" charset="0"/>
              </a:rPr>
              <a:t>1) </a:t>
            </a:r>
            <a:r>
              <a:rPr lang="en-GB" sz="2800" dirty="0">
                <a:latin typeface="Comic Sans MS" panose="030F0702030302020204" pitchFamily="66" charset="0"/>
              </a:rPr>
              <a:t>M</a:t>
            </a:r>
            <a:r>
              <a:rPr lang="en-GB" sz="2800" dirty="0" smtClean="0">
                <a:latin typeface="Comic Sans MS" panose="030F0702030302020204" pitchFamily="66" charset="0"/>
              </a:rPr>
              <a:t>ake a page of information that summarises each theory.</a:t>
            </a:r>
          </a:p>
          <a:p>
            <a:r>
              <a:rPr lang="en-GB" sz="2800" dirty="0" smtClean="0">
                <a:latin typeface="Comic Sans MS" panose="030F0702030302020204" pitchFamily="66" charset="0"/>
              </a:rPr>
              <a:t>2) Decide which theory, or combination of theories, is the most likely cause of the demise of the Maya, using the information you’ve learnt to explain why.</a:t>
            </a:r>
          </a:p>
        </p:txBody>
      </p:sp>
      <p:pic>
        <p:nvPicPr>
          <p:cNvPr id="4098" name="Picture 2" descr="Image result for archaeolog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772816"/>
            <a:ext cx="187296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5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lined paper printable"/>
          <p:cNvPicPr/>
          <p:nvPr/>
        </p:nvPicPr>
        <p:blipFill rotWithShape="1">
          <a:blip r:embed="rId2">
            <a:extLst>
              <a:ext uri="{28A0092B-C50C-407E-A947-70E740481C1C}">
                <a14:useLocalDpi xmlns:a14="http://schemas.microsoft.com/office/drawing/2010/main" val="0"/>
              </a:ext>
            </a:extLst>
          </a:blip>
          <a:srcRect l="2105" t="7997" r="2130" b="6765"/>
          <a:stretch/>
        </p:blipFill>
        <p:spPr bwMode="auto">
          <a:xfrm>
            <a:off x="2843808" y="140601"/>
            <a:ext cx="5760640" cy="6552728"/>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3598035" y="140601"/>
            <a:ext cx="4392488" cy="830997"/>
          </a:xfrm>
          <a:prstGeom prst="rect">
            <a:avLst/>
          </a:prstGeom>
          <a:noFill/>
        </p:spPr>
        <p:txBody>
          <a:bodyPr wrap="square" rtlCol="0">
            <a:spAutoFit/>
          </a:bodyPr>
          <a:lstStyle/>
          <a:p>
            <a:r>
              <a:rPr lang="en-GB" sz="1600" u="sng" dirty="0" smtClean="0"/>
              <a:t>Monday 8</a:t>
            </a:r>
            <a:r>
              <a:rPr lang="en-GB" sz="1600" u="sng" baseline="30000" dirty="0" smtClean="0"/>
              <a:t>th</a:t>
            </a:r>
            <a:r>
              <a:rPr lang="en-GB" sz="1600" u="sng" dirty="0" smtClean="0"/>
              <a:t> February 2021</a:t>
            </a:r>
          </a:p>
          <a:p>
            <a:r>
              <a:rPr lang="en-GB" sz="1600" u="sng" dirty="0" smtClean="0"/>
              <a:t>LO: to understand the various theories of the demise of the Maya Civilisation</a:t>
            </a:r>
            <a:endParaRPr lang="en-GB" sz="1600" u="sng" dirty="0"/>
          </a:p>
        </p:txBody>
      </p:sp>
      <p:sp>
        <p:nvSpPr>
          <p:cNvPr id="5" name="TextBox 4"/>
          <p:cNvSpPr txBox="1"/>
          <p:nvPr/>
        </p:nvSpPr>
        <p:spPr>
          <a:xfrm>
            <a:off x="3598035" y="1052736"/>
            <a:ext cx="2088232" cy="369332"/>
          </a:xfrm>
          <a:prstGeom prst="rect">
            <a:avLst/>
          </a:prstGeom>
          <a:noFill/>
        </p:spPr>
        <p:txBody>
          <a:bodyPr wrap="square" rtlCol="0">
            <a:spAutoFit/>
          </a:bodyPr>
          <a:lstStyle/>
          <a:p>
            <a:r>
              <a:rPr lang="en-GB" u="sng" dirty="0" smtClean="0"/>
              <a:t>Deforestation</a:t>
            </a:r>
            <a:endParaRPr lang="en-GB" u="sng" dirty="0"/>
          </a:p>
        </p:txBody>
      </p:sp>
      <p:sp>
        <p:nvSpPr>
          <p:cNvPr id="7" name="TextBox 6"/>
          <p:cNvSpPr txBox="1"/>
          <p:nvPr/>
        </p:nvSpPr>
        <p:spPr>
          <a:xfrm>
            <a:off x="3563888" y="2708920"/>
            <a:ext cx="2088232" cy="369332"/>
          </a:xfrm>
          <a:prstGeom prst="rect">
            <a:avLst/>
          </a:prstGeom>
          <a:noFill/>
        </p:spPr>
        <p:txBody>
          <a:bodyPr wrap="square" rtlCol="0">
            <a:spAutoFit/>
          </a:bodyPr>
          <a:lstStyle/>
          <a:p>
            <a:r>
              <a:rPr lang="en-GB" u="sng" dirty="0" smtClean="0"/>
              <a:t>Drought</a:t>
            </a:r>
            <a:endParaRPr lang="en-GB" u="sng" dirty="0"/>
          </a:p>
        </p:txBody>
      </p:sp>
      <p:sp>
        <p:nvSpPr>
          <p:cNvPr id="8" name="TextBox 7"/>
          <p:cNvSpPr txBox="1"/>
          <p:nvPr/>
        </p:nvSpPr>
        <p:spPr>
          <a:xfrm>
            <a:off x="3563888" y="4365104"/>
            <a:ext cx="2088232" cy="369332"/>
          </a:xfrm>
          <a:prstGeom prst="rect">
            <a:avLst/>
          </a:prstGeom>
          <a:noFill/>
        </p:spPr>
        <p:txBody>
          <a:bodyPr wrap="square" rtlCol="0">
            <a:spAutoFit/>
          </a:bodyPr>
          <a:lstStyle/>
          <a:p>
            <a:r>
              <a:rPr lang="en-GB" u="sng" dirty="0" smtClean="0"/>
              <a:t>War</a:t>
            </a:r>
            <a:endParaRPr lang="en-GB" u="sng" dirty="0"/>
          </a:p>
        </p:txBody>
      </p:sp>
      <p:sp>
        <p:nvSpPr>
          <p:cNvPr id="6" name="TextBox 5"/>
          <p:cNvSpPr txBox="1"/>
          <p:nvPr/>
        </p:nvSpPr>
        <p:spPr>
          <a:xfrm>
            <a:off x="76785" y="552213"/>
            <a:ext cx="2770451" cy="4708981"/>
          </a:xfrm>
          <a:prstGeom prst="rect">
            <a:avLst/>
          </a:prstGeom>
          <a:noFill/>
        </p:spPr>
        <p:txBody>
          <a:bodyPr wrap="square" rtlCol="0">
            <a:spAutoFit/>
          </a:bodyPr>
          <a:lstStyle/>
          <a:p>
            <a:r>
              <a:rPr lang="en-GB" sz="2000" dirty="0" smtClean="0">
                <a:solidFill>
                  <a:srgbClr val="C00000"/>
                </a:solidFill>
              </a:rPr>
              <a:t>Your page should be split into different sections.</a:t>
            </a:r>
          </a:p>
          <a:p>
            <a:endParaRPr lang="en-GB" sz="2000" dirty="0" smtClean="0">
              <a:solidFill>
                <a:srgbClr val="C00000"/>
              </a:solidFill>
            </a:endParaRPr>
          </a:p>
          <a:p>
            <a:endParaRPr lang="en-GB" sz="2000" dirty="0">
              <a:solidFill>
                <a:srgbClr val="C00000"/>
              </a:solidFill>
            </a:endParaRPr>
          </a:p>
          <a:p>
            <a:endParaRPr lang="en-GB" sz="2000" dirty="0">
              <a:solidFill>
                <a:srgbClr val="C00000"/>
              </a:solidFill>
            </a:endParaRPr>
          </a:p>
          <a:p>
            <a:r>
              <a:rPr lang="en-GB" sz="2000" dirty="0" smtClean="0">
                <a:solidFill>
                  <a:srgbClr val="C00000"/>
                </a:solidFill>
              </a:rPr>
              <a:t>After you’ve created a paragraph/ detailed notes for each potential factor, you should then explain what you think caused the demise of the Maya, making sure you give details and reasoning to your opinion.</a:t>
            </a:r>
            <a:endParaRPr lang="en-GB" sz="2000" dirty="0">
              <a:solidFill>
                <a:srgbClr val="C00000"/>
              </a:solidFill>
            </a:endParaRPr>
          </a:p>
        </p:txBody>
      </p:sp>
    </p:spTree>
    <p:extLst>
      <p:ext uri="{BB962C8B-B14F-4D97-AF65-F5344CB8AC3E}">
        <p14:creationId xmlns:p14="http://schemas.microsoft.com/office/powerpoint/2010/main" val="38001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3816429"/>
          </a:xfrm>
          <a:prstGeom prst="rect">
            <a:avLst/>
          </a:prstGeom>
          <a:noFill/>
        </p:spPr>
        <p:txBody>
          <a:bodyPr wrap="square" rtlCol="0">
            <a:spAutoFit/>
          </a:bodyPr>
          <a:lstStyle/>
          <a:p>
            <a:r>
              <a:rPr lang="en-GB" sz="2800" dirty="0" smtClean="0"/>
              <a:t>The following video and web page from BBC </a:t>
            </a:r>
            <a:r>
              <a:rPr lang="en-GB" sz="2800" dirty="0" err="1" smtClean="0"/>
              <a:t>Bitesize</a:t>
            </a:r>
            <a:r>
              <a:rPr lang="en-GB" sz="2800" dirty="0" smtClean="0"/>
              <a:t> gives a good start to your research, including a video.</a:t>
            </a:r>
          </a:p>
          <a:p>
            <a:r>
              <a:rPr lang="en-GB" u="sng" dirty="0">
                <a:hlinkClick r:id="rId2"/>
              </a:rPr>
              <a:t>https://www.bbc.co.uk/bitesize/topics/zq6svcw/articles/zndq7p3</a:t>
            </a:r>
            <a:endParaRPr lang="en-GB" dirty="0"/>
          </a:p>
          <a:p>
            <a:endParaRPr lang="en-GB" sz="2800" dirty="0"/>
          </a:p>
          <a:p>
            <a:r>
              <a:rPr lang="en-GB" sz="2800" dirty="0" smtClean="0"/>
              <a:t>The pages that follow on from this also provide lots of useful information that you can use.</a:t>
            </a:r>
          </a:p>
          <a:p>
            <a:endParaRPr lang="en-GB" sz="2800" dirty="0"/>
          </a:p>
          <a:p>
            <a:r>
              <a:rPr lang="en-GB" sz="2800" dirty="0" smtClean="0"/>
              <a:t>You can, of course, do your own research too for your information pages and summary.</a:t>
            </a:r>
            <a:endParaRPr lang="en-GB" sz="2800" dirty="0"/>
          </a:p>
        </p:txBody>
      </p:sp>
      <p:pic>
        <p:nvPicPr>
          <p:cNvPr id="1026" name="Picture 2" descr="Image result for maya civilis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790" y="4431843"/>
            <a:ext cx="3898404" cy="219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2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1484784"/>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FF0000"/>
                </a:solidFill>
              </a:rPr>
              <a:t>Deforestation</a:t>
            </a:r>
            <a:endParaRPr lang="en-GB" dirty="0">
              <a:solidFill>
                <a:srgbClr val="FF0000"/>
              </a:solidFill>
            </a:endParaRPr>
          </a:p>
        </p:txBody>
      </p:sp>
      <p:sp>
        <p:nvSpPr>
          <p:cNvPr id="3" name="Subtitle 2"/>
          <p:cNvSpPr txBox="1">
            <a:spLocks/>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smtClean="0"/>
              <a:t>Could the chopping of trees meant that the Maya power stopped?</a:t>
            </a:r>
            <a:endParaRPr lang="en-GB" dirty="0"/>
          </a:p>
        </p:txBody>
      </p:sp>
    </p:spTree>
    <p:extLst>
      <p:ext uri="{BB962C8B-B14F-4D97-AF65-F5344CB8AC3E}">
        <p14:creationId xmlns:p14="http://schemas.microsoft.com/office/powerpoint/2010/main" val="375460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3050"/>
            <a:ext cx="3008313"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smtClean="0">
                <a:latin typeface="Comic Sans MS" panose="030F0702030302020204" pitchFamily="66" charset="0"/>
              </a:rPr>
              <a:t>Cut and burn</a:t>
            </a:r>
            <a:endParaRPr lang="en-GB" sz="4000" dirty="0">
              <a:latin typeface="Comic Sans MS" panose="030F0702030302020204" pitchFamily="66" charset="0"/>
            </a:endParaRPr>
          </a:p>
        </p:txBody>
      </p:sp>
      <p:sp>
        <p:nvSpPr>
          <p:cNvPr id="3" name="Text Placeholder 3"/>
          <p:cNvSpPr txBox="1">
            <a:spLocks/>
          </p:cNvSpPr>
          <p:nvPr/>
        </p:nvSpPr>
        <p:spPr>
          <a:xfrm>
            <a:off x="457199" y="2204864"/>
            <a:ext cx="3008313" cy="40101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latin typeface="Comic Sans MS" panose="030F0702030302020204" pitchFamily="66" charset="0"/>
              </a:rPr>
              <a:t>The Ancient Maya were fantastic farmers and were able to produce food for their entire city (which could be up to 200,000 people). </a:t>
            </a:r>
            <a:endParaRPr lang="en-GB" sz="2400" dirty="0">
              <a:latin typeface="Comic Sans MS" panose="030F0702030302020204" pitchFamily="66" charset="0"/>
            </a:endParaRPr>
          </a:p>
        </p:txBody>
      </p:sp>
      <p:pic>
        <p:nvPicPr>
          <p:cNvPr id="4" name="Picture 2" descr="Image result for maya c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1" y="332656"/>
            <a:ext cx="5000607" cy="31451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9952" y="3717032"/>
            <a:ext cx="4572000" cy="1569660"/>
          </a:xfrm>
          <a:prstGeom prst="rect">
            <a:avLst/>
          </a:prstGeom>
        </p:spPr>
        <p:txBody>
          <a:bodyPr>
            <a:spAutoFit/>
          </a:bodyPr>
          <a:lstStyle/>
          <a:p>
            <a:r>
              <a:rPr lang="en-GB" sz="2400" dirty="0">
                <a:latin typeface="Comic Sans MS" panose="030F0702030302020204" pitchFamily="66" charset="0"/>
              </a:rPr>
              <a:t>A bigger population meant more food was needed. As a result, more land was needed to grow crops.</a:t>
            </a:r>
          </a:p>
        </p:txBody>
      </p:sp>
    </p:spTree>
    <p:extLst>
      <p:ext uri="{BB962C8B-B14F-4D97-AF65-F5344CB8AC3E}">
        <p14:creationId xmlns:p14="http://schemas.microsoft.com/office/powerpoint/2010/main" val="2442835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921</Words>
  <Application>Microsoft Office PowerPoint</Application>
  <PresentationFormat>On-screen Show (4:3)</PresentationFormat>
  <Paragraphs>60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Maya decline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kcole</dc:creator>
  <cp:lastModifiedBy>Neil Charlton</cp:lastModifiedBy>
  <cp:revision>19</cp:revision>
  <dcterms:created xsi:type="dcterms:W3CDTF">2016-12-06T20:34:51Z</dcterms:created>
  <dcterms:modified xsi:type="dcterms:W3CDTF">2021-02-07T20:41:07Z</dcterms:modified>
</cp:coreProperties>
</file>