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2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4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1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7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9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9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9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88177-6ACF-4E01-A6E7-F90E7532388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34108"/>
            <a:ext cx="9144000" cy="1838181"/>
          </a:xfrm>
        </p:spPr>
        <p:txBody>
          <a:bodyPr>
            <a:normAutofit/>
          </a:bodyPr>
          <a:lstStyle/>
          <a:p>
            <a:r>
              <a:rPr lang="en-GB" u="sng" dirty="0" smtClean="0"/>
              <a:t>Friday 29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January 2021</a:t>
            </a:r>
            <a:br>
              <a:rPr lang="en-GB" u="sng" dirty="0" smtClean="0"/>
            </a:br>
            <a:r>
              <a:rPr lang="en-GB" u="sng" dirty="0" smtClean="0"/>
              <a:t>LO: to punctuate speech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5098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In today’s session, we will look at:</a:t>
            </a: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-  Identifying a single section of speech.</a:t>
            </a:r>
          </a:p>
          <a:p>
            <a:pPr marL="342900" indent="-342900" algn="l">
              <a:buFontTx/>
              <a:buChar char="-"/>
            </a:pPr>
            <a:r>
              <a:rPr lang="en-GB" sz="2800" b="1" dirty="0" smtClean="0">
                <a:solidFill>
                  <a:srgbClr val="0070C0"/>
                </a:solidFill>
              </a:rPr>
              <a:t>Where to use inverted commas.</a:t>
            </a:r>
          </a:p>
          <a:p>
            <a:pPr marL="342900" indent="-342900" algn="l">
              <a:buFontTx/>
              <a:buChar char="-"/>
            </a:pPr>
            <a:r>
              <a:rPr lang="en-GB" sz="2800" b="1" dirty="0" smtClean="0">
                <a:solidFill>
                  <a:srgbClr val="0070C0"/>
                </a:solidFill>
              </a:rPr>
              <a:t>Checking all other necessary punctuation is included.</a:t>
            </a:r>
          </a:p>
        </p:txBody>
      </p:sp>
    </p:spTree>
    <p:extLst>
      <p:ext uri="{BB962C8B-B14F-4D97-AF65-F5344CB8AC3E}">
        <p14:creationId xmlns:p14="http://schemas.microsoft.com/office/powerpoint/2010/main" val="363838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509"/>
            <a:ext cx="10515600" cy="5844454"/>
          </a:xfrm>
        </p:spPr>
        <p:txBody>
          <a:bodyPr/>
          <a:lstStyle/>
          <a:p>
            <a:r>
              <a:rPr lang="en-GB" dirty="0" smtClean="0"/>
              <a:t>Inverted commas are used to show what words are being/ have been spoken.</a:t>
            </a:r>
          </a:p>
          <a:p>
            <a:endParaRPr lang="en-GB" dirty="0"/>
          </a:p>
          <a:p>
            <a:r>
              <a:rPr lang="en-GB" dirty="0" smtClean="0"/>
              <a:t>To know when/ where to use inverted commas, think about what part of a sentence is being spoken.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I’m exhausted yawned Bob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After reading this (or even saying it aloud) I know this part is the spoken section.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863273" y="4184073"/>
            <a:ext cx="184727" cy="48029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28800" y="4110182"/>
            <a:ext cx="1976582" cy="923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21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509"/>
            <a:ext cx="10515600" cy="58444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After working out which part is spoken, I know where to put my inverted commas.</a:t>
            </a:r>
          </a:p>
          <a:p>
            <a:pPr marL="0" indent="0">
              <a:buNone/>
            </a:pPr>
            <a:r>
              <a:rPr lang="en-GB" dirty="0" smtClean="0"/>
              <a:t>All speech starts with a capital letter too.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en-GB" dirty="0" smtClean="0"/>
              <a:t>I’m exhausted  </a:t>
            </a:r>
            <a:r>
              <a:rPr lang="en-GB" dirty="0" smtClean="0">
                <a:solidFill>
                  <a:srgbClr val="FF0000"/>
                </a:solidFill>
              </a:rPr>
              <a:t>”</a:t>
            </a:r>
            <a:r>
              <a:rPr lang="en-GB" dirty="0" smtClean="0"/>
              <a:t> yawned Bob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But what type of punctuation goes here?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Well it depends on whether your speech is at the start, middle or end of a sentence. The way something is said also determines what other punctuation you put too…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906982" y="3380510"/>
            <a:ext cx="129309" cy="637309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91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271"/>
            <a:ext cx="10515600" cy="761711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Speech at the start of a sentence: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6716"/>
            <a:ext cx="10515600" cy="5424920"/>
          </a:xfrm>
        </p:spPr>
        <p:txBody>
          <a:bodyPr/>
          <a:lstStyle/>
          <a:p>
            <a:r>
              <a:rPr lang="en-GB" dirty="0" smtClean="0"/>
              <a:t>If the speech is at the start of a sentence, the closing punctuation of a section of speech is either:</a:t>
            </a:r>
          </a:p>
          <a:p>
            <a:pPr>
              <a:buFontTx/>
              <a:buChar char="-"/>
            </a:pPr>
            <a:r>
              <a:rPr lang="en-GB" dirty="0" smtClean="0"/>
              <a:t>A comma </a:t>
            </a:r>
            <a:r>
              <a:rPr lang="en-GB" dirty="0" smtClean="0">
                <a:sym typeface="Wingdings" panose="05000000000000000000" pitchFamily="2" charset="2"/>
              </a:rPr>
              <a:t> If it’s a statement. A comma is used because even though the speech may be finished, your sentence hasn’t yet.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E.g.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“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I’m cold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,”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 muttered Will.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An exclamation mark </a:t>
            </a:r>
            <a:r>
              <a:rPr lang="en-GB" dirty="0" smtClean="0">
                <a:sym typeface="Wingdings" panose="05000000000000000000" pitchFamily="2" charset="2"/>
              </a:rPr>
              <a:t> If it’s said with force/ emphasis.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E.g.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I won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!”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yelled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 Tom.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en-GB" dirty="0" smtClean="0">
                <a:sym typeface="Wingdings" panose="05000000000000000000" pitchFamily="2" charset="2"/>
              </a:rPr>
              <a:t>A question mark if it’s a question.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E.g.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Where are we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?”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questioned Rita.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7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1711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Speech at the end of a sentence: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5043"/>
            <a:ext cx="10515600" cy="5138593"/>
          </a:xfrm>
        </p:spPr>
        <p:txBody>
          <a:bodyPr/>
          <a:lstStyle/>
          <a:p>
            <a:r>
              <a:rPr lang="en-GB" dirty="0" smtClean="0"/>
              <a:t>If the speech is at the end of a sentence, the closing punctuation of a section of speech is either:</a:t>
            </a:r>
          </a:p>
          <a:p>
            <a:pPr>
              <a:buFontTx/>
              <a:buChar char="-"/>
            </a:pPr>
            <a:r>
              <a:rPr lang="en-GB" dirty="0" smtClean="0"/>
              <a:t>A full-stop </a:t>
            </a:r>
            <a:r>
              <a:rPr lang="en-GB" dirty="0" smtClean="0">
                <a:sym typeface="Wingdings" panose="05000000000000000000" pitchFamily="2" charset="2"/>
              </a:rPr>
              <a:t> If it’s a statement.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E.g.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Will muttered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I’m cold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”</a:t>
            </a:r>
            <a:endParaRPr lang="en-GB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An exclamation mark </a:t>
            </a:r>
            <a:r>
              <a:rPr lang="en-GB" dirty="0" smtClean="0">
                <a:sym typeface="Wingdings" panose="05000000000000000000" pitchFamily="2" charset="2"/>
              </a:rPr>
              <a:t> If it’s said with force/ emphasis.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E.g. 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Tom yelled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,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I won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!”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endParaRPr lang="en-GB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en-GB" dirty="0" smtClean="0">
                <a:sym typeface="Wingdings" panose="05000000000000000000" pitchFamily="2" charset="2"/>
              </a:rPr>
              <a:t>A question mark if it’s a question.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E.g. 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Rita questioned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</a:t>
            </a:r>
            <a:r>
              <a:rPr lang="en-GB" dirty="0" smtClean="0">
                <a:solidFill>
                  <a:srgbClr val="0070C0"/>
                </a:solidFill>
                <a:sym typeface="Wingdings" panose="05000000000000000000" pitchFamily="2" charset="2"/>
              </a:rPr>
              <a:t>Where are we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?”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2910" y="6003636"/>
            <a:ext cx="539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***The big thing to remember is that there is a comma just before starting the inverted commas. ***</a:t>
            </a:r>
            <a:endParaRPr lang="en-GB" b="1" dirty="0">
              <a:solidFill>
                <a:srgbClr val="7030A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962400" y="5772727"/>
            <a:ext cx="711201" cy="424874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21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Now see the accompanying sheet for your work for today.</a:t>
            </a:r>
          </a:p>
          <a:p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Use these slides as reference to help you.</a:t>
            </a:r>
            <a:endParaRPr lang="en-GB" sz="3600" dirty="0"/>
          </a:p>
        </p:txBody>
      </p:sp>
      <p:pic>
        <p:nvPicPr>
          <p:cNvPr id="1026" name="Picture 2" descr="Journalism Writing Clip Art - Writing Clipart Free , Free Transparent  Clipart - ClipartK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067" y="3709121"/>
            <a:ext cx="2005734" cy="266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96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331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Friday 29th January 2021 LO: to punctuate speech</vt:lpstr>
      <vt:lpstr>PowerPoint Presentation</vt:lpstr>
      <vt:lpstr>PowerPoint Presentation</vt:lpstr>
      <vt:lpstr>Speech at the start of a sentence:</vt:lpstr>
      <vt:lpstr>Speech at the end of a sentence: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29th January 2021 LO: to punctuate speech</dc:title>
  <dc:creator>Neil Charlton</dc:creator>
  <cp:lastModifiedBy>Neil Charlton</cp:lastModifiedBy>
  <cp:revision>6</cp:revision>
  <dcterms:created xsi:type="dcterms:W3CDTF">2021-01-28T21:08:08Z</dcterms:created>
  <dcterms:modified xsi:type="dcterms:W3CDTF">2021-01-28T22:28:10Z</dcterms:modified>
</cp:coreProperties>
</file>