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7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0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0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4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1D3A-9F24-4728-8258-8475419C26B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438" y="508000"/>
            <a:ext cx="10289308" cy="3186690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/>
              <a:t>Wednesday 10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February 2021</a:t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LO: to identify the features and structure of a balanced argument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4" y="402070"/>
            <a:ext cx="11169073" cy="18608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Look at the example of a balanced argument (separate sheet).</a:t>
            </a:r>
            <a:br>
              <a:rPr lang="en-GB" dirty="0" smtClean="0"/>
            </a:br>
            <a:r>
              <a:rPr lang="en-GB" dirty="0" smtClean="0"/>
              <a:t>What </a:t>
            </a:r>
            <a:r>
              <a:rPr lang="en-GB" b="1" dirty="0" smtClean="0">
                <a:solidFill>
                  <a:srgbClr val="FF0000"/>
                </a:solidFill>
              </a:rPr>
              <a:t>features</a:t>
            </a:r>
            <a:r>
              <a:rPr lang="en-GB" dirty="0" smtClean="0"/>
              <a:t> can you identify?</a:t>
            </a:r>
            <a:endParaRPr lang="en-GB" dirty="0"/>
          </a:p>
        </p:txBody>
      </p:sp>
      <p:pic>
        <p:nvPicPr>
          <p:cNvPr id="1026" name="Picture 2" descr="Image result for thinking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22" y="2552844"/>
            <a:ext cx="3426691" cy="342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topwatch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84" y="2552844"/>
            <a:ext cx="2905125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29302" y="5804471"/>
            <a:ext cx="2225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</a:rPr>
              <a:t>3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r>
              <a:rPr lang="en-GB" sz="4800" b="1" dirty="0" err="1" smtClean="0">
                <a:solidFill>
                  <a:srgbClr val="FF0000"/>
                </a:solidFill>
              </a:rPr>
              <a:t>mins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6" y="189850"/>
            <a:ext cx="10947400" cy="807678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are the features of a balanced argument?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154546"/>
            <a:ext cx="8305800" cy="542174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Introduction- statement of the issue to be discussed?</a:t>
            </a:r>
          </a:p>
          <a:p>
            <a:r>
              <a:rPr lang="en-GB" dirty="0" smtClean="0"/>
              <a:t>Reasons for</a:t>
            </a:r>
          </a:p>
          <a:p>
            <a:r>
              <a:rPr lang="en-GB" dirty="0" smtClean="0"/>
              <a:t>Reasons against</a:t>
            </a:r>
            <a:endParaRPr lang="en-GB" dirty="0"/>
          </a:p>
          <a:p>
            <a:r>
              <a:rPr lang="en-GB" dirty="0" smtClean="0"/>
              <a:t>Written in 3rd person</a:t>
            </a:r>
          </a:p>
          <a:p>
            <a:r>
              <a:rPr lang="en-GB" dirty="0" smtClean="0"/>
              <a:t>Written in paragraphs</a:t>
            </a:r>
          </a:p>
          <a:p>
            <a:r>
              <a:rPr lang="en-GB" dirty="0" smtClean="0"/>
              <a:t>Present tense</a:t>
            </a:r>
          </a:p>
          <a:p>
            <a:r>
              <a:rPr lang="en-GB" dirty="0" smtClean="0"/>
              <a:t>Impersonal, formal voice</a:t>
            </a:r>
          </a:p>
          <a:p>
            <a:r>
              <a:rPr lang="en-GB" dirty="0" smtClean="0"/>
              <a:t>Range of </a:t>
            </a:r>
            <a:r>
              <a:rPr lang="en-GB" dirty="0" smtClean="0"/>
              <a:t>conjunctions</a:t>
            </a:r>
          </a:p>
          <a:p>
            <a:r>
              <a:rPr lang="en-GB" dirty="0" smtClean="0"/>
              <a:t>Rhetorical questions</a:t>
            </a:r>
          </a:p>
          <a:p>
            <a:r>
              <a:rPr lang="en-GB" dirty="0" smtClean="0"/>
              <a:t>Parenthesis</a:t>
            </a:r>
          </a:p>
          <a:p>
            <a:r>
              <a:rPr lang="en-GB" dirty="0" smtClean="0"/>
              <a:t>Fronted adverbials</a:t>
            </a:r>
          </a:p>
          <a:p>
            <a:r>
              <a:rPr lang="en-GB" dirty="0" smtClean="0"/>
              <a:t>Subordinate &amp; relative clauses</a:t>
            </a:r>
            <a:endParaRPr lang="en-GB" dirty="0" smtClean="0"/>
          </a:p>
          <a:p>
            <a:r>
              <a:rPr lang="en-GB" dirty="0" smtClean="0"/>
              <a:t>Balanced (not biased/ taking sides)</a:t>
            </a:r>
          </a:p>
          <a:p>
            <a:r>
              <a:rPr lang="en-GB" dirty="0" smtClean="0"/>
              <a:t>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6037" y="1787927"/>
            <a:ext cx="4645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Now identify and label these features on your example sheet.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(If you’re using an exercise book, turn your sheet so that it’s landscape and this will give you room around the sides to label the features.)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Remember to use a ruler to draw your lines and keep your work neat.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Example conjunctions to try to use more often: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5400" dirty="0" smtClean="0">
                <a:latin typeface="AR CHRISTY" panose="02000000000000000000" pitchFamily="2" charset="0"/>
              </a:rPr>
              <a:t>Also	</a:t>
            </a:r>
            <a:r>
              <a:rPr lang="en-GB" dirty="0" smtClean="0"/>
              <a:t> </a:t>
            </a:r>
            <a:r>
              <a:rPr lang="en-GB" dirty="0" smtClean="0">
                <a:latin typeface="AR BLANCA" panose="02000000000000000000" pitchFamily="2" charset="0"/>
              </a:rPr>
              <a:t>further more</a:t>
            </a:r>
            <a:r>
              <a:rPr lang="en-GB" dirty="0" smtClean="0"/>
              <a:t> 	</a:t>
            </a:r>
            <a:r>
              <a:rPr lang="en-GB" sz="6000" dirty="0" smtClean="0">
                <a:latin typeface="Lucida Fax" panose="02060602050505020204" pitchFamily="18" charset="0"/>
              </a:rPr>
              <a:t>however	</a:t>
            </a:r>
            <a:r>
              <a:rPr lang="en-GB" dirty="0" smtClean="0"/>
              <a:t> </a:t>
            </a:r>
            <a:r>
              <a:rPr lang="en-GB" sz="4000" dirty="0" smtClean="0">
                <a:latin typeface="Agency FB" panose="020B0503020202020204" pitchFamily="34" charset="0"/>
              </a:rPr>
              <a:t>but</a:t>
            </a:r>
            <a:r>
              <a:rPr lang="en-GB" dirty="0"/>
              <a:t>	</a:t>
            </a:r>
            <a:r>
              <a:rPr lang="en-GB" sz="6000" dirty="0" smtClean="0"/>
              <a:t>although	</a:t>
            </a:r>
            <a:r>
              <a:rPr lang="en-GB" dirty="0" smtClean="0"/>
              <a:t> </a:t>
            </a:r>
            <a:r>
              <a:rPr lang="en-GB" sz="4400" dirty="0" smtClean="0">
                <a:latin typeface="Chiller" panose="04020404031007020602" pitchFamily="82" charset="0"/>
              </a:rPr>
              <a:t>on the other hand	</a:t>
            </a:r>
            <a:r>
              <a:rPr lang="en-GB" dirty="0" smtClean="0"/>
              <a:t> </a:t>
            </a:r>
            <a:r>
              <a:rPr lang="en-GB" sz="3600" dirty="0" smtClean="0">
                <a:latin typeface="Elephant" panose="02020904090505020303" pitchFamily="18" charset="0"/>
              </a:rPr>
              <a:t>in spite of this	</a:t>
            </a:r>
            <a:r>
              <a:rPr lang="en-GB" dirty="0" smtClean="0"/>
              <a:t> </a:t>
            </a:r>
            <a:r>
              <a:rPr lang="en-GB" sz="5400" dirty="0" smtClean="0">
                <a:latin typeface="Bradley Hand ITC" panose="03070402050302030203" pitchFamily="66" charset="0"/>
              </a:rPr>
              <a:t>because</a:t>
            </a:r>
            <a:r>
              <a:rPr lang="en-GB" dirty="0" smtClean="0"/>
              <a:t>	</a:t>
            </a:r>
            <a:r>
              <a:rPr lang="en-GB" dirty="0" smtClean="0">
                <a:latin typeface="Goudy Stout" panose="0202090407030B020401" pitchFamily="18" charset="0"/>
                <a:ea typeface="DejaVu Sans Condensed" panose="020B0606030804020204" pitchFamily="34" charset="0"/>
                <a:cs typeface="DejaVu Sans Condensed" panose="020B0606030804020204" pitchFamily="34" charset="0"/>
              </a:rPr>
              <a:t> in comparison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sz="5400" dirty="0" smtClean="0">
                <a:latin typeface="Harlow Solid Italic" panose="04030604020F02020D02" pitchFamily="82" charset="0"/>
              </a:rPr>
              <a:t>alternatively	</a:t>
            </a:r>
            <a:r>
              <a:rPr lang="en-GB" sz="4800" dirty="0" smtClean="0">
                <a:latin typeface="Lucida Sans Typewriter" panose="020B0509030504030204" pitchFamily="49" charset="0"/>
              </a:rPr>
              <a:t>other than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sz="4000" dirty="0" smtClean="0">
                <a:latin typeface="Linux Biolinum G" panose="02000503000000000000" pitchFamily="2" charset="0"/>
                <a:ea typeface="Linux Biolinum G" panose="02000503000000000000" pitchFamily="2" charset="0"/>
                <a:cs typeface="Linux Biolinum G" panose="02000503000000000000" pitchFamily="2" charset="0"/>
              </a:rPr>
              <a:t>except </a:t>
            </a:r>
            <a:endParaRPr lang="en-GB" sz="4000" dirty="0">
              <a:latin typeface="Linux Biolinum G" panose="02000503000000000000" pitchFamily="2" charset="0"/>
              <a:ea typeface="Linux Biolinum G" panose="02000503000000000000" pitchFamily="2" charset="0"/>
              <a:cs typeface="Linux Biolinum G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0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6" y="190788"/>
            <a:ext cx="11443854" cy="356841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3200" dirty="0" smtClean="0">
                <a:solidFill>
                  <a:srgbClr val="7030A0"/>
                </a:solidFill>
              </a:rPr>
              <a:t>The main focus of a balanced argument is to look at compare the reasons </a:t>
            </a:r>
            <a:r>
              <a:rPr lang="en-GB" sz="3200" b="1" dirty="0" smtClean="0">
                <a:solidFill>
                  <a:srgbClr val="FF0000"/>
                </a:solidFill>
              </a:rPr>
              <a:t>for</a:t>
            </a:r>
            <a:r>
              <a:rPr lang="en-GB" sz="3200" dirty="0" smtClean="0">
                <a:solidFill>
                  <a:srgbClr val="7030A0"/>
                </a:solidFill>
              </a:rPr>
              <a:t> and </a:t>
            </a:r>
            <a:r>
              <a:rPr lang="en-GB" sz="3200" b="1" dirty="0" smtClean="0">
                <a:solidFill>
                  <a:srgbClr val="FF0000"/>
                </a:solidFill>
              </a:rPr>
              <a:t>against</a:t>
            </a:r>
            <a:r>
              <a:rPr lang="en-GB" sz="3200" dirty="0" smtClean="0">
                <a:solidFill>
                  <a:srgbClr val="7030A0"/>
                </a:solidFill>
              </a:rPr>
              <a:t>.</a:t>
            </a:r>
          </a:p>
          <a:p>
            <a:pPr marL="457200" lvl="1" indent="0">
              <a:buNone/>
            </a:pPr>
            <a:endParaRPr lang="en-GB" sz="32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sz="3200" dirty="0" smtClean="0">
                <a:solidFill>
                  <a:srgbClr val="7030A0"/>
                </a:solidFill>
              </a:rPr>
              <a:t>Have a look at the balanced argument that you have as an example.</a:t>
            </a:r>
          </a:p>
          <a:p>
            <a:pPr marL="457200" lvl="1" indent="0">
              <a:buNone/>
            </a:pPr>
            <a:r>
              <a:rPr lang="en-GB" sz="3200" dirty="0" smtClean="0">
                <a:solidFill>
                  <a:srgbClr val="7030A0"/>
                </a:solidFill>
              </a:rPr>
              <a:t>List out the reasons for and against having </a:t>
            </a:r>
            <a:r>
              <a:rPr lang="en-GB" sz="3200" dirty="0" smtClean="0">
                <a:solidFill>
                  <a:srgbClr val="7030A0"/>
                </a:solidFill>
              </a:rPr>
              <a:t>chocolate for breakfast that </a:t>
            </a:r>
            <a:r>
              <a:rPr lang="en-GB" sz="3200" dirty="0" smtClean="0">
                <a:solidFill>
                  <a:srgbClr val="7030A0"/>
                </a:solidFill>
              </a:rPr>
              <a:t>are given in this text.</a:t>
            </a:r>
            <a:endParaRPr lang="en-GB" sz="3200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661890" y="4542126"/>
            <a:ext cx="4618" cy="2052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94327" y="4932218"/>
            <a:ext cx="10002982" cy="92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4405745"/>
            <a:ext cx="483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Reasons for </a:t>
            </a:r>
            <a:r>
              <a:rPr lang="en-GB" sz="2400" dirty="0" smtClean="0"/>
              <a:t>chocolate for breakfast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54256" y="4405745"/>
            <a:ext cx="521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Reasons </a:t>
            </a:r>
            <a:r>
              <a:rPr lang="en-GB" sz="2400" dirty="0" smtClean="0"/>
              <a:t>against chocolate for breakfast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0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403225"/>
            <a:ext cx="11471564" cy="29772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Now we’re going to consider the theme of our own balanced argument that we will write: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hould mobile phones be allowed in school?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Write a list of all the reasons </a:t>
            </a:r>
            <a:r>
              <a:rPr lang="en-GB" dirty="0" smtClean="0">
                <a:solidFill>
                  <a:srgbClr val="00B050"/>
                </a:solidFill>
              </a:rPr>
              <a:t>for</a:t>
            </a:r>
            <a:r>
              <a:rPr lang="en-GB" dirty="0" smtClean="0"/>
              <a:t> and </a:t>
            </a:r>
            <a:r>
              <a:rPr lang="en-GB" dirty="0">
                <a:solidFill>
                  <a:srgbClr val="FF0000"/>
                </a:solidFill>
              </a:rPr>
              <a:t>against</a:t>
            </a:r>
            <a:r>
              <a:rPr lang="en-GB" dirty="0" smtClean="0"/>
              <a:t> having mobile phones in school.</a:t>
            </a:r>
          </a:p>
          <a:p>
            <a:pPr marL="0" indent="0">
              <a:buNone/>
            </a:pPr>
            <a:r>
              <a:rPr lang="en-GB" dirty="0" smtClean="0"/>
              <a:t>(Think of all people involved and their views: children, parents &amp; </a:t>
            </a:r>
            <a:r>
              <a:rPr lang="en-GB" dirty="0" smtClean="0"/>
              <a:t>teachers – what would be good and what wouldn’t regarding mobile phones for each of these people?)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54255" y="3999346"/>
            <a:ext cx="18473" cy="2604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1891" y="4350327"/>
            <a:ext cx="10760364" cy="46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164" y="3980995"/>
            <a:ext cx="5033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Reasons for mobile phones being allowed in school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42001" y="3980995"/>
            <a:ext cx="5467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Reasons against mobile phones being allowed in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288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Agency FB</vt:lpstr>
      <vt:lpstr>AR BLANCA</vt:lpstr>
      <vt:lpstr>AR CHRISTY</vt:lpstr>
      <vt:lpstr>Arial</vt:lpstr>
      <vt:lpstr>Bradley Hand ITC</vt:lpstr>
      <vt:lpstr>Calibri</vt:lpstr>
      <vt:lpstr>Calibri Light</vt:lpstr>
      <vt:lpstr>Chiller</vt:lpstr>
      <vt:lpstr>DejaVu Sans Condensed</vt:lpstr>
      <vt:lpstr>Elephant</vt:lpstr>
      <vt:lpstr>Goudy Stout</vt:lpstr>
      <vt:lpstr>Harlow Solid Italic</vt:lpstr>
      <vt:lpstr>Linux Biolinum G</vt:lpstr>
      <vt:lpstr>Lucida Fax</vt:lpstr>
      <vt:lpstr>Lucida Sans Typewriter</vt:lpstr>
      <vt:lpstr>Office Theme</vt:lpstr>
      <vt:lpstr>Wednesday 10th February 2021  LO: to identify the features and structure of a balanced argument</vt:lpstr>
      <vt:lpstr>Look at the example of a balanced argument (separate sheet). What features can you identify?</vt:lpstr>
      <vt:lpstr>What are the features of a balanced argument?</vt:lpstr>
      <vt:lpstr>Example conjunctions to try to use more often: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balanced argument</dc:title>
  <dc:creator>lauren simmons</dc:creator>
  <cp:lastModifiedBy>Neil Charlton</cp:lastModifiedBy>
  <cp:revision>20</cp:revision>
  <dcterms:created xsi:type="dcterms:W3CDTF">2014-05-05T17:29:32Z</dcterms:created>
  <dcterms:modified xsi:type="dcterms:W3CDTF">2021-02-09T16:21:07Z</dcterms:modified>
</cp:coreProperties>
</file>