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assoon Infant Rg" panose="02000503030000020003" charset="0"/>
      <p:regular r:id="rId18"/>
      <p:bold r:id="rId19"/>
    </p:embeddedFont>
    <p:embeddedFont>
      <p:font typeface="Twinkl" pitchFamily="2" charset="0"/>
      <p:regular r:id="rId20"/>
      <p:bold r:id="rId21"/>
    </p:embeddedFont>
    <p:embeddedFont>
      <p:font typeface="Twinkl SemiBold" pitchFamily="2" charset="0"/>
      <p:bold r:id="rId22"/>
    </p:embeddedFont>
    <p:embeddedFont>
      <p:font typeface="Twinkl Thin" panose="02000000000000000000" pitchFamily="2" charset="0"/>
      <p:regular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AECE"/>
    <a:srgbClr val="B2CA5A"/>
    <a:srgbClr val="DE1E5A"/>
    <a:srgbClr val="18A0DB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06E8D2-4F4B-4414-B811-092C276376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D2D2C-CC9B-4887-BD35-C33C5E1549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2FC37DC-F802-4BF8-ACFB-263A98ED4B66}" type="datetimeFigureOut">
              <a:rPr lang="en-GB"/>
              <a:pPr>
                <a:defRPr/>
              </a:pPr>
              <a:t>09/12/2020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C8456-41A2-4BA0-BE7A-E9E1CF4C37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A2BCB-9B27-4C5D-B8F9-465B40B91E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7EB95BD-AAD4-4869-BEB9-2C04CCB919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8C83DC-E77E-401E-8B16-294D6828C2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D0ADA3-732B-43FE-96C4-05CF55FE97A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D44036-F9D8-4DD0-978B-0BC24C95C97B}" type="datetimeFigureOut">
              <a:rPr lang="en-GB"/>
              <a:pPr>
                <a:defRPr/>
              </a:pPr>
              <a:t>09/12/2020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060046B-11BD-4FC5-8980-629C9C1FBB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4A6C686-A31B-4398-8D34-1BF65719C1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7E1B0-2A73-4FF3-84C7-D990789CD5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13070-4217-4D74-A70F-A021E22423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250720F-DECD-4585-AB42-CA7597171EC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A9D1C707-D2B6-452C-8163-DDD249B3BC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EDEBDEA0-A377-45EE-BE12-8733A3798E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37E23824-9533-446D-B480-595009ED0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3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7453D59C-0DED-4730-8492-4C818DEFADC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73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8402DA03-4896-4ED6-80F7-5F647B60A0C2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99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6D9A8FAE-E684-4EF5-8A8B-30B366A74F44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596AE9F8-3D2A-4572-993A-412A3A229414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D3BF41-9AC3-455D-9D9B-AD659B0E3F67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A83FAE3-EA53-4521-85F2-281111677CE4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16DF8246-356B-4548-8CB7-1D30BB865C6D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70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2884D641-166A-4353-8833-57989E72E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F19AD037-6420-4322-AD17-1E33397D8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FE917F85-124A-4833-A6AF-C9ED315638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07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DAF7C4B-C556-4FED-8AC5-341885934F0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A80A52F-E3C1-4710-BAC9-90AA9F99B8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152824E-2EA1-4F2E-829B-BCD424695F4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9B13E263-D97F-4591-B903-99F1587F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1508125"/>
          </a:xfrm>
        </p:spPr>
        <p:txBody>
          <a:bodyPr/>
          <a:lstStyle/>
          <a:p>
            <a:pPr algn="ctr"/>
            <a:r>
              <a:rPr lang="en-GB" altLang="en-US" sz="3600"/>
              <a:t>The Yangtze (Cháng Jiāng)</a:t>
            </a:r>
            <a:br>
              <a:rPr lang="en-GB" altLang="en-US" sz="3600"/>
            </a:br>
            <a:r>
              <a:rPr lang="en-GB" altLang="en-US" sz="3200">
                <a:latin typeface="Twinkl Thin" panose="02000000000000000000" pitchFamily="2" charset="0"/>
              </a:rPr>
              <a:t>Fact Sheet</a:t>
            </a:r>
            <a:endParaRPr lang="en-GB" altLang="en-US" sz="3600">
              <a:latin typeface="Twinkl Thi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B1FDD-FEBA-4F1C-961E-29F767B9441F}"/>
              </a:ext>
            </a:extLst>
          </p:cNvPr>
          <p:cNvSpPr>
            <a:spLocks/>
          </p:cNvSpPr>
          <p:nvPr/>
        </p:nvSpPr>
        <p:spPr bwMode="auto">
          <a:xfrm>
            <a:off x="4576763" y="4767263"/>
            <a:ext cx="3811587" cy="1325562"/>
          </a:xfrm>
          <a:prstGeom prst="rect">
            <a:avLst/>
          </a:prstGeom>
          <a:solidFill>
            <a:srgbClr val="B2C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>
                <a:latin typeface="Twinkl SemiBold" pitchFamily="2" charset="0"/>
              </a:rPr>
              <a:t>Did you know?</a:t>
            </a:r>
          </a:p>
          <a:p>
            <a:pPr eaLnBrk="1" hangingPunct="1"/>
            <a:r>
              <a:rPr lang="en-GB" altLang="en-US"/>
              <a:t>The river is home to the Three Gorges Dam, the world’s largest power station.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80B4F4-33DF-41D7-B3F9-2B79925FA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1987550"/>
            <a:ext cx="38036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70E500C9-48B0-4FB4-B029-12DC6081809B}"/>
              </a:ext>
            </a:extLst>
          </p:cNvPr>
          <p:cNvSpPr txBox="1">
            <a:spLocks/>
          </p:cNvSpPr>
          <p:nvPr/>
        </p:nvSpPr>
        <p:spPr>
          <a:xfrm>
            <a:off x="539750" y="1781175"/>
            <a:ext cx="4032250" cy="431165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The Yangtze is the longest river in Asia and the third longest in the world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It flows for 6,418km from glaciers on the Tibetan Plateau to the East China Sea at Shanghai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The Yangtze is heavily polluted by local industry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The River Dolphin that used to live in the river is now extinct and the river is home to three endangered species: the Chinese Alligator, Chinese Paddlefish and the River Pig (porpoise)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FDD4323F-B38B-4575-A24C-6A8BCF488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1508125"/>
          </a:xfrm>
        </p:spPr>
        <p:txBody>
          <a:bodyPr/>
          <a:lstStyle/>
          <a:p>
            <a:pPr algn="ctr"/>
            <a:r>
              <a:rPr lang="en-GB" altLang="en-US" sz="3600"/>
              <a:t>The Amazon</a:t>
            </a:r>
            <a:br>
              <a:rPr lang="en-GB" altLang="en-US" sz="3600"/>
            </a:br>
            <a:r>
              <a:rPr lang="en-GB" altLang="en-US" sz="3200">
                <a:latin typeface="Twinkl Thin" panose="02000000000000000000" pitchFamily="2" charset="0"/>
              </a:rPr>
              <a:t>Fact Sheet</a:t>
            </a:r>
            <a:endParaRPr lang="en-GB" altLang="en-US" sz="3600">
              <a:latin typeface="Twinkl Thi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880A4D-0E3C-4A15-82EF-2AE76E2F962E}"/>
              </a:ext>
            </a:extLst>
          </p:cNvPr>
          <p:cNvSpPr>
            <a:spLocks/>
          </p:cNvSpPr>
          <p:nvPr/>
        </p:nvSpPr>
        <p:spPr bwMode="auto">
          <a:xfrm>
            <a:off x="4584700" y="4489450"/>
            <a:ext cx="3803650" cy="1603375"/>
          </a:xfrm>
          <a:prstGeom prst="rect">
            <a:avLst/>
          </a:prstGeom>
          <a:solidFill>
            <a:srgbClr val="7AA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>
                <a:latin typeface="Twinkl SemiBold" pitchFamily="2" charset="0"/>
              </a:rPr>
              <a:t>Did you know?</a:t>
            </a:r>
          </a:p>
          <a:p>
            <a:pPr eaLnBrk="1" hangingPunct="1"/>
            <a:r>
              <a:rPr lang="en-GB" altLang="en-US"/>
              <a:t>The Amazon was named by a Spanish explorer who told stories of a tribe of female warriors who lived by the river.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26B26B3D-7507-4EEB-BC6C-DD46A5ADD1B2}"/>
              </a:ext>
            </a:extLst>
          </p:cNvPr>
          <p:cNvSpPr txBox="1">
            <a:spLocks/>
          </p:cNvSpPr>
          <p:nvPr/>
        </p:nvSpPr>
        <p:spPr>
          <a:xfrm>
            <a:off x="539750" y="1781175"/>
            <a:ext cx="4032250" cy="431165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The Amazon River is the second longest river in the world and has the largest capacity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The river is 6 miles wide at its widest point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The river’s source is formed by melting glaciers found high in the mountains of Peru. It then flows through Brazil, Ecuador, Bolivia, </a:t>
            </a:r>
            <a:r>
              <a:rPr lang="en-AU" dirty="0">
                <a:latin typeface="+mn-lt"/>
              </a:rPr>
              <a:t>Colombia</a:t>
            </a:r>
            <a:r>
              <a:rPr lang="en-GB" dirty="0">
                <a:latin typeface="+mn-lt"/>
              </a:rPr>
              <a:t>, Peru and Venezuela before flowing into the Atlantic Ocean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The Amazon flows through the largest Rainforest in the world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9A3C20-6CB8-40A8-9476-12A47130E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1987550"/>
            <a:ext cx="3810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:a16="http://schemas.microsoft.com/office/drawing/2014/main" id="{DF8554E4-4C47-4CCF-912A-90EFD26B6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1508125"/>
          </a:xfrm>
        </p:spPr>
        <p:txBody>
          <a:bodyPr/>
          <a:lstStyle/>
          <a:p>
            <a:pPr algn="ctr"/>
            <a:r>
              <a:rPr lang="en-GB" altLang="en-US" sz="3600"/>
              <a:t>The Volga</a:t>
            </a:r>
            <a:br>
              <a:rPr lang="en-GB" altLang="en-US" sz="3600"/>
            </a:br>
            <a:r>
              <a:rPr lang="en-GB" altLang="en-US" sz="3200">
                <a:latin typeface="Twinkl Thin" panose="02000000000000000000" pitchFamily="2" charset="0"/>
              </a:rPr>
              <a:t>Fact Sheet</a:t>
            </a:r>
            <a:endParaRPr lang="en-GB" altLang="en-US" sz="3600">
              <a:latin typeface="Twinkl Thi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F5F85B-9C9E-4453-BE09-D518523D77AD}"/>
              </a:ext>
            </a:extLst>
          </p:cNvPr>
          <p:cNvSpPr>
            <a:spLocks/>
          </p:cNvSpPr>
          <p:nvPr/>
        </p:nvSpPr>
        <p:spPr bwMode="auto">
          <a:xfrm>
            <a:off x="4572000" y="4613275"/>
            <a:ext cx="4032250" cy="1695450"/>
          </a:xfrm>
          <a:prstGeom prst="rect">
            <a:avLst/>
          </a:prstGeom>
          <a:solidFill>
            <a:srgbClr val="B2C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1600">
                <a:latin typeface="Twinkl SemiBold" pitchFamily="2" charset="0"/>
              </a:rPr>
              <a:t>Did you know?</a:t>
            </a:r>
          </a:p>
          <a:p>
            <a:pPr eaLnBrk="1" hangingPunct="1"/>
            <a:r>
              <a:rPr lang="en-GB" altLang="en-US" sz="1600"/>
              <a:t>The Volga was widened in places for navigation purposes.</a:t>
            </a:r>
          </a:p>
          <a:p>
            <a:pPr eaLnBrk="1" hangingPunct="1"/>
            <a:endParaRPr lang="en-GB" altLang="en-US" sz="1600"/>
          </a:p>
          <a:p>
            <a:pPr eaLnBrk="1" hangingPunct="1"/>
            <a:r>
              <a:rPr lang="en-GB" altLang="en-US" sz="1600"/>
              <a:t>The Volga is a source of Caviar, a delicacy made from the eggs of Sturgeon fish.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58AA844C-6D66-4AE6-8FCB-72E61C02CACA}"/>
              </a:ext>
            </a:extLst>
          </p:cNvPr>
          <p:cNvSpPr txBox="1">
            <a:spLocks/>
          </p:cNvSpPr>
          <p:nvPr/>
        </p:nvSpPr>
        <p:spPr>
          <a:xfrm>
            <a:off x="539750" y="1630173"/>
            <a:ext cx="8064500" cy="2708275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1600" dirty="0">
                <a:latin typeface="+mn-lt"/>
              </a:rPr>
              <a:t>The Volga is the longest river in Europe, measuring 3,692km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600" dirty="0">
                <a:latin typeface="+mn-lt"/>
              </a:rPr>
              <a:t>The source of the river is in the Valdai Hills in Russia and its mouth is at the Caspian Sea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600" dirty="0">
                <a:latin typeface="+mn-lt"/>
              </a:rPr>
              <a:t>The river valley is very fertile and rich in minerals, making it an ideal environment for growing wheat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600" dirty="0">
                <a:latin typeface="+mn-lt"/>
              </a:rPr>
              <a:t>The pollution, caused by the many industrial areas the river runs through, is of great environmental concern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600" dirty="0">
                <a:latin typeface="+mn-lt"/>
              </a:rPr>
              <a:t>The river is mostly used for transport and shipping goods. It is also used for supplying electricity to the surrounding towns and cities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21192C-25BF-4F84-AED7-C400ADED7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13275"/>
            <a:ext cx="384651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id="{084BBAE6-C79E-456C-93EE-3C9AD83AB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1508125"/>
          </a:xfrm>
        </p:spPr>
        <p:txBody>
          <a:bodyPr/>
          <a:lstStyle/>
          <a:p>
            <a:pPr algn="ctr"/>
            <a:r>
              <a:rPr lang="en-GB" altLang="en-US" sz="3600"/>
              <a:t>The River Nile</a:t>
            </a:r>
            <a:br>
              <a:rPr lang="en-GB" altLang="en-US" sz="3600"/>
            </a:br>
            <a:r>
              <a:rPr lang="en-GB" altLang="en-US" sz="3200">
                <a:latin typeface="Twinkl Thin" panose="02000000000000000000" pitchFamily="2" charset="0"/>
              </a:rPr>
              <a:t>Fact Sheet</a:t>
            </a:r>
            <a:endParaRPr lang="en-GB" altLang="en-US" sz="3600">
              <a:latin typeface="Twinkl Thi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E4A449-FFAE-4CB6-9D46-D60F485C9D72}"/>
              </a:ext>
            </a:extLst>
          </p:cNvPr>
          <p:cNvSpPr>
            <a:spLocks/>
          </p:cNvSpPr>
          <p:nvPr/>
        </p:nvSpPr>
        <p:spPr bwMode="auto">
          <a:xfrm>
            <a:off x="4813300" y="4489450"/>
            <a:ext cx="3575050" cy="1603375"/>
          </a:xfrm>
          <a:prstGeom prst="rect">
            <a:avLst/>
          </a:prstGeom>
          <a:solidFill>
            <a:srgbClr val="7AA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>
                <a:latin typeface="Twinkl SemiBold" pitchFamily="2" charset="0"/>
              </a:rPr>
              <a:t>Did you know?</a:t>
            </a:r>
          </a:p>
          <a:p>
            <a:pPr eaLnBrk="1" hangingPunct="1"/>
            <a:r>
              <a:rPr lang="en-GB" altLang="en-US"/>
              <a:t>Nearly all the cultural and historical sites of Ancient Egypt are found along the riverbanks of the Nile.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C03781CF-C700-4D09-8A6A-78FBBE05886F}"/>
              </a:ext>
            </a:extLst>
          </p:cNvPr>
          <p:cNvSpPr txBox="1">
            <a:spLocks/>
          </p:cNvSpPr>
          <p:nvPr/>
        </p:nvSpPr>
        <p:spPr>
          <a:xfrm>
            <a:off x="539750" y="1781175"/>
            <a:ext cx="4318000" cy="452755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The River Nile is 6,650km long, making it the longest river in the world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The Nile is in north-eastern Africa and runs through Sudan, Burundi, Rwanda, DR Congo, Tanzania, Kenya, Ethiopia, Uganda and Egypt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The river’s source is in the rainforests of Rwanda and its mouth is in the Mediterranean Sea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The Egyptians have depended on the river since ancient times. The banks of the Nile are full of valuable minerals, enabling farmers to grow crops in the fertile soil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BB4E3C-D688-4AF2-A3DE-509DC807E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1987550"/>
            <a:ext cx="35718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>
            <a:extLst>
              <a:ext uri="{FF2B5EF4-FFF2-40B4-BE49-F238E27FC236}">
                <a16:creationId xmlns:a16="http://schemas.microsoft.com/office/drawing/2014/main" id="{89D527E3-D11A-4867-9E88-8C28F11D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1508125"/>
          </a:xfrm>
        </p:spPr>
        <p:txBody>
          <a:bodyPr/>
          <a:lstStyle/>
          <a:p>
            <a:pPr algn="ctr"/>
            <a:r>
              <a:rPr lang="en-GB" altLang="en-US" sz="3600"/>
              <a:t>The River Thames</a:t>
            </a:r>
            <a:br>
              <a:rPr lang="en-GB" altLang="en-US" sz="3600"/>
            </a:br>
            <a:r>
              <a:rPr lang="en-GB" altLang="en-US" sz="3200">
                <a:latin typeface="Twinkl Thin" panose="02000000000000000000" pitchFamily="2" charset="0"/>
              </a:rPr>
              <a:t>Fact Sheet</a:t>
            </a:r>
            <a:endParaRPr lang="en-GB" altLang="en-US" sz="3600">
              <a:latin typeface="Twinkl Thin" panose="02000000000000000000" pitchFamily="2" charset="0"/>
            </a:endParaRPr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CDFE037C-390F-49FA-B619-8B9DC1F1320D}"/>
              </a:ext>
            </a:extLst>
          </p:cNvPr>
          <p:cNvSpPr txBox="1">
            <a:spLocks/>
          </p:cNvSpPr>
          <p:nvPr/>
        </p:nvSpPr>
        <p:spPr>
          <a:xfrm>
            <a:off x="539750" y="1781175"/>
            <a:ext cx="4032250" cy="431165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The River Thames is 346km long, making it the longest river in England and the second longest in the United Kingdom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The source of the Thames is at Thames Head in Gloucestershire, and it flows into the North Sea at the Thames Estuary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Although the river is now mainly used for tourism, its main use was once for transporting goods in and out of the country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5F6356-9E3E-4ECE-A9BD-16BCC294DDDD}"/>
              </a:ext>
            </a:extLst>
          </p:cNvPr>
          <p:cNvSpPr>
            <a:spLocks/>
          </p:cNvSpPr>
          <p:nvPr/>
        </p:nvSpPr>
        <p:spPr bwMode="auto">
          <a:xfrm>
            <a:off x="4572000" y="4767263"/>
            <a:ext cx="3816350" cy="1325562"/>
          </a:xfrm>
          <a:prstGeom prst="rect">
            <a:avLst/>
          </a:prstGeom>
          <a:solidFill>
            <a:srgbClr val="B2C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>
                <a:latin typeface="Twinkl SemiBold" pitchFamily="2" charset="0"/>
              </a:rPr>
              <a:t>Did you know?</a:t>
            </a:r>
          </a:p>
          <a:p>
            <a:pPr eaLnBrk="1" hangingPunct="1"/>
            <a:r>
              <a:rPr lang="en-GB" altLang="en-US"/>
              <a:t>The river is policed by five police forces and there is also a London Fire Brigade fire boat on the river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BE193B-5A1C-4DBA-B514-BBD8C08B7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1987550"/>
            <a:ext cx="381635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>
            <a:extLst>
              <a:ext uri="{FF2B5EF4-FFF2-40B4-BE49-F238E27FC236}">
                <a16:creationId xmlns:a16="http://schemas.microsoft.com/office/drawing/2014/main" id="{7AA233E8-7EC5-41BA-A73C-71563280C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1508125"/>
          </a:xfrm>
        </p:spPr>
        <p:txBody>
          <a:bodyPr/>
          <a:lstStyle/>
          <a:p>
            <a:pPr algn="ctr"/>
            <a:r>
              <a:rPr lang="en-GB" altLang="en-US" sz="3600"/>
              <a:t>The Mississippi</a:t>
            </a:r>
            <a:br>
              <a:rPr lang="en-GB" altLang="en-US" sz="3600"/>
            </a:br>
            <a:r>
              <a:rPr lang="en-GB" altLang="en-US" sz="3200">
                <a:latin typeface="Twinkl Thin" panose="02000000000000000000" pitchFamily="2" charset="0"/>
              </a:rPr>
              <a:t>Fact Sheet</a:t>
            </a:r>
            <a:endParaRPr lang="en-GB" altLang="en-US" sz="3600">
              <a:latin typeface="Twinkl Thi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DAE956-BA9E-4575-817A-695232A14148}"/>
              </a:ext>
            </a:extLst>
          </p:cNvPr>
          <p:cNvSpPr>
            <a:spLocks/>
          </p:cNvSpPr>
          <p:nvPr/>
        </p:nvSpPr>
        <p:spPr bwMode="auto">
          <a:xfrm>
            <a:off x="5310188" y="4121150"/>
            <a:ext cx="3294062" cy="2187575"/>
          </a:xfrm>
          <a:prstGeom prst="rect">
            <a:avLst/>
          </a:prstGeom>
          <a:solidFill>
            <a:srgbClr val="7AA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1600">
                <a:latin typeface="Twinkl SemiBold" pitchFamily="2" charset="0"/>
              </a:rPr>
              <a:t>Did you know?</a:t>
            </a:r>
          </a:p>
          <a:p>
            <a:pPr eaLnBrk="1" hangingPunct="1"/>
            <a:r>
              <a:rPr lang="en-GB" altLang="en-US" sz="1600"/>
              <a:t>The name Mississippi comes from the Anishinabe people who called the river ‘Messipi’, which means Big River or Father of the Waters.</a:t>
            </a:r>
          </a:p>
          <a:p>
            <a:pPr eaLnBrk="1" hangingPunct="1"/>
            <a:endParaRPr lang="en-GB" altLang="en-US" sz="1600"/>
          </a:p>
          <a:p>
            <a:pPr eaLnBrk="1" hangingPunct="1"/>
            <a:r>
              <a:rPr lang="en-GB" altLang="en-US" sz="1600"/>
              <a:t>Minneapolis lies on both banks of the Mississippi.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C1C4E691-3208-4B54-BE91-7ED44882BB7B}"/>
              </a:ext>
            </a:extLst>
          </p:cNvPr>
          <p:cNvSpPr txBox="1">
            <a:spLocks/>
          </p:cNvSpPr>
          <p:nvPr/>
        </p:nvSpPr>
        <p:spPr>
          <a:xfrm>
            <a:off x="539750" y="1781175"/>
            <a:ext cx="8064500" cy="2708275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The Mississippi is 3,779km long, making it the longest river in America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In 1922, water skiing was invented on the </a:t>
            </a:r>
            <a:r>
              <a:rPr lang="en-GB" dirty="0"/>
              <a:t>Mississippi river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The river source is at Lake Itasca in Northern Minnesota in the USA and it flows through 10 states before emptying into the Gulf of Mexico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The Lake Pontchartain Causeway is the second longest road bridge in the world and crosses the river in New Orleans. It is 24 miles long!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A91BC2-9853-4748-AB5A-E0F827C3A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21150"/>
            <a:ext cx="4627563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>
            <a:extLst>
              <a:ext uri="{FF2B5EF4-FFF2-40B4-BE49-F238E27FC236}">
                <a16:creationId xmlns:a16="http://schemas.microsoft.com/office/drawing/2014/main" id="{946CFC60-26A1-416F-9A68-5BF30564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1508125"/>
          </a:xfrm>
        </p:spPr>
        <p:txBody>
          <a:bodyPr/>
          <a:lstStyle/>
          <a:p>
            <a:pPr algn="ctr"/>
            <a:r>
              <a:rPr lang="en-GB" altLang="en-US" sz="3600"/>
              <a:t>The Murray River</a:t>
            </a:r>
            <a:br>
              <a:rPr lang="en-GB" altLang="en-US" sz="3600"/>
            </a:br>
            <a:r>
              <a:rPr lang="en-GB" altLang="en-US" sz="3200">
                <a:latin typeface="Twinkl Thin" panose="02000000000000000000" pitchFamily="2" charset="0"/>
              </a:rPr>
              <a:t>Fact Sheet</a:t>
            </a:r>
            <a:endParaRPr lang="en-GB" altLang="en-US" sz="3600">
              <a:latin typeface="Twinkl Thi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895DD1-9285-451B-9ADD-D3431FD1ECF5}"/>
              </a:ext>
            </a:extLst>
          </p:cNvPr>
          <p:cNvSpPr>
            <a:spLocks/>
          </p:cNvSpPr>
          <p:nvPr/>
        </p:nvSpPr>
        <p:spPr bwMode="auto">
          <a:xfrm>
            <a:off x="4572000" y="4151313"/>
            <a:ext cx="3816350" cy="1941512"/>
          </a:xfrm>
          <a:prstGeom prst="rect">
            <a:avLst/>
          </a:prstGeom>
          <a:solidFill>
            <a:srgbClr val="B2C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1600">
                <a:latin typeface="Twinkl SemiBold" pitchFamily="2" charset="0"/>
              </a:rPr>
              <a:t>Did you know?</a:t>
            </a:r>
          </a:p>
          <a:p>
            <a:pPr eaLnBrk="1" hangingPunct="1"/>
            <a:r>
              <a:rPr lang="en-GB" altLang="en-US" sz="1600"/>
              <a:t>The Aborigines believed the river was created by the great ancestor Ngurunderi as he chased Pondi (The Murray Cod) through the landscape.</a:t>
            </a:r>
          </a:p>
          <a:p>
            <a:pPr eaLnBrk="1" hangingPunct="1"/>
            <a:endParaRPr lang="en-GB" altLang="en-US" sz="1600"/>
          </a:p>
          <a:p>
            <a:pPr eaLnBrk="1" hangingPunct="1"/>
            <a:r>
              <a:rPr lang="en-GB" altLang="en-US" sz="1600"/>
              <a:t>The Murray is 2,575km long.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B806EBE1-DAC3-4BF4-AFB8-86A1E8D28795}"/>
              </a:ext>
            </a:extLst>
          </p:cNvPr>
          <p:cNvSpPr txBox="1">
            <a:spLocks/>
          </p:cNvSpPr>
          <p:nvPr/>
        </p:nvSpPr>
        <p:spPr>
          <a:xfrm>
            <a:off x="539750" y="1781175"/>
            <a:ext cx="8064500" cy="2708275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Dams were built to assist with irrigating the land to help crops grow, but this has drawn water away from ecosystems that need it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The source of the river is high in the Australian Alps. The river flows into the Indian Ocean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There are many animals in the Murray River that can only be found in Australian waters, including Golden Perch, Murray Cod and the Platypus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C6724-0C93-4D10-A73A-B3F7389B7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4151313"/>
            <a:ext cx="3683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>
            <a:extLst>
              <a:ext uri="{FF2B5EF4-FFF2-40B4-BE49-F238E27FC236}">
                <a16:creationId xmlns:a16="http://schemas.microsoft.com/office/drawing/2014/main" id="{17DAFCC4-942E-470B-AC2B-E8FBC404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1508125"/>
          </a:xfrm>
        </p:spPr>
        <p:txBody>
          <a:bodyPr/>
          <a:lstStyle/>
          <a:p>
            <a:pPr algn="ctr"/>
            <a:r>
              <a:rPr lang="en-GB" altLang="en-US" sz="3600"/>
              <a:t>The Ganges</a:t>
            </a:r>
            <a:br>
              <a:rPr lang="en-GB" altLang="en-US" sz="3600"/>
            </a:br>
            <a:r>
              <a:rPr lang="en-GB" altLang="en-US" sz="3200">
                <a:latin typeface="Twinkl Thin" panose="02000000000000000000" pitchFamily="2" charset="0"/>
              </a:rPr>
              <a:t>Fact Sheet</a:t>
            </a:r>
            <a:endParaRPr lang="en-GB" altLang="en-US" sz="3600">
              <a:latin typeface="Twinkl Thi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DADF5-F143-432E-A333-ADE0D8BC4302}"/>
              </a:ext>
            </a:extLst>
          </p:cNvPr>
          <p:cNvSpPr>
            <a:spLocks/>
          </p:cNvSpPr>
          <p:nvPr/>
        </p:nvSpPr>
        <p:spPr bwMode="auto">
          <a:xfrm>
            <a:off x="4584700" y="4473575"/>
            <a:ext cx="3816350" cy="1619250"/>
          </a:xfrm>
          <a:prstGeom prst="rect">
            <a:avLst/>
          </a:prstGeom>
          <a:solidFill>
            <a:srgbClr val="7AA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1300">
                <a:latin typeface="Twinkl SemiBold" pitchFamily="2" charset="0"/>
              </a:rPr>
              <a:t>Did you know?</a:t>
            </a:r>
          </a:p>
          <a:p>
            <a:pPr eaLnBrk="1" hangingPunct="1"/>
            <a:r>
              <a:rPr lang="en-GB" altLang="en-US" sz="1300"/>
              <a:t>Hindus believe the waters of the Ganges are purifying and if they bathe in the river their sins will be forgiven and they will be cured of illness.</a:t>
            </a:r>
          </a:p>
          <a:p>
            <a:pPr eaLnBrk="1" hangingPunct="1"/>
            <a:endParaRPr lang="en-GB" altLang="en-US" sz="1300"/>
          </a:p>
          <a:p>
            <a:pPr eaLnBrk="1" hangingPunct="1"/>
            <a:r>
              <a:rPr lang="en-GB" altLang="en-US" sz="1300"/>
              <a:t>‘Wishing candles’ are places in the river to represent a wish for a friend or family member.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CBAB112-177C-4221-8779-E93BB5F35A03}"/>
              </a:ext>
            </a:extLst>
          </p:cNvPr>
          <p:cNvSpPr txBox="1">
            <a:spLocks/>
          </p:cNvSpPr>
          <p:nvPr/>
        </p:nvSpPr>
        <p:spPr>
          <a:xfrm>
            <a:off x="539750" y="1781175"/>
            <a:ext cx="4032250" cy="431165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The Ganges is 2,525km long and starts its journey in the Himalayas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The river flows through Nepal, India and Bangladesh, where it empties into the Bay of Bengal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The Ganges deposits minerals and nutrients into the surrounding land, making it ideal for farming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The Ganges is heavily polluted due to the many cities that deposit waste products into it. Pollution threatens both humans and more than 140 fish species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63B4D6-B266-49FA-86C7-3D19EFA1B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1987550"/>
            <a:ext cx="381635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109</TotalTime>
  <Words>921</Words>
  <Application>Microsoft Office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Twinkl</vt:lpstr>
      <vt:lpstr>Twinkl SemiBold</vt:lpstr>
      <vt:lpstr>Twinkl Thin</vt:lpstr>
      <vt:lpstr>Arial</vt:lpstr>
      <vt:lpstr>Sassoon Infant Rg</vt:lpstr>
      <vt:lpstr>Office Theme</vt:lpstr>
      <vt:lpstr>PowerPoint Presentation</vt:lpstr>
      <vt:lpstr>The Yangtze (Cháng Jiāng) Fact Sheet</vt:lpstr>
      <vt:lpstr>The Amazon Fact Sheet</vt:lpstr>
      <vt:lpstr>The Volga Fact Sheet</vt:lpstr>
      <vt:lpstr>The River Nile Fact Sheet</vt:lpstr>
      <vt:lpstr>The River Thames Fact Sheet</vt:lpstr>
      <vt:lpstr>The Mississippi Fact Sheet</vt:lpstr>
      <vt:lpstr>The Murray River Fact Sheet</vt:lpstr>
      <vt:lpstr>The Ganges Fact Sheet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Twinkl-A2</cp:lastModifiedBy>
  <cp:revision>40</cp:revision>
  <dcterms:created xsi:type="dcterms:W3CDTF">2017-04-03T14:00:34Z</dcterms:created>
  <dcterms:modified xsi:type="dcterms:W3CDTF">2020-12-09T02:56:11Z</dcterms:modified>
</cp:coreProperties>
</file>