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58"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F9FE9E-E53A-4795-8512-EAB20E9884A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374673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F9FE9E-E53A-4795-8512-EAB20E9884A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125127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F9FE9E-E53A-4795-8512-EAB20E9884A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6251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F9FE9E-E53A-4795-8512-EAB20E9884A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120671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F9FE9E-E53A-4795-8512-EAB20E9884A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237687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F9FE9E-E53A-4795-8512-EAB20E9884A3}"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340833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F9FE9E-E53A-4795-8512-EAB20E9884A3}"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151405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F9FE9E-E53A-4795-8512-EAB20E9884A3}"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182710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9FE9E-E53A-4795-8512-EAB20E9884A3}"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174873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9FE9E-E53A-4795-8512-EAB20E9884A3}"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243874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9FE9E-E53A-4795-8512-EAB20E9884A3}"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9EE93A-D61C-4D1D-B861-D9C2D4F302BF}" type="slidenum">
              <a:rPr lang="en-GB" smtClean="0"/>
              <a:t>‹#›</a:t>
            </a:fld>
            <a:endParaRPr lang="en-GB"/>
          </a:p>
        </p:txBody>
      </p:sp>
    </p:spTree>
    <p:extLst>
      <p:ext uri="{BB962C8B-B14F-4D97-AF65-F5344CB8AC3E}">
        <p14:creationId xmlns:p14="http://schemas.microsoft.com/office/powerpoint/2010/main" val="400604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9FE9E-E53A-4795-8512-EAB20E9884A3}" type="datetimeFigureOut">
              <a:rPr lang="en-GB" smtClean="0"/>
              <a:t>20/01/2021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EE93A-D61C-4D1D-B861-D9C2D4F302BF}" type="slidenum">
              <a:rPr lang="en-GB" smtClean="0"/>
              <a:t>‹#›</a:t>
            </a:fld>
            <a:endParaRPr lang="en-GB"/>
          </a:p>
        </p:txBody>
      </p:sp>
    </p:spTree>
    <p:extLst>
      <p:ext uri="{BB962C8B-B14F-4D97-AF65-F5344CB8AC3E}">
        <p14:creationId xmlns:p14="http://schemas.microsoft.com/office/powerpoint/2010/main" val="55377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5;p33"/>
          <p:cNvPicPr preferRelativeResize="0"/>
          <p:nvPr/>
        </p:nvPicPr>
        <p:blipFill>
          <a:blip r:embed="rId2">
            <a:alphaModFix/>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3612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80728"/>
            <a:ext cx="7992888" cy="4524315"/>
          </a:xfrm>
          <a:prstGeom prst="rect">
            <a:avLst/>
          </a:prstGeom>
        </p:spPr>
        <p:txBody>
          <a:bodyPr wrap="square">
            <a:spAutoFit/>
          </a:bodyPr>
          <a:lstStyle/>
          <a:p>
            <a:pPr marL="457200" indent="-457200">
              <a:buFont typeface="Arial" pitchFamily="34" charset="0"/>
              <a:buChar char="•"/>
            </a:pPr>
            <a:r>
              <a:rPr lang="en-GB" sz="3200" b="1" dirty="0" smtClean="0"/>
              <a:t>Your task today is </a:t>
            </a:r>
            <a:r>
              <a:rPr lang="en-GB" sz="3200" b="1" dirty="0" smtClean="0"/>
              <a:t>to consider </a:t>
            </a:r>
            <a:r>
              <a:rPr lang="en-GB" sz="3200" b="1" dirty="0" smtClean="0"/>
              <a:t>light source and shading.</a:t>
            </a:r>
          </a:p>
          <a:p>
            <a:pPr marL="457200" indent="-457200">
              <a:buFont typeface="Arial" pitchFamily="34" charset="0"/>
              <a:buChar char="•"/>
            </a:pPr>
            <a:endParaRPr lang="en-GB" sz="3200" b="1" dirty="0"/>
          </a:p>
          <a:p>
            <a:pPr marL="457200" indent="-457200">
              <a:buFont typeface="Arial" pitchFamily="34" charset="0"/>
              <a:buChar char="•"/>
            </a:pPr>
            <a:r>
              <a:rPr lang="en-GB" sz="3200" b="1" dirty="0" smtClean="0"/>
              <a:t>For every object, there is a varying amount of light that covers each part.</a:t>
            </a:r>
          </a:p>
          <a:p>
            <a:pPr marL="457200" indent="-457200">
              <a:buFont typeface="Arial" pitchFamily="34" charset="0"/>
              <a:buChar char="•"/>
            </a:pPr>
            <a:endParaRPr lang="en-GB" sz="3200" b="1" dirty="0"/>
          </a:p>
          <a:p>
            <a:pPr marL="457200" indent="-457200">
              <a:buFont typeface="Arial" pitchFamily="34" charset="0"/>
              <a:buChar char="•"/>
            </a:pPr>
            <a:r>
              <a:rPr lang="en-GB" sz="3200" b="1" dirty="0" smtClean="0"/>
              <a:t>The amount of light on a certain part of an object varies depending on the position of the light source.</a:t>
            </a:r>
            <a:endParaRPr lang="en-GB" sz="3200" dirty="0" smtClean="0"/>
          </a:p>
        </p:txBody>
      </p:sp>
    </p:spTree>
    <p:extLst>
      <p:ext uri="{BB962C8B-B14F-4D97-AF65-F5344CB8AC3E}">
        <p14:creationId xmlns:p14="http://schemas.microsoft.com/office/powerpoint/2010/main" val="143157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848872" cy="1384995"/>
          </a:xfrm>
          <a:prstGeom prst="rect">
            <a:avLst/>
          </a:prstGeom>
          <a:noFill/>
        </p:spPr>
        <p:txBody>
          <a:bodyPr wrap="square" rtlCol="0">
            <a:spAutoFit/>
          </a:bodyPr>
          <a:lstStyle/>
          <a:p>
            <a:pPr marL="285750" indent="-285750">
              <a:buFont typeface="Arial" pitchFamily="34" charset="0"/>
              <a:buChar char="•"/>
            </a:pPr>
            <a:r>
              <a:rPr lang="en-GB" sz="2800" dirty="0" smtClean="0"/>
              <a:t>Here’s an example of a box. It has no light source and so has no shading. It doesn’t look particularly 3D.</a:t>
            </a:r>
            <a:endParaRPr lang="en-GB" sz="2800" dirty="0"/>
          </a:p>
        </p:txBody>
      </p:sp>
      <p:pic>
        <p:nvPicPr>
          <p:cNvPr id="1032" name="Picture 8" descr="Cube Template | Collaborative art projects for kids, Art cube, Classroom  art proje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76872"/>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1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848872" cy="1815882"/>
          </a:xfrm>
          <a:prstGeom prst="rect">
            <a:avLst/>
          </a:prstGeom>
          <a:noFill/>
        </p:spPr>
        <p:txBody>
          <a:bodyPr wrap="square" rtlCol="0">
            <a:spAutoFit/>
          </a:bodyPr>
          <a:lstStyle/>
          <a:p>
            <a:pPr marL="285750" indent="-285750">
              <a:buFont typeface="Arial" pitchFamily="34" charset="0"/>
              <a:buChar char="•"/>
            </a:pPr>
            <a:r>
              <a:rPr lang="en-GB" sz="2800" dirty="0" smtClean="0"/>
              <a:t>Here’s an example of a box but with a light source and shading. It looks far more 3D as the shading gives the impression of where a light source is and accents the shape of the object.</a:t>
            </a:r>
            <a:endParaRPr lang="en-GB" sz="2800" dirty="0"/>
          </a:p>
        </p:txBody>
      </p:sp>
      <p:pic>
        <p:nvPicPr>
          <p:cNvPr id="2050" name="Picture 2" descr="How to Draw a Cube | Drawingforall.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08521"/>
            <a:ext cx="4536504"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4088" y="5214854"/>
            <a:ext cx="3551521" cy="954107"/>
          </a:xfrm>
          <a:prstGeom prst="rect">
            <a:avLst/>
          </a:prstGeom>
          <a:noFill/>
        </p:spPr>
        <p:txBody>
          <a:bodyPr wrap="square" rtlCol="0">
            <a:spAutoFit/>
          </a:bodyPr>
          <a:lstStyle/>
          <a:p>
            <a:r>
              <a:rPr lang="en-GB" sz="2800" dirty="0" smtClean="0"/>
              <a:t>Light source</a:t>
            </a:r>
          </a:p>
          <a:p>
            <a:r>
              <a:rPr lang="en-GB" sz="2800" dirty="0" smtClean="0"/>
              <a:t>(the direction of light)</a:t>
            </a:r>
            <a:endParaRPr lang="en-GB" sz="2800" dirty="0"/>
          </a:p>
        </p:txBody>
      </p:sp>
      <p:cxnSp>
        <p:nvCxnSpPr>
          <p:cNvPr id="5" name="Straight Arrow Connector 4"/>
          <p:cNvCxnSpPr/>
          <p:nvPr/>
        </p:nvCxnSpPr>
        <p:spPr>
          <a:xfrm flipH="1" flipV="1">
            <a:off x="5466318" y="4547831"/>
            <a:ext cx="1523732" cy="1587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35696" y="4706562"/>
            <a:ext cx="792088" cy="5082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544" y="5226361"/>
            <a:ext cx="1944216" cy="1200329"/>
          </a:xfrm>
          <a:prstGeom prst="rect">
            <a:avLst/>
          </a:prstGeom>
          <a:noFill/>
        </p:spPr>
        <p:txBody>
          <a:bodyPr wrap="square" rtlCol="0">
            <a:spAutoFit/>
          </a:bodyPr>
          <a:lstStyle/>
          <a:p>
            <a:r>
              <a:rPr lang="en-GB" dirty="0" smtClean="0"/>
              <a:t>Shading to show the shadow at the opposite side from a light source.</a:t>
            </a:r>
            <a:endParaRPr lang="en-GB" dirty="0"/>
          </a:p>
        </p:txBody>
      </p:sp>
      <p:cxnSp>
        <p:nvCxnSpPr>
          <p:cNvPr id="13" name="Straight Connector 12"/>
          <p:cNvCxnSpPr/>
          <p:nvPr/>
        </p:nvCxnSpPr>
        <p:spPr>
          <a:xfrm>
            <a:off x="2163536" y="3284984"/>
            <a:ext cx="968304" cy="32615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7544" y="2271605"/>
            <a:ext cx="2160240" cy="1200329"/>
          </a:xfrm>
          <a:prstGeom prst="rect">
            <a:avLst/>
          </a:prstGeom>
          <a:noFill/>
        </p:spPr>
        <p:txBody>
          <a:bodyPr wrap="square" rtlCol="0">
            <a:spAutoFit/>
          </a:bodyPr>
          <a:lstStyle/>
          <a:p>
            <a:r>
              <a:rPr lang="en-GB" dirty="0" smtClean="0"/>
              <a:t>The shading is darker the further away/ more obstructed a surface is.</a:t>
            </a:r>
            <a:endParaRPr lang="en-GB" dirty="0"/>
          </a:p>
        </p:txBody>
      </p:sp>
    </p:spTree>
    <p:extLst>
      <p:ext uri="{BB962C8B-B14F-4D97-AF65-F5344CB8AC3E}">
        <p14:creationId xmlns:p14="http://schemas.microsoft.com/office/powerpoint/2010/main" val="648859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0648"/>
            <a:ext cx="8280920" cy="923330"/>
          </a:xfrm>
          <a:prstGeom prst="rect">
            <a:avLst/>
          </a:prstGeom>
          <a:noFill/>
        </p:spPr>
        <p:txBody>
          <a:bodyPr wrap="square" rtlCol="0">
            <a:spAutoFit/>
          </a:bodyPr>
          <a:lstStyle/>
          <a:p>
            <a:r>
              <a:rPr lang="en-GB" dirty="0" smtClean="0"/>
              <a:t>Print out or draw the objects and then shade them to show the amount of light across all surfaces and points (you can use whichever shading technique that you’d like – see the next page for a reminder).</a:t>
            </a:r>
            <a:endParaRPr lang="en-GB" dirty="0"/>
          </a:p>
        </p:txBody>
      </p:sp>
      <p:sp>
        <p:nvSpPr>
          <p:cNvPr id="5" name="AutoShape 2" descr="✅ Cylinder geometrical figure outline icon. linear style sign for mobile  concept and web design. Cylinder geometric shape simple line vector icon.  Symbol logo illustration. Pixel perfect vector graphics premium vector 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 Cylinder geometrical figure outline icon. linear style sign for mobile  concept and web design. Cylinder geometric shape simple line vector icon.  Symbol logo illustration. Pixel perfect vector graphics premium vector 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Clipart: Database Objects - White Datab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810766"/>
            <a:ext cx="1785060" cy="144015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raw Cuboid Icons - Download Free Vector Icons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40768"/>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ichen Itza icon in outline style ... | Stock vector | Colourbox"/>
          <p:cNvPicPr>
            <a:picLocks noChangeAspect="1" noChangeArrowheads="1"/>
          </p:cNvPicPr>
          <p:nvPr/>
        </p:nvPicPr>
        <p:blipFill rotWithShape="1">
          <a:blip r:embed="rId4">
            <a:extLst>
              <a:ext uri="{28A0092B-C50C-407E-A947-70E740481C1C}">
                <a14:useLocalDpi xmlns:a14="http://schemas.microsoft.com/office/drawing/2010/main" val="0"/>
              </a:ext>
            </a:extLst>
          </a:blip>
          <a:srcRect l="6637" t="19223" r="6243" b="19324"/>
          <a:stretch/>
        </p:blipFill>
        <p:spPr bwMode="auto">
          <a:xfrm>
            <a:off x="2500076" y="3717032"/>
            <a:ext cx="4071840" cy="28721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1264" y="1810766"/>
            <a:ext cx="1756091" cy="1015663"/>
          </a:xfrm>
          <a:prstGeom prst="rect">
            <a:avLst/>
          </a:prstGeom>
          <a:noFill/>
        </p:spPr>
        <p:txBody>
          <a:bodyPr wrap="square" rtlCol="0">
            <a:spAutoFit/>
          </a:bodyPr>
          <a:lstStyle/>
          <a:p>
            <a:r>
              <a:rPr lang="en-GB" sz="2000" dirty="0" smtClean="0"/>
              <a:t>Light source</a:t>
            </a:r>
          </a:p>
          <a:p>
            <a:r>
              <a:rPr lang="en-GB" sz="2000" dirty="0" smtClean="0"/>
              <a:t>(the direction of light)</a:t>
            </a:r>
            <a:endParaRPr lang="en-GB" sz="2000" dirty="0"/>
          </a:p>
        </p:txBody>
      </p:sp>
      <p:sp>
        <p:nvSpPr>
          <p:cNvPr id="11" name="TextBox 10"/>
          <p:cNvSpPr txBox="1"/>
          <p:nvPr/>
        </p:nvSpPr>
        <p:spPr>
          <a:xfrm>
            <a:off x="286209" y="4137448"/>
            <a:ext cx="1756091" cy="1015663"/>
          </a:xfrm>
          <a:prstGeom prst="rect">
            <a:avLst/>
          </a:prstGeom>
          <a:noFill/>
        </p:spPr>
        <p:txBody>
          <a:bodyPr wrap="square" rtlCol="0">
            <a:spAutoFit/>
          </a:bodyPr>
          <a:lstStyle/>
          <a:p>
            <a:r>
              <a:rPr lang="en-GB" sz="2000" dirty="0" smtClean="0"/>
              <a:t>Light source</a:t>
            </a:r>
          </a:p>
          <a:p>
            <a:r>
              <a:rPr lang="en-GB" sz="2000" dirty="0" smtClean="0"/>
              <a:t>(the direction of light)</a:t>
            </a:r>
            <a:endParaRPr lang="en-GB" sz="2000" dirty="0"/>
          </a:p>
        </p:txBody>
      </p:sp>
      <p:sp>
        <p:nvSpPr>
          <p:cNvPr id="12" name="TextBox 11"/>
          <p:cNvSpPr txBox="1"/>
          <p:nvPr/>
        </p:nvSpPr>
        <p:spPr>
          <a:xfrm>
            <a:off x="7164288" y="3629616"/>
            <a:ext cx="1756091" cy="1015663"/>
          </a:xfrm>
          <a:prstGeom prst="rect">
            <a:avLst/>
          </a:prstGeom>
          <a:noFill/>
        </p:spPr>
        <p:txBody>
          <a:bodyPr wrap="square" rtlCol="0">
            <a:spAutoFit/>
          </a:bodyPr>
          <a:lstStyle/>
          <a:p>
            <a:r>
              <a:rPr lang="en-GB" sz="2000" dirty="0" smtClean="0"/>
              <a:t>Light source</a:t>
            </a:r>
          </a:p>
          <a:p>
            <a:r>
              <a:rPr lang="en-GB" sz="2000" dirty="0" smtClean="0"/>
              <a:t>(the direction of light)</a:t>
            </a:r>
            <a:endParaRPr lang="en-GB" sz="2000" dirty="0"/>
          </a:p>
        </p:txBody>
      </p:sp>
      <p:cxnSp>
        <p:nvCxnSpPr>
          <p:cNvPr id="8" name="Straight Arrow Connector 7"/>
          <p:cNvCxnSpPr/>
          <p:nvPr/>
        </p:nvCxnSpPr>
        <p:spPr>
          <a:xfrm>
            <a:off x="1691680" y="2208475"/>
            <a:ext cx="808396"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91680" y="4509120"/>
            <a:ext cx="1159016"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380312" y="3228023"/>
            <a:ext cx="432048" cy="401593"/>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07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41" y="274638"/>
            <a:ext cx="8435280" cy="1930226"/>
          </a:xfrm>
        </p:spPr>
        <p:txBody>
          <a:bodyPr>
            <a:noAutofit/>
          </a:bodyPr>
          <a:lstStyle/>
          <a:p>
            <a:r>
              <a:rPr lang="en-GB" sz="3200" dirty="0" smtClean="0"/>
              <a:t>These shading techniques that we’ve looked at to try to incorporate these into your sketching to create depth and texture.</a:t>
            </a:r>
            <a:endParaRPr lang="en-GB" sz="3200" dirty="0"/>
          </a:p>
        </p:txBody>
      </p:sp>
      <p:grpSp>
        <p:nvGrpSpPr>
          <p:cNvPr id="4" name="Google Shape;1091;p48"/>
          <p:cNvGrpSpPr/>
          <p:nvPr/>
        </p:nvGrpSpPr>
        <p:grpSpPr>
          <a:xfrm>
            <a:off x="1104969" y="2452003"/>
            <a:ext cx="6914735" cy="1983652"/>
            <a:chOff x="815913" y="1081238"/>
            <a:chExt cx="6669304" cy="2910288"/>
          </a:xfrm>
        </p:grpSpPr>
        <p:pic>
          <p:nvPicPr>
            <p:cNvPr id="5" name="Google Shape;1092;p48"/>
            <p:cNvPicPr preferRelativeResize="0"/>
            <p:nvPr/>
          </p:nvPicPr>
          <p:blipFill rotWithShape="1">
            <a:blip r:embed="rId2">
              <a:alphaModFix/>
            </a:blip>
            <a:srcRect/>
            <a:stretch/>
          </p:blipFill>
          <p:spPr>
            <a:xfrm>
              <a:off x="815913" y="1081238"/>
              <a:ext cx="6545106" cy="2543113"/>
            </a:xfrm>
            <a:prstGeom prst="rect">
              <a:avLst/>
            </a:prstGeom>
            <a:noFill/>
            <a:ln>
              <a:noFill/>
            </a:ln>
          </p:spPr>
        </p:pic>
        <p:sp>
          <p:nvSpPr>
            <p:cNvPr id="6" name="Google Shape;1093;p48"/>
            <p:cNvSpPr txBox="1"/>
            <p:nvPr/>
          </p:nvSpPr>
          <p:spPr>
            <a:xfrm>
              <a:off x="823265" y="3673532"/>
              <a:ext cx="993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stippling</a:t>
              </a:r>
              <a:endParaRPr sz="1400" b="0" i="0" u="none" strike="noStrike" cap="none">
                <a:solidFill>
                  <a:srgbClr val="000000"/>
                </a:solidFill>
                <a:latin typeface="Arial"/>
                <a:ea typeface="Arial"/>
                <a:cs typeface="Arial"/>
                <a:sym typeface="Arial"/>
              </a:endParaRPr>
            </a:p>
          </p:txBody>
        </p:sp>
        <p:sp>
          <p:nvSpPr>
            <p:cNvPr id="7" name="Google Shape;1094;p48"/>
            <p:cNvSpPr txBox="1"/>
            <p:nvPr/>
          </p:nvSpPr>
          <p:spPr>
            <a:xfrm>
              <a:off x="2059850" y="3670075"/>
              <a:ext cx="1311000" cy="31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Short dashes</a:t>
              </a:r>
              <a:endParaRPr sz="1400" b="0" i="0" u="none" strike="noStrike" cap="none">
                <a:solidFill>
                  <a:srgbClr val="000000"/>
                </a:solidFill>
                <a:latin typeface="Arial"/>
                <a:ea typeface="Arial"/>
                <a:cs typeface="Arial"/>
                <a:sym typeface="Arial"/>
              </a:endParaRPr>
            </a:p>
          </p:txBody>
        </p:sp>
        <p:sp>
          <p:nvSpPr>
            <p:cNvPr id="8" name="Google Shape;1095;p48"/>
            <p:cNvSpPr txBox="1"/>
            <p:nvPr/>
          </p:nvSpPr>
          <p:spPr>
            <a:xfrm>
              <a:off x="3575500" y="3676826"/>
              <a:ext cx="1179900" cy="31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Blending</a:t>
              </a:r>
              <a:endParaRPr sz="1400" b="0" i="0" u="none" strike="noStrike" cap="none">
                <a:solidFill>
                  <a:srgbClr val="000000"/>
                </a:solidFill>
                <a:latin typeface="Arial"/>
                <a:ea typeface="Arial"/>
                <a:cs typeface="Arial"/>
                <a:sym typeface="Arial"/>
              </a:endParaRPr>
            </a:p>
          </p:txBody>
        </p:sp>
        <p:sp>
          <p:nvSpPr>
            <p:cNvPr id="9" name="Google Shape;1096;p48"/>
            <p:cNvSpPr txBox="1"/>
            <p:nvPr/>
          </p:nvSpPr>
          <p:spPr>
            <a:xfrm>
              <a:off x="4960055" y="3680281"/>
              <a:ext cx="10914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3s</a:t>
              </a:r>
              <a:endParaRPr sz="1400" b="0" i="0" u="none" strike="noStrike" cap="none">
                <a:solidFill>
                  <a:srgbClr val="000000"/>
                </a:solidFill>
                <a:latin typeface="Arial"/>
                <a:ea typeface="Arial"/>
                <a:cs typeface="Arial"/>
                <a:sym typeface="Arial"/>
              </a:endParaRPr>
            </a:p>
          </p:txBody>
        </p:sp>
        <p:sp>
          <p:nvSpPr>
            <p:cNvPr id="10" name="Google Shape;1097;p48"/>
            <p:cNvSpPr txBox="1"/>
            <p:nvPr/>
          </p:nvSpPr>
          <p:spPr>
            <a:xfrm>
              <a:off x="6256117" y="3676824"/>
              <a:ext cx="1229100" cy="31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Zig-zags</a:t>
              </a:r>
              <a:endParaRPr sz="1400" b="0" i="0" u="none" strike="noStrike" cap="none">
                <a:solidFill>
                  <a:srgbClr val="000000"/>
                </a:solidFill>
                <a:latin typeface="Arial"/>
                <a:ea typeface="Arial"/>
                <a:cs typeface="Arial"/>
                <a:sym typeface="Arial"/>
              </a:endParaRPr>
            </a:p>
          </p:txBody>
        </p:sp>
      </p:grpSp>
      <p:pic>
        <p:nvPicPr>
          <p:cNvPr id="12" name="Google Shape;1100;p48"/>
          <p:cNvPicPr preferRelativeResize="0"/>
          <p:nvPr/>
        </p:nvPicPr>
        <p:blipFill rotWithShape="1">
          <a:blip r:embed="rId3">
            <a:alphaModFix/>
          </a:blip>
          <a:srcRect l="-1339" t="-14589" r="1339" b="14590"/>
          <a:stretch/>
        </p:blipFill>
        <p:spPr>
          <a:xfrm>
            <a:off x="1064301" y="4437112"/>
            <a:ext cx="6914725" cy="2004975"/>
          </a:xfrm>
          <a:prstGeom prst="rect">
            <a:avLst/>
          </a:prstGeom>
          <a:noFill/>
          <a:ln>
            <a:noFill/>
          </a:ln>
        </p:spPr>
      </p:pic>
    </p:spTree>
    <p:extLst>
      <p:ext uri="{BB962C8B-B14F-4D97-AF65-F5344CB8AC3E}">
        <p14:creationId xmlns:p14="http://schemas.microsoft.com/office/powerpoint/2010/main" val="341361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lnSpcReduction="10000"/>
          </a:bodyPr>
          <a:lstStyle/>
          <a:p>
            <a:r>
              <a:rPr lang="en-GB" dirty="0" smtClean="0"/>
              <a:t>Now that we’ve practiced creating depth and texture in sketching, we are going to create a Maya-style mask sketch of our own.</a:t>
            </a:r>
          </a:p>
          <a:p>
            <a:endParaRPr lang="en-GB" dirty="0"/>
          </a:p>
          <a:p>
            <a:r>
              <a:rPr lang="en-GB" dirty="0" smtClean="0"/>
              <a:t>This work will go across two sessions:</a:t>
            </a:r>
          </a:p>
          <a:p>
            <a:pPr marL="0" indent="0">
              <a:buNone/>
            </a:pPr>
            <a:r>
              <a:rPr lang="en-GB" dirty="0"/>
              <a:t> </a:t>
            </a:r>
            <a:r>
              <a:rPr lang="en-GB" dirty="0" smtClean="0"/>
              <a:t>- The 1</a:t>
            </a:r>
            <a:r>
              <a:rPr lang="en-GB" baseline="30000" dirty="0" smtClean="0"/>
              <a:t>st</a:t>
            </a:r>
            <a:r>
              <a:rPr lang="en-GB" dirty="0" smtClean="0"/>
              <a:t>: to practice drawing our own mask and shading skills &amp; annotating our 1</a:t>
            </a:r>
            <a:r>
              <a:rPr lang="en-GB" baseline="30000" dirty="0" smtClean="0"/>
              <a:t>st</a:t>
            </a:r>
            <a:r>
              <a:rPr lang="en-GB" dirty="0" smtClean="0"/>
              <a:t> sketch to evaluate our own work.</a:t>
            </a:r>
          </a:p>
          <a:p>
            <a:pPr marL="0" indent="0">
              <a:buNone/>
            </a:pPr>
            <a:endParaRPr lang="en-GB" dirty="0" smtClean="0"/>
          </a:p>
          <a:p>
            <a:pPr marL="0" indent="0">
              <a:buNone/>
            </a:pPr>
            <a:r>
              <a:rPr lang="en-GB" dirty="0" smtClean="0"/>
              <a:t>- The 2</a:t>
            </a:r>
            <a:r>
              <a:rPr lang="en-GB" baseline="30000" dirty="0" smtClean="0"/>
              <a:t>nd</a:t>
            </a:r>
            <a:r>
              <a:rPr lang="en-GB" dirty="0" smtClean="0"/>
              <a:t>: to create our final, best piece of artwork.</a:t>
            </a:r>
            <a:endParaRPr lang="en-GB" dirty="0"/>
          </a:p>
        </p:txBody>
      </p:sp>
    </p:spTree>
    <p:extLst>
      <p:ext uri="{BB962C8B-B14F-4D97-AF65-F5344CB8AC3E}">
        <p14:creationId xmlns:p14="http://schemas.microsoft.com/office/powerpoint/2010/main" val="363924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704856" cy="1714202"/>
          </a:xfrm>
        </p:spPr>
        <p:txBody>
          <a:bodyPr>
            <a:normAutofit/>
          </a:bodyPr>
          <a:lstStyle/>
          <a:p>
            <a:r>
              <a:rPr lang="en-GB" sz="3200" dirty="0" smtClean="0"/>
              <a:t>Use the following images to either as a source to copy one of the ideas or as inspiration to create your own design.</a:t>
            </a:r>
            <a:endParaRPr lang="en-GB" sz="3200" dirty="0"/>
          </a:p>
        </p:txBody>
      </p:sp>
      <p:pic>
        <p:nvPicPr>
          <p:cNvPr id="4098" name="Picture 2" descr="Mayan Masks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6481"/>
          <a:stretch/>
        </p:blipFill>
        <p:spPr bwMode="auto">
          <a:xfrm>
            <a:off x="251520" y="2060848"/>
            <a:ext cx="2160240" cy="36971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yan Mask - Calendar: Amazon.ca: Clothing &amp; Accessori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571"/>
          <a:stretch/>
        </p:blipFill>
        <p:spPr bwMode="auto">
          <a:xfrm>
            <a:off x="6486668" y="2432088"/>
            <a:ext cx="2353377" cy="36600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ooden Masks | Mayan art, Mayan mask, Aztec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7818" y="2224689"/>
            <a:ext cx="17049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ayan Mask: Rick Freedom: Galleries: Digital Photography Review : Digital  Photography Revie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571" r="7500"/>
          <a:stretch/>
        </p:blipFill>
        <p:spPr bwMode="auto">
          <a:xfrm>
            <a:off x="4097232" y="2194667"/>
            <a:ext cx="2286000" cy="413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7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2592288"/>
          </a:xfrm>
        </p:spPr>
        <p:txBody>
          <a:bodyPr>
            <a:normAutofit/>
          </a:bodyPr>
          <a:lstStyle/>
          <a:p>
            <a:r>
              <a:rPr lang="en-GB" sz="2400" dirty="0" smtClean="0"/>
              <a:t>Once you have finished, evaluate your work:</a:t>
            </a:r>
          </a:p>
          <a:p>
            <a:pPr marL="0" indent="0">
              <a:buNone/>
            </a:pPr>
            <a:r>
              <a:rPr lang="en-GB" sz="2400" dirty="0"/>
              <a:t> </a:t>
            </a:r>
            <a:r>
              <a:rPr lang="en-GB" sz="2400" dirty="0" smtClean="0"/>
              <a:t>- Pick out and write about aspects of your artwork that you like.</a:t>
            </a:r>
          </a:p>
          <a:p>
            <a:pPr>
              <a:buFontTx/>
              <a:buChar char="-"/>
            </a:pPr>
            <a:r>
              <a:rPr lang="en-GB" sz="2400" dirty="0" smtClean="0"/>
              <a:t>Pick out aspects of your artwork that you think could be better and how.</a:t>
            </a:r>
          </a:p>
          <a:p>
            <a:pPr marL="0" indent="0">
              <a:buNone/>
            </a:pPr>
            <a:r>
              <a:rPr lang="en-GB" sz="2400" dirty="0"/>
              <a:t> </a:t>
            </a:r>
            <a:r>
              <a:rPr lang="en-GB" sz="2400" dirty="0" smtClean="0"/>
              <a:t>    e.g.</a:t>
            </a:r>
            <a:endParaRPr lang="en-GB" sz="2400" dirty="0"/>
          </a:p>
        </p:txBody>
      </p:sp>
      <p:pic>
        <p:nvPicPr>
          <p:cNvPr id="4" name="Google Shape;1233;p63"/>
          <p:cNvPicPr preferRelativeResize="0"/>
          <p:nvPr/>
        </p:nvPicPr>
        <p:blipFill>
          <a:blip r:embed="rId2">
            <a:alphaModFix/>
          </a:blip>
          <a:stretch>
            <a:fillRect/>
          </a:stretch>
        </p:blipFill>
        <p:spPr>
          <a:xfrm>
            <a:off x="1979712" y="1988840"/>
            <a:ext cx="4464496" cy="4608512"/>
          </a:xfrm>
          <a:prstGeom prst="rect">
            <a:avLst/>
          </a:prstGeom>
          <a:noFill/>
          <a:ln>
            <a:noFill/>
          </a:ln>
        </p:spPr>
      </p:pic>
    </p:spTree>
    <p:extLst>
      <p:ext uri="{BB962C8B-B14F-4D97-AF65-F5344CB8AC3E}">
        <p14:creationId xmlns:p14="http://schemas.microsoft.com/office/powerpoint/2010/main" val="4253754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375</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These shading techniques that we’ve looked at to try to incorporate these into your sketching to create depth and texture.</vt:lpstr>
      <vt:lpstr>PowerPoint Presentation</vt:lpstr>
      <vt:lpstr>Use the following images to either as a source to copy one of the ideas or as inspiration to create your own design.</vt:lpstr>
      <vt:lpstr>PowerPoint Presentation</vt:lpstr>
    </vt:vector>
  </TitlesOfParts>
  <Company>Whittingham CEPS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supply TA</dc:creator>
  <cp:lastModifiedBy>supply TA</cp:lastModifiedBy>
  <cp:revision>17</cp:revision>
  <dcterms:created xsi:type="dcterms:W3CDTF">2021-01-14T11:04:12Z</dcterms:created>
  <dcterms:modified xsi:type="dcterms:W3CDTF">2021-01-20T14:29:22Z</dcterms:modified>
</cp:coreProperties>
</file>