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9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F4E6-C9F0-452C-86F2-F7EFD4D3EC60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tinghamprimaryschool.co.uk/website/maths/54247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99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925" y="2738004"/>
            <a:ext cx="10307782" cy="1917384"/>
          </a:xfrm>
        </p:spPr>
        <p:txBody>
          <a:bodyPr>
            <a:normAutofit/>
          </a:bodyPr>
          <a:lstStyle/>
          <a:p>
            <a:r>
              <a:rPr lang="en-US" sz="7200" dirty="0" err="1"/>
              <a:t>Maths</a:t>
            </a:r>
            <a:r>
              <a:rPr lang="en-US" sz="7200" dirty="0"/>
              <a:t> Workshop</a:t>
            </a:r>
            <a:endParaRPr lang="en-GB" sz="4800" dirty="0"/>
          </a:p>
        </p:txBody>
      </p:sp>
      <p:pic>
        <p:nvPicPr>
          <p:cNvPr id="4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64237" y="710507"/>
            <a:ext cx="1771159" cy="1917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8129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10837"/>
            <a:ext cx="10515600" cy="96101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Our aims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81522"/>
            <a:ext cx="11471564" cy="543978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GB" dirty="0"/>
              <a:t>to promote enjoyment of learning through the development of a positive growth mind-set, practical activity, exploration and discussion;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promote confidence and competence and fluency with numbers and the number system;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the ability to solve problems through decision-making and reasoning and be able to apply this in a range of contexts;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a practical understanding of the ways in which information is gathered and presented;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explore features of shape and space, and develop measuring skills in a range of contexts;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their use of mathematical language;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understand the importance of mathematics in everyday life.</a:t>
            </a:r>
          </a:p>
        </p:txBody>
      </p:sp>
    </p:spTree>
    <p:extLst>
      <p:ext uri="{BB962C8B-B14F-4D97-AF65-F5344CB8AC3E}">
        <p14:creationId xmlns:p14="http://schemas.microsoft.com/office/powerpoint/2010/main" val="27231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Our approaches/ strategies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a </a:t>
            </a:r>
            <a:r>
              <a:rPr lang="en-US" b="1" dirty="0"/>
              <a:t>same-day intervention </a:t>
            </a:r>
            <a:r>
              <a:rPr lang="en-US" dirty="0"/>
              <a:t>(SDI) approach to our lessons:</a:t>
            </a:r>
          </a:p>
          <a:p>
            <a:pPr>
              <a:buFontTx/>
              <a:buChar char="-"/>
            </a:pPr>
            <a:r>
              <a:rPr lang="en-US" dirty="0"/>
              <a:t>A </a:t>
            </a:r>
            <a:r>
              <a:rPr lang="en-US" b="1" dirty="0"/>
              <a:t>‘keep up, not catch up’ </a:t>
            </a:r>
            <a:r>
              <a:rPr lang="en-US" dirty="0"/>
              <a:t>attitude.</a:t>
            </a:r>
          </a:p>
          <a:p>
            <a:pPr>
              <a:buFontTx/>
              <a:buChar char="-"/>
            </a:pPr>
            <a:r>
              <a:rPr lang="en-US" dirty="0"/>
              <a:t>All children to leave lessons confident with the taught skills and knowledge.</a:t>
            </a:r>
          </a:p>
          <a:p>
            <a:pPr>
              <a:buFontTx/>
              <a:buChar char="-"/>
            </a:pPr>
            <a:r>
              <a:rPr lang="en-US" dirty="0"/>
              <a:t>Lessons are split into two parts, each 30 minutes.</a:t>
            </a:r>
          </a:p>
          <a:p>
            <a:pPr>
              <a:buFontTx/>
              <a:buChar char="-"/>
            </a:pPr>
            <a:r>
              <a:rPr lang="en-US" dirty="0"/>
              <a:t>Splitting the lessons into 2 parts enables staff to fully assess and rapidly address any misconceptions or low confidence with what has been taught.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83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Our approaches/ strategies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use </a:t>
            </a:r>
            <a:r>
              <a:rPr lang="en-US" b="1" dirty="0"/>
              <a:t>White Rose </a:t>
            </a:r>
            <a:r>
              <a:rPr lang="en-US" b="1" dirty="0" err="1"/>
              <a:t>Maths</a:t>
            </a:r>
            <a:r>
              <a:rPr lang="en-US" b="1" dirty="0"/>
              <a:t> Hub </a:t>
            </a:r>
            <a:r>
              <a:rPr lang="en-US" dirty="0"/>
              <a:t>as the basis of our </a:t>
            </a:r>
            <a:r>
              <a:rPr lang="en-US" dirty="0" err="1"/>
              <a:t>maths</a:t>
            </a:r>
            <a:r>
              <a:rPr lang="en-US" dirty="0"/>
              <a:t> at </a:t>
            </a:r>
            <a:r>
              <a:rPr lang="en-US" dirty="0" err="1"/>
              <a:t>Whittingham</a:t>
            </a:r>
            <a:r>
              <a:rPr lang="en-US" dirty="0"/>
              <a:t> C of E Primary School, using other quality-assured resources such as CGP </a:t>
            </a:r>
            <a:r>
              <a:rPr lang="en-US" dirty="0" err="1"/>
              <a:t>maths</a:t>
            </a:r>
            <a:r>
              <a:rPr lang="en-US" dirty="0"/>
              <a:t> textbooks to supplement this where appropriate.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White Rose </a:t>
            </a:r>
            <a:r>
              <a:rPr lang="en-US" dirty="0" err="1"/>
              <a:t>Maths</a:t>
            </a:r>
            <a:r>
              <a:rPr lang="en-US" dirty="0"/>
              <a:t> Hub resources are all research-based led by experts in education and mathematics.</a:t>
            </a:r>
          </a:p>
          <a:p>
            <a:endParaRPr lang="en-US" dirty="0"/>
          </a:p>
          <a:p>
            <a:r>
              <a:rPr lang="en-US" dirty="0"/>
              <a:t>We also look to use a continuous use and progression of </a:t>
            </a:r>
            <a:r>
              <a:rPr lang="en-US" b="1" dirty="0"/>
              <a:t>concrete</a:t>
            </a:r>
            <a:r>
              <a:rPr lang="en-US" dirty="0"/>
              <a:t> (physical objects), </a:t>
            </a:r>
            <a:r>
              <a:rPr lang="en-US" b="1" dirty="0"/>
              <a:t>pictorial</a:t>
            </a:r>
            <a:r>
              <a:rPr lang="en-US" dirty="0"/>
              <a:t> (picture-based representations) and </a:t>
            </a:r>
            <a:r>
              <a:rPr lang="en-US" b="1" dirty="0"/>
              <a:t>abstract</a:t>
            </a:r>
            <a:r>
              <a:rPr lang="en-US" dirty="0"/>
              <a:t> (numerals and mathematical symbols) resources and contexts to apply the teaching and learning of </a:t>
            </a:r>
            <a:r>
              <a:rPr lang="en-US" dirty="0" err="1"/>
              <a:t>maths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Calculation methods &amp; resources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links demonstrate and explain the resources that can be used as part of our teaching and learning of </a:t>
            </a:r>
            <a:r>
              <a:rPr lang="en-US" dirty="0" err="1"/>
              <a:t>maths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15194"/>
              </p:ext>
            </p:extLst>
          </p:nvPr>
        </p:nvGraphicFramePr>
        <p:xfrm>
          <a:off x="4266767" y="3520282"/>
          <a:ext cx="34305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3430080" imgH="481320" progId="Package">
                  <p:embed/>
                </p:oleObj>
              </mc:Choice>
              <mc:Fallback>
                <p:oleObj name="Packager Shell Object" showAsIcon="1" r:id="rId3" imgW="343008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6767" y="3520282"/>
                        <a:ext cx="3430587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90146"/>
              </p:ext>
            </p:extLst>
          </p:nvPr>
        </p:nvGraphicFramePr>
        <p:xfrm>
          <a:off x="4310422" y="4765531"/>
          <a:ext cx="33432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5" imgW="3342960" imgH="481320" progId="Package">
                  <p:embed/>
                </p:oleObj>
              </mc:Choice>
              <mc:Fallback>
                <p:oleObj name="Packager Shell Object" showAsIcon="1" r:id="rId5" imgW="334296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0422" y="4765531"/>
                        <a:ext cx="33432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83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429635"/>
            <a:ext cx="9208654" cy="102970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Other mathematical methods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853" y="2004291"/>
            <a:ext cx="10584873" cy="3500582"/>
          </a:xfrm>
        </p:spPr>
        <p:txBody>
          <a:bodyPr/>
          <a:lstStyle/>
          <a:p>
            <a:pPr algn="l"/>
            <a:r>
              <a:rPr lang="en-US" dirty="0"/>
              <a:t>In addition to the methods that are shown in the documents provided, there are two methods that are also used in Year 5 and Year 6.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Examples of these methods are shown on the separate videos that are available to watch on the </a:t>
            </a:r>
            <a:r>
              <a:rPr lang="en-US" dirty="0" err="1"/>
              <a:t>maths</a:t>
            </a:r>
            <a:r>
              <a:rPr lang="en-US" dirty="0"/>
              <a:t> webpage of </a:t>
            </a:r>
            <a:r>
              <a:rPr lang="en-US" dirty="0" err="1"/>
              <a:t>Whittingham</a:t>
            </a:r>
            <a:r>
              <a:rPr lang="en-US" dirty="0"/>
              <a:t> C of E Primary School website, titled </a:t>
            </a:r>
            <a:r>
              <a:rPr lang="en-US" b="1" i="1" dirty="0"/>
              <a:t>The ‘lattice method’ </a:t>
            </a:r>
            <a:r>
              <a:rPr lang="en-US" dirty="0"/>
              <a:t>and </a:t>
            </a:r>
            <a:r>
              <a:rPr lang="en-US" b="1" i="1" dirty="0"/>
              <a:t>‘Bus-stop’ with multiples</a:t>
            </a:r>
            <a:r>
              <a:rPr lang="en-US" dirty="0"/>
              <a:t>.</a:t>
            </a:r>
          </a:p>
          <a:p>
            <a:pPr algn="l"/>
            <a:r>
              <a:rPr lang="en-US" dirty="0">
                <a:hlinkClick r:id="rId2"/>
              </a:rPr>
              <a:t>https://www.whittinghamprimaryschool.co.uk/website/maths/542479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6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99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27" y="2627889"/>
            <a:ext cx="11240655" cy="333880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We hope you found this information useful.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As ever, if there are any other questions, queries or concerns then please feel free to ask – we’re here to help.</a:t>
            </a:r>
            <a:endParaRPr lang="en-GB" sz="3600" dirty="0"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64237" y="710507"/>
            <a:ext cx="1771159" cy="1917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3682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8607</TotalTime>
  <Words>437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Packager Shell Object</vt:lpstr>
      <vt:lpstr>Maths Workshop</vt:lpstr>
      <vt:lpstr>Our aims</vt:lpstr>
      <vt:lpstr>Our approaches/ strategies</vt:lpstr>
      <vt:lpstr>Our approaches/ strategies</vt:lpstr>
      <vt:lpstr>Calculation methods &amp; resources</vt:lpstr>
      <vt:lpstr>Other mathematical methods</vt:lpstr>
      <vt:lpstr>We hope you found this information useful.   As ever, if there are any other questions, queries or concerns then please feel free to ask – we’re here to help.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Workshop  (Live session held by Mr Charlton on 11.1.23)</dc:title>
  <dc:creator>Neil Charlton</dc:creator>
  <cp:lastModifiedBy>Neil Charlton</cp:lastModifiedBy>
  <cp:revision>15</cp:revision>
  <dcterms:created xsi:type="dcterms:W3CDTF">2023-01-29T12:56:29Z</dcterms:created>
  <dcterms:modified xsi:type="dcterms:W3CDTF">2025-09-16T15:14:56Z</dcterms:modified>
</cp:coreProperties>
</file>