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5"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eil Charlton" initials="NC" lastIdx="1" clrIdx="0">
    <p:extLst>
      <p:ext uri="{19B8F6BF-5375-455C-9EA6-DF929625EA0E}">
        <p15:presenceInfo xmlns:p15="http://schemas.microsoft.com/office/powerpoint/2012/main" userId="Neil Charlt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C288177-6ACF-4E01-A6E7-F90E75323884}"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B478CE-EBDB-4D06-B6A9-FEC2D254E8B2}" type="slidenum">
              <a:rPr lang="en-GB" smtClean="0"/>
              <a:t>‹#›</a:t>
            </a:fld>
            <a:endParaRPr lang="en-GB"/>
          </a:p>
        </p:txBody>
      </p:sp>
    </p:spTree>
    <p:extLst>
      <p:ext uri="{BB962C8B-B14F-4D97-AF65-F5344CB8AC3E}">
        <p14:creationId xmlns:p14="http://schemas.microsoft.com/office/powerpoint/2010/main" val="3277275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C288177-6ACF-4E01-A6E7-F90E75323884}"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B478CE-EBDB-4D06-B6A9-FEC2D254E8B2}" type="slidenum">
              <a:rPr lang="en-GB" smtClean="0"/>
              <a:t>‹#›</a:t>
            </a:fld>
            <a:endParaRPr lang="en-GB"/>
          </a:p>
        </p:txBody>
      </p:sp>
    </p:spTree>
    <p:extLst>
      <p:ext uri="{BB962C8B-B14F-4D97-AF65-F5344CB8AC3E}">
        <p14:creationId xmlns:p14="http://schemas.microsoft.com/office/powerpoint/2010/main" val="1103027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C288177-6ACF-4E01-A6E7-F90E75323884}"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B478CE-EBDB-4D06-B6A9-FEC2D254E8B2}" type="slidenum">
              <a:rPr lang="en-GB" smtClean="0"/>
              <a:t>‹#›</a:t>
            </a:fld>
            <a:endParaRPr lang="en-GB"/>
          </a:p>
        </p:txBody>
      </p:sp>
    </p:spTree>
    <p:extLst>
      <p:ext uri="{BB962C8B-B14F-4D97-AF65-F5344CB8AC3E}">
        <p14:creationId xmlns:p14="http://schemas.microsoft.com/office/powerpoint/2010/main" val="2186452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C288177-6ACF-4E01-A6E7-F90E75323884}"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B478CE-EBDB-4D06-B6A9-FEC2D254E8B2}" type="slidenum">
              <a:rPr lang="en-GB" smtClean="0"/>
              <a:t>‹#›</a:t>
            </a:fld>
            <a:endParaRPr lang="en-GB"/>
          </a:p>
        </p:txBody>
      </p:sp>
    </p:spTree>
    <p:extLst>
      <p:ext uri="{BB962C8B-B14F-4D97-AF65-F5344CB8AC3E}">
        <p14:creationId xmlns:p14="http://schemas.microsoft.com/office/powerpoint/2010/main" val="2077548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288177-6ACF-4E01-A6E7-F90E75323884}"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B478CE-EBDB-4D06-B6A9-FEC2D254E8B2}" type="slidenum">
              <a:rPr lang="en-GB" smtClean="0"/>
              <a:t>‹#›</a:t>
            </a:fld>
            <a:endParaRPr lang="en-GB"/>
          </a:p>
        </p:txBody>
      </p:sp>
    </p:spTree>
    <p:extLst>
      <p:ext uri="{BB962C8B-B14F-4D97-AF65-F5344CB8AC3E}">
        <p14:creationId xmlns:p14="http://schemas.microsoft.com/office/powerpoint/2010/main" val="4167913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C288177-6ACF-4E01-A6E7-F90E75323884}" type="datetimeFigureOut">
              <a:rPr lang="en-GB" smtClean="0"/>
              <a:t>01/02/2021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B478CE-EBDB-4D06-B6A9-FEC2D254E8B2}" type="slidenum">
              <a:rPr lang="en-GB" smtClean="0"/>
              <a:t>‹#›</a:t>
            </a:fld>
            <a:endParaRPr lang="en-GB"/>
          </a:p>
        </p:txBody>
      </p:sp>
    </p:spTree>
    <p:extLst>
      <p:ext uri="{BB962C8B-B14F-4D97-AF65-F5344CB8AC3E}">
        <p14:creationId xmlns:p14="http://schemas.microsoft.com/office/powerpoint/2010/main" val="45927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C288177-6ACF-4E01-A6E7-F90E75323884}" type="datetimeFigureOut">
              <a:rPr lang="en-GB" smtClean="0"/>
              <a:t>01/02/2021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1B478CE-EBDB-4D06-B6A9-FEC2D254E8B2}" type="slidenum">
              <a:rPr lang="en-GB" smtClean="0"/>
              <a:t>‹#›</a:t>
            </a:fld>
            <a:endParaRPr lang="en-GB"/>
          </a:p>
        </p:txBody>
      </p:sp>
    </p:spTree>
    <p:extLst>
      <p:ext uri="{BB962C8B-B14F-4D97-AF65-F5344CB8AC3E}">
        <p14:creationId xmlns:p14="http://schemas.microsoft.com/office/powerpoint/2010/main" val="2054879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C288177-6ACF-4E01-A6E7-F90E75323884}" type="datetimeFigureOut">
              <a:rPr lang="en-GB" smtClean="0"/>
              <a:t>01/02/2021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1B478CE-EBDB-4D06-B6A9-FEC2D254E8B2}" type="slidenum">
              <a:rPr lang="en-GB" smtClean="0"/>
              <a:t>‹#›</a:t>
            </a:fld>
            <a:endParaRPr lang="en-GB"/>
          </a:p>
        </p:txBody>
      </p:sp>
    </p:spTree>
    <p:extLst>
      <p:ext uri="{BB962C8B-B14F-4D97-AF65-F5344CB8AC3E}">
        <p14:creationId xmlns:p14="http://schemas.microsoft.com/office/powerpoint/2010/main" val="975594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288177-6ACF-4E01-A6E7-F90E75323884}" type="datetimeFigureOut">
              <a:rPr lang="en-GB" smtClean="0"/>
              <a:t>01/02/2021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1B478CE-EBDB-4D06-B6A9-FEC2D254E8B2}" type="slidenum">
              <a:rPr lang="en-GB" smtClean="0"/>
              <a:t>‹#›</a:t>
            </a:fld>
            <a:endParaRPr lang="en-GB"/>
          </a:p>
        </p:txBody>
      </p:sp>
    </p:spTree>
    <p:extLst>
      <p:ext uri="{BB962C8B-B14F-4D97-AF65-F5344CB8AC3E}">
        <p14:creationId xmlns:p14="http://schemas.microsoft.com/office/powerpoint/2010/main" val="3676002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288177-6ACF-4E01-A6E7-F90E75323884}" type="datetimeFigureOut">
              <a:rPr lang="en-GB" smtClean="0"/>
              <a:t>01/02/2021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B478CE-EBDB-4D06-B6A9-FEC2D254E8B2}" type="slidenum">
              <a:rPr lang="en-GB" smtClean="0"/>
              <a:t>‹#›</a:t>
            </a:fld>
            <a:endParaRPr lang="en-GB"/>
          </a:p>
        </p:txBody>
      </p:sp>
    </p:spTree>
    <p:extLst>
      <p:ext uri="{BB962C8B-B14F-4D97-AF65-F5344CB8AC3E}">
        <p14:creationId xmlns:p14="http://schemas.microsoft.com/office/powerpoint/2010/main" val="3185092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288177-6ACF-4E01-A6E7-F90E75323884}" type="datetimeFigureOut">
              <a:rPr lang="en-GB" smtClean="0"/>
              <a:t>01/02/2021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B478CE-EBDB-4D06-B6A9-FEC2D254E8B2}" type="slidenum">
              <a:rPr lang="en-GB" smtClean="0"/>
              <a:t>‹#›</a:t>
            </a:fld>
            <a:endParaRPr lang="en-GB"/>
          </a:p>
        </p:txBody>
      </p:sp>
    </p:spTree>
    <p:extLst>
      <p:ext uri="{BB962C8B-B14F-4D97-AF65-F5344CB8AC3E}">
        <p14:creationId xmlns:p14="http://schemas.microsoft.com/office/powerpoint/2010/main" val="4284497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288177-6ACF-4E01-A6E7-F90E75323884}" type="datetimeFigureOut">
              <a:rPr lang="en-GB" smtClean="0"/>
              <a:t>01/02/2021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B478CE-EBDB-4D06-B6A9-FEC2D254E8B2}" type="slidenum">
              <a:rPr lang="en-GB" smtClean="0"/>
              <a:t>‹#›</a:t>
            </a:fld>
            <a:endParaRPr lang="en-GB"/>
          </a:p>
        </p:txBody>
      </p:sp>
    </p:spTree>
    <p:extLst>
      <p:ext uri="{BB962C8B-B14F-4D97-AF65-F5344CB8AC3E}">
        <p14:creationId xmlns:p14="http://schemas.microsoft.com/office/powerpoint/2010/main" val="1681216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1818" y="434108"/>
            <a:ext cx="11314545" cy="1838181"/>
          </a:xfrm>
        </p:spPr>
        <p:txBody>
          <a:bodyPr>
            <a:normAutofit fontScale="90000"/>
          </a:bodyPr>
          <a:lstStyle/>
          <a:p>
            <a:pPr algn="l"/>
            <a:r>
              <a:rPr lang="en-GB" u="sng" dirty="0" smtClean="0"/>
              <a:t>Tuesday 2</a:t>
            </a:r>
            <a:r>
              <a:rPr lang="en-GB" u="sng" baseline="30000" dirty="0" smtClean="0"/>
              <a:t>nd</a:t>
            </a:r>
            <a:r>
              <a:rPr lang="en-GB" u="sng" dirty="0" smtClean="0"/>
              <a:t> February </a:t>
            </a:r>
            <a:r>
              <a:rPr lang="en-GB" u="sng" dirty="0" smtClean="0"/>
              <a:t>2021</a:t>
            </a:r>
            <a:br>
              <a:rPr lang="en-GB" u="sng" dirty="0" smtClean="0"/>
            </a:br>
            <a:r>
              <a:rPr lang="en-GB" u="sng" dirty="0" smtClean="0"/>
              <a:t>LO: to </a:t>
            </a:r>
            <a:r>
              <a:rPr lang="en-GB" u="sng" dirty="0" smtClean="0"/>
              <a:t>write dialogue within a section of text.</a:t>
            </a:r>
            <a:endParaRPr lang="en-GB" u="sng" dirty="0"/>
          </a:p>
        </p:txBody>
      </p:sp>
      <p:sp>
        <p:nvSpPr>
          <p:cNvPr id="3" name="Subtitle 2"/>
          <p:cNvSpPr>
            <a:spLocks noGrp="1"/>
          </p:cNvSpPr>
          <p:nvPr>
            <p:ph type="subTitle" idx="1"/>
          </p:nvPr>
        </p:nvSpPr>
        <p:spPr>
          <a:xfrm>
            <a:off x="628073" y="3029527"/>
            <a:ext cx="10806545" cy="3223491"/>
          </a:xfrm>
        </p:spPr>
        <p:txBody>
          <a:bodyPr>
            <a:normAutofit/>
          </a:bodyPr>
          <a:lstStyle/>
          <a:p>
            <a:pPr algn="l"/>
            <a:r>
              <a:rPr lang="en-GB" sz="2800" b="1" dirty="0" smtClean="0">
                <a:solidFill>
                  <a:srgbClr val="0070C0"/>
                </a:solidFill>
              </a:rPr>
              <a:t>In today’s session, we will </a:t>
            </a:r>
            <a:r>
              <a:rPr lang="en-GB" sz="2800" b="1" dirty="0" smtClean="0">
                <a:solidFill>
                  <a:srgbClr val="0070C0"/>
                </a:solidFill>
              </a:rPr>
              <a:t>build upon your work from over the past few sessions where we have looked at writing and punctuating sections of speech.</a:t>
            </a:r>
          </a:p>
          <a:p>
            <a:pPr algn="l"/>
            <a:endParaRPr lang="en-GB" sz="2800" b="1" dirty="0" smtClean="0">
              <a:solidFill>
                <a:srgbClr val="0070C0"/>
              </a:solidFill>
            </a:endParaRPr>
          </a:p>
          <a:p>
            <a:pPr algn="l"/>
            <a:r>
              <a:rPr lang="en-GB" sz="2800" b="1" dirty="0" smtClean="0">
                <a:solidFill>
                  <a:srgbClr val="0070C0"/>
                </a:solidFill>
              </a:rPr>
              <a:t>We are going to build on this by turning a section of </a:t>
            </a:r>
            <a:r>
              <a:rPr lang="en-GB" sz="2800" b="1" dirty="0" err="1" smtClean="0">
                <a:solidFill>
                  <a:srgbClr val="0070C0"/>
                </a:solidFill>
              </a:rPr>
              <a:t>playscript</a:t>
            </a:r>
            <a:r>
              <a:rPr lang="en-GB" sz="2800" b="1" dirty="0" smtClean="0">
                <a:solidFill>
                  <a:srgbClr val="0070C0"/>
                </a:solidFill>
              </a:rPr>
              <a:t> and writing it in the style of a story where you will need to include inverted commas and other appropriate punctuation.</a:t>
            </a:r>
            <a:endParaRPr lang="en-GB" sz="2800" b="1" dirty="0" smtClean="0">
              <a:solidFill>
                <a:srgbClr val="0070C0"/>
              </a:solidFill>
            </a:endParaRPr>
          </a:p>
        </p:txBody>
      </p:sp>
    </p:spTree>
    <p:extLst>
      <p:ext uri="{BB962C8B-B14F-4D97-AF65-F5344CB8AC3E}">
        <p14:creationId xmlns:p14="http://schemas.microsoft.com/office/powerpoint/2010/main" val="3638382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055" y="332508"/>
            <a:ext cx="11176000" cy="6280728"/>
          </a:xfrm>
        </p:spPr>
        <p:txBody>
          <a:bodyPr>
            <a:normAutofit fontScale="77500" lnSpcReduction="20000"/>
          </a:bodyPr>
          <a:lstStyle/>
          <a:p>
            <a:pPr marL="0" indent="0">
              <a:buNone/>
            </a:pPr>
            <a:r>
              <a:rPr lang="en-GB" b="1" dirty="0" smtClean="0">
                <a:solidFill>
                  <a:srgbClr val="FF0000"/>
                </a:solidFill>
              </a:rPr>
              <a:t>Here’s an example of a </a:t>
            </a:r>
            <a:r>
              <a:rPr lang="en-GB" b="1" dirty="0" err="1" smtClean="0">
                <a:solidFill>
                  <a:srgbClr val="FF0000"/>
                </a:solidFill>
              </a:rPr>
              <a:t>playscript</a:t>
            </a:r>
            <a:r>
              <a:rPr lang="en-GB" b="1" dirty="0">
                <a:solidFill>
                  <a:srgbClr val="FF0000"/>
                </a:solidFill>
              </a:rPr>
              <a:t> </a:t>
            </a:r>
            <a:r>
              <a:rPr lang="en-GB" b="1" dirty="0" smtClean="0">
                <a:solidFill>
                  <a:srgbClr val="FF0000"/>
                </a:solidFill>
              </a:rPr>
              <a:t>that I’ll demonstrate turning into a story structure.</a:t>
            </a:r>
            <a:endParaRPr lang="en-GB" b="1" dirty="0">
              <a:solidFill>
                <a:srgbClr val="FF0000"/>
              </a:solidFill>
            </a:endParaRPr>
          </a:p>
          <a:p>
            <a:pPr marL="0" indent="0">
              <a:buNone/>
            </a:pPr>
            <a:r>
              <a:rPr lang="en-GB" u="sng" dirty="0" smtClean="0">
                <a:solidFill>
                  <a:srgbClr val="7030A0"/>
                </a:solidFill>
              </a:rPr>
              <a:t>Act 2, scene 2</a:t>
            </a:r>
          </a:p>
          <a:p>
            <a:pPr marL="0" indent="0">
              <a:buNone/>
            </a:pPr>
            <a:r>
              <a:rPr lang="en-GB" dirty="0" smtClean="0">
                <a:solidFill>
                  <a:srgbClr val="7030A0"/>
                </a:solidFill>
              </a:rPr>
              <a:t>Cast: Romeo, Juliet and Nurse.</a:t>
            </a:r>
          </a:p>
          <a:p>
            <a:pPr marL="0" indent="0">
              <a:buNone/>
            </a:pPr>
            <a:r>
              <a:rPr lang="en-GB" dirty="0" smtClean="0">
                <a:solidFill>
                  <a:srgbClr val="7030A0"/>
                </a:solidFill>
              </a:rPr>
              <a:t>After the </a:t>
            </a:r>
            <a:r>
              <a:rPr lang="en-GB" dirty="0">
                <a:solidFill>
                  <a:srgbClr val="7030A0"/>
                </a:solidFill>
              </a:rPr>
              <a:t>C</a:t>
            </a:r>
            <a:r>
              <a:rPr lang="en-GB" dirty="0" smtClean="0">
                <a:solidFill>
                  <a:srgbClr val="7030A0"/>
                </a:solidFill>
              </a:rPr>
              <a:t>apulet party at their grand house, Juliet returns to her room and lingers around her balcony, still thinking about Romeo. Meanwhile Romeo is wandering in the gardens below Juliet’s balcony thinking about her and then notices her.</a:t>
            </a:r>
          </a:p>
          <a:p>
            <a:pPr marL="0" indent="0">
              <a:buNone/>
            </a:pPr>
            <a:endParaRPr lang="en-GB" dirty="0">
              <a:solidFill>
                <a:srgbClr val="7030A0"/>
              </a:solidFill>
            </a:endParaRPr>
          </a:p>
          <a:p>
            <a:pPr marL="0" indent="0">
              <a:buNone/>
            </a:pPr>
            <a:r>
              <a:rPr lang="en-GB" dirty="0" smtClean="0">
                <a:solidFill>
                  <a:srgbClr val="7030A0"/>
                </a:solidFill>
              </a:rPr>
              <a:t>Juliet</a:t>
            </a:r>
            <a:r>
              <a:rPr lang="en-GB" dirty="0" smtClean="0">
                <a:solidFill>
                  <a:srgbClr val="7030A0"/>
                </a:solidFill>
              </a:rPr>
              <a:t>: (Pacing on her balcony, frustrated yet entranced by the thought of Romeo.) O Romeo, Romeo! Why did you have to be a Montague?</a:t>
            </a:r>
          </a:p>
          <a:p>
            <a:pPr marL="0" indent="0">
              <a:buNone/>
            </a:pPr>
            <a:endParaRPr lang="en-GB" dirty="0">
              <a:solidFill>
                <a:srgbClr val="7030A0"/>
              </a:solidFill>
            </a:endParaRPr>
          </a:p>
          <a:p>
            <a:pPr marL="0" indent="0">
              <a:buNone/>
            </a:pPr>
            <a:r>
              <a:rPr lang="en-GB" dirty="0" smtClean="0">
                <a:solidFill>
                  <a:srgbClr val="7030A0"/>
                </a:solidFill>
              </a:rPr>
              <a:t>(Romeo moves closer in the gardens below to listen better and be closer to Juliet.)</a:t>
            </a:r>
          </a:p>
          <a:p>
            <a:pPr marL="0" indent="0">
              <a:buNone/>
            </a:pPr>
            <a:endParaRPr lang="en-GB" dirty="0">
              <a:solidFill>
                <a:srgbClr val="7030A0"/>
              </a:solidFill>
            </a:endParaRPr>
          </a:p>
          <a:p>
            <a:pPr marL="0" indent="0">
              <a:buNone/>
            </a:pPr>
            <a:r>
              <a:rPr lang="en-GB" dirty="0" smtClean="0">
                <a:solidFill>
                  <a:srgbClr val="7030A0"/>
                </a:solidFill>
              </a:rPr>
              <a:t>Juliet: (Dreamily looking up at the twinkling stars.)If you tell me you love me, I’ll leave my family name so that we can be together.</a:t>
            </a:r>
          </a:p>
          <a:p>
            <a:pPr marL="0" indent="0">
              <a:buNone/>
            </a:pPr>
            <a:endParaRPr lang="en-GB" dirty="0">
              <a:solidFill>
                <a:srgbClr val="7030A0"/>
              </a:solidFill>
            </a:endParaRPr>
          </a:p>
          <a:p>
            <a:pPr marL="0" indent="0">
              <a:buNone/>
            </a:pPr>
            <a:r>
              <a:rPr lang="en-GB" dirty="0" smtClean="0">
                <a:solidFill>
                  <a:srgbClr val="7030A0"/>
                </a:solidFill>
              </a:rPr>
              <a:t>Romeo: (Now in the middle of the garden below Juliet’s balcony, gazing longingly at her.) Tell me that you love me and I’ll change my name!</a:t>
            </a:r>
          </a:p>
          <a:p>
            <a:pPr marL="0" indent="0">
              <a:buNone/>
            </a:pPr>
            <a:endParaRPr lang="en-GB" dirty="0">
              <a:solidFill>
                <a:srgbClr val="7030A0"/>
              </a:solidFill>
            </a:endParaRPr>
          </a:p>
          <a:p>
            <a:pPr marL="0" indent="0">
              <a:buNone/>
            </a:pPr>
            <a:r>
              <a:rPr lang="en-GB" dirty="0" smtClean="0">
                <a:solidFill>
                  <a:srgbClr val="7030A0"/>
                </a:solidFill>
              </a:rPr>
              <a:t>Juliet: (Looking surprised and slightly embarrassed.) Who’s there?</a:t>
            </a:r>
            <a:endParaRPr lang="en-GB" dirty="0">
              <a:solidFill>
                <a:srgbClr val="7030A0"/>
              </a:solidFill>
            </a:endParaRPr>
          </a:p>
        </p:txBody>
      </p:sp>
    </p:spTree>
    <p:extLst>
      <p:ext uri="{BB962C8B-B14F-4D97-AF65-F5344CB8AC3E}">
        <p14:creationId xmlns:p14="http://schemas.microsoft.com/office/powerpoint/2010/main" val="40042144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7927" y="332509"/>
            <a:ext cx="11388437" cy="5844454"/>
          </a:xfrm>
        </p:spPr>
        <p:txBody>
          <a:bodyPr>
            <a:normAutofit/>
          </a:bodyPr>
          <a:lstStyle/>
          <a:p>
            <a:pPr marL="0" indent="0">
              <a:buNone/>
            </a:pPr>
            <a:r>
              <a:rPr lang="en-GB" b="1" u="sng" dirty="0" smtClean="0">
                <a:solidFill>
                  <a:srgbClr val="FF0000"/>
                </a:solidFill>
              </a:rPr>
              <a:t>Points to remember:</a:t>
            </a:r>
          </a:p>
          <a:p>
            <a:pPr marL="0" indent="0">
              <a:buNone/>
            </a:pPr>
            <a:endParaRPr lang="en-GB" dirty="0"/>
          </a:p>
          <a:p>
            <a:pPr>
              <a:buFontTx/>
              <a:buChar char="-"/>
            </a:pPr>
            <a:r>
              <a:rPr lang="en-GB" dirty="0" smtClean="0">
                <a:solidFill>
                  <a:srgbClr val="0070C0"/>
                </a:solidFill>
              </a:rPr>
              <a:t>Stage directions are clues for how to add the description about settings and characters. (Look to add adjectives, adverbs and figurative language.)</a:t>
            </a:r>
          </a:p>
          <a:p>
            <a:pPr marL="0" indent="0">
              <a:buNone/>
            </a:pPr>
            <a:endParaRPr lang="en-GB" dirty="0" smtClean="0"/>
          </a:p>
          <a:p>
            <a:pPr>
              <a:buFontTx/>
              <a:buChar char="-"/>
            </a:pPr>
            <a:r>
              <a:rPr lang="en-GB" dirty="0" smtClean="0">
                <a:solidFill>
                  <a:srgbClr val="0070C0"/>
                </a:solidFill>
              </a:rPr>
              <a:t>Remember the different ways to write sentences that include speech:</a:t>
            </a:r>
          </a:p>
          <a:p>
            <a:pPr marL="0" indent="0">
              <a:buNone/>
            </a:pPr>
            <a:r>
              <a:rPr lang="en-GB" dirty="0" smtClean="0"/>
              <a:t>1) “This is speech at the front of a sentence,” said Mr Charlton.</a:t>
            </a:r>
          </a:p>
          <a:p>
            <a:pPr marL="0" indent="0">
              <a:buNone/>
            </a:pPr>
            <a:r>
              <a:rPr lang="en-GB" dirty="0" smtClean="0"/>
              <a:t>2) Mr Charlton stated, “This is speech at the end of a sentence.”</a:t>
            </a:r>
          </a:p>
          <a:p>
            <a:pPr marL="0" indent="0">
              <a:buNone/>
            </a:pPr>
            <a:r>
              <a:rPr lang="en-GB" dirty="0" smtClean="0"/>
              <a:t>3) “Don’t get flustered</a:t>
            </a:r>
            <a:r>
              <a:rPr lang="en-GB" dirty="0" smtClean="0"/>
              <a:t>,” Mr Charlton said. “You are more than capable.”</a:t>
            </a:r>
          </a:p>
          <a:p>
            <a:pPr marL="0" indent="0">
              <a:buNone/>
            </a:pPr>
            <a:r>
              <a:rPr lang="en-GB" dirty="0" smtClean="0"/>
              <a:t>4) “Sometimes,” Mr Charlton pointed out, “a sentence of speech is split.”</a:t>
            </a:r>
            <a:endParaRPr lang="en-GB" dirty="0" smtClean="0"/>
          </a:p>
          <a:p>
            <a:pPr marL="0" indent="0">
              <a:buNone/>
            </a:pPr>
            <a:endParaRPr lang="en-GB" dirty="0" smtClean="0"/>
          </a:p>
        </p:txBody>
      </p:sp>
    </p:spTree>
    <p:extLst>
      <p:ext uri="{BB962C8B-B14F-4D97-AF65-F5344CB8AC3E}">
        <p14:creationId xmlns:p14="http://schemas.microsoft.com/office/powerpoint/2010/main" val="2678915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055" y="304800"/>
            <a:ext cx="11249890" cy="6326909"/>
          </a:xfrm>
        </p:spPr>
        <p:txBody>
          <a:bodyPr>
            <a:normAutofit fontScale="92500" lnSpcReduction="20000"/>
          </a:bodyPr>
          <a:lstStyle/>
          <a:p>
            <a:pPr marL="0" indent="0">
              <a:buNone/>
            </a:pPr>
            <a:r>
              <a:rPr lang="en-GB" b="1" dirty="0" smtClean="0">
                <a:solidFill>
                  <a:srgbClr val="FF0000"/>
                </a:solidFill>
              </a:rPr>
              <a:t>The section of </a:t>
            </a:r>
            <a:r>
              <a:rPr lang="en-GB" b="1" dirty="0" err="1" smtClean="0">
                <a:solidFill>
                  <a:srgbClr val="FF0000"/>
                </a:solidFill>
              </a:rPr>
              <a:t>playscript</a:t>
            </a:r>
            <a:r>
              <a:rPr lang="en-GB" b="1" dirty="0" smtClean="0">
                <a:solidFill>
                  <a:srgbClr val="FF0000"/>
                </a:solidFill>
              </a:rPr>
              <a:t> changed into paragraphs with speech included.</a:t>
            </a:r>
          </a:p>
          <a:p>
            <a:pPr marL="0" indent="0">
              <a:buNone/>
            </a:pPr>
            <a:endParaRPr lang="en-GB" dirty="0"/>
          </a:p>
          <a:p>
            <a:pPr marL="0" indent="0">
              <a:buNone/>
            </a:pPr>
            <a:r>
              <a:rPr lang="en-GB" dirty="0" smtClean="0"/>
              <a:t>After the grand party at the Capulet’s ornate and extravagant house, Romeo wanders out into the gardens, affectionately daydreaming of his new-found love, Juliet. Meanwhile, exhausted, yet exhilarated, Juliet returns to her room, unknowing that her beloved Romeo is merely metres away in the stunning, fragrant gardens below. Stepping out onto her balcony, the warm summer breeze brushing her cheeks and hair she paces up and down, frustrated that her new love is also a sworn enemy of her family.</a:t>
            </a:r>
          </a:p>
          <a:p>
            <a:pPr marL="0" indent="0">
              <a:buNone/>
            </a:pPr>
            <a:r>
              <a:rPr lang="en-GB" dirty="0" smtClean="0"/>
              <a:t>“O Romeo, Romeo! Why did you have to be a Montague?” she mutters.</a:t>
            </a:r>
          </a:p>
          <a:p>
            <a:pPr marL="0" indent="0">
              <a:buNone/>
            </a:pPr>
            <a:r>
              <a:rPr lang="en-GB" dirty="0" smtClean="0"/>
              <a:t>Hearing her voice, which enchants him even deeper, Romeo drifts towards Juliet’s balcony to hear her better and to be nearer.</a:t>
            </a:r>
          </a:p>
          <a:p>
            <a:pPr marL="0" indent="0">
              <a:buNone/>
            </a:pPr>
            <a:r>
              <a:rPr lang="en-GB" dirty="0" smtClean="0"/>
              <a:t>“If you tell me you love me,” mutters Juliet, dreamily staring at the twinkling stars, “I’ll leave my family name so that we can be together.”</a:t>
            </a:r>
          </a:p>
          <a:p>
            <a:pPr marL="0" indent="0">
              <a:buNone/>
            </a:pPr>
            <a:r>
              <a:rPr lang="en-GB" dirty="0" smtClean="0"/>
              <a:t>Romeo instantly and desperately replies, “Tell me that you love me and I’ll change my name!”</a:t>
            </a:r>
          </a:p>
          <a:p>
            <a:pPr marL="0" indent="0">
              <a:buNone/>
            </a:pPr>
            <a:r>
              <a:rPr lang="en-GB" dirty="0" smtClean="0"/>
              <a:t>Feeling a little surprised, embarrassed and yet curious, Juliet jumped back on her balcony and – when finding enough courage – asks, “Who’s there?”</a:t>
            </a:r>
          </a:p>
        </p:txBody>
      </p:sp>
    </p:spTree>
    <p:extLst>
      <p:ext uri="{BB962C8B-B14F-4D97-AF65-F5344CB8AC3E}">
        <p14:creationId xmlns:p14="http://schemas.microsoft.com/office/powerpoint/2010/main" val="728761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15636"/>
            <a:ext cx="10515600" cy="6077528"/>
          </a:xfrm>
        </p:spPr>
        <p:txBody>
          <a:bodyPr>
            <a:normAutofit fontScale="62500" lnSpcReduction="20000"/>
          </a:bodyPr>
          <a:lstStyle/>
          <a:p>
            <a:pPr marL="0" indent="0">
              <a:buNone/>
            </a:pPr>
            <a:r>
              <a:rPr lang="en-GB" sz="3200" b="1" dirty="0" smtClean="0">
                <a:solidFill>
                  <a:srgbClr val="FF0000"/>
                </a:solidFill>
              </a:rPr>
              <a:t>Now it’s your turn!</a:t>
            </a:r>
          </a:p>
          <a:p>
            <a:pPr marL="0" indent="0">
              <a:buNone/>
            </a:pPr>
            <a:r>
              <a:rPr lang="en-GB" sz="3200" b="1" dirty="0" smtClean="0">
                <a:solidFill>
                  <a:srgbClr val="FF0000"/>
                </a:solidFill>
              </a:rPr>
              <a:t>Here’s a section of a </a:t>
            </a:r>
            <a:r>
              <a:rPr lang="en-GB" sz="3200" b="1" dirty="0" err="1" smtClean="0">
                <a:solidFill>
                  <a:srgbClr val="FF0000"/>
                </a:solidFill>
              </a:rPr>
              <a:t>playscript</a:t>
            </a:r>
            <a:r>
              <a:rPr lang="en-GB" sz="3200" b="1" dirty="0" smtClean="0">
                <a:solidFill>
                  <a:srgbClr val="FF0000"/>
                </a:solidFill>
              </a:rPr>
              <a:t>. With the example as a guide along with your previous English sessions, turn this section of </a:t>
            </a:r>
            <a:r>
              <a:rPr lang="en-GB" sz="3200" b="1" dirty="0" err="1" smtClean="0">
                <a:solidFill>
                  <a:srgbClr val="FF0000"/>
                </a:solidFill>
              </a:rPr>
              <a:t>playscript</a:t>
            </a:r>
            <a:r>
              <a:rPr lang="en-GB" sz="3200" b="1" dirty="0" smtClean="0">
                <a:solidFill>
                  <a:srgbClr val="FF0000"/>
                </a:solidFill>
              </a:rPr>
              <a:t> into a descriptive section of a story that includes well-punctuated speech.</a:t>
            </a:r>
          </a:p>
          <a:p>
            <a:pPr marL="0" indent="0">
              <a:buNone/>
            </a:pPr>
            <a:endParaRPr lang="en-GB" sz="3200" b="1" dirty="0">
              <a:solidFill>
                <a:srgbClr val="FF0000"/>
              </a:solidFill>
            </a:endParaRPr>
          </a:p>
          <a:p>
            <a:pPr marL="0" indent="0">
              <a:buNone/>
            </a:pPr>
            <a:r>
              <a:rPr lang="en-GB" sz="3200" b="1" u="sng" dirty="0" smtClean="0"/>
              <a:t>Act 2, scene 2</a:t>
            </a:r>
          </a:p>
          <a:p>
            <a:pPr marL="0" indent="0">
              <a:buNone/>
            </a:pPr>
            <a:r>
              <a:rPr lang="en-GB" sz="3200" b="1" dirty="0" smtClean="0"/>
              <a:t>Cast: Romeo, Juliet and Nurse.</a:t>
            </a:r>
          </a:p>
          <a:p>
            <a:pPr marL="0" indent="0">
              <a:buNone/>
            </a:pPr>
            <a:r>
              <a:rPr lang="en-GB" sz="3200" b="1" dirty="0" smtClean="0"/>
              <a:t>After the Capulet’s grand party at their magnificent home, Romeo, who cannot stop dreaming of Juliet, </a:t>
            </a:r>
            <a:r>
              <a:rPr lang="en-GB" sz="3200" b="1" dirty="0" smtClean="0"/>
              <a:t>has wandered into the Capulet’s gardens and has just seen and heard Juliet on her balcony.</a:t>
            </a:r>
          </a:p>
          <a:p>
            <a:pPr marL="0" indent="0">
              <a:buNone/>
            </a:pPr>
            <a:endParaRPr lang="en-GB" sz="3200" b="1" dirty="0"/>
          </a:p>
          <a:p>
            <a:pPr marL="0" indent="0">
              <a:buNone/>
            </a:pPr>
            <a:r>
              <a:rPr lang="en-GB" sz="3200" b="1" dirty="0" smtClean="0"/>
              <a:t>Romeo: (Shying away in the shadows so as not to be seen.) I do not want to speak my name as you hate it so much.</a:t>
            </a:r>
          </a:p>
          <a:p>
            <a:pPr marL="0" indent="0">
              <a:buNone/>
            </a:pPr>
            <a:endParaRPr lang="en-GB" sz="3200" b="1" dirty="0"/>
          </a:p>
          <a:p>
            <a:pPr marL="0" indent="0">
              <a:buNone/>
            </a:pPr>
            <a:r>
              <a:rPr lang="en-GB" sz="3200" b="1" dirty="0" smtClean="0"/>
              <a:t>Juliet: (Seeming relieved and pleased, she looks over the balcony, lit by the bright moon.) I may not be able to see you but I now know that voice. It’s you, Romeo. </a:t>
            </a:r>
          </a:p>
          <a:p>
            <a:pPr marL="0" indent="0">
              <a:buNone/>
            </a:pPr>
            <a:r>
              <a:rPr lang="en-GB" sz="3200" b="1" dirty="0" smtClean="0"/>
              <a:t>(A look of terror shoots across Juliet’s face.) </a:t>
            </a:r>
            <a:r>
              <a:rPr lang="en-GB" sz="3200" b="1" dirty="0" smtClean="0"/>
              <a:t>What are you doing here? If my family see you, they’ll kill you!</a:t>
            </a:r>
          </a:p>
          <a:p>
            <a:pPr marL="0" indent="0">
              <a:buNone/>
            </a:pPr>
            <a:endParaRPr lang="en-GB" sz="3200" b="1" dirty="0" smtClean="0"/>
          </a:p>
          <a:p>
            <a:pPr marL="0" indent="0">
              <a:buNone/>
            </a:pPr>
            <a:r>
              <a:rPr lang="en-GB" sz="3200" b="1" dirty="0" smtClean="0"/>
              <a:t>Romeo: (Stepping into the light and the view of Juliet. Gazing longingly and lovingly.) I couldn’t keep away. I’m more concerned with you than the fear of your family.</a:t>
            </a:r>
            <a:endParaRPr lang="en-GB" sz="3200" b="1" dirty="0"/>
          </a:p>
          <a:p>
            <a:pPr marL="0" indent="0">
              <a:buNone/>
            </a:pPr>
            <a:endParaRPr lang="en-GB" dirty="0"/>
          </a:p>
        </p:txBody>
      </p:sp>
    </p:spTree>
    <p:extLst>
      <p:ext uri="{BB962C8B-B14F-4D97-AF65-F5344CB8AC3E}">
        <p14:creationId xmlns:p14="http://schemas.microsoft.com/office/powerpoint/2010/main" val="935682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1063</TotalTime>
  <Words>819</Words>
  <Application>Microsoft Office PowerPoint</Application>
  <PresentationFormat>Widescreen</PresentationFormat>
  <Paragraphs>48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Tuesday 2nd February 2021 LO: to write dialogue within a section of text.</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Friday 29th January 2021 LO: to punctuate speech</dc:title>
  <dc:creator>Neil Charlton</dc:creator>
  <cp:lastModifiedBy>Neil Charlton</cp:lastModifiedBy>
  <cp:revision>28</cp:revision>
  <dcterms:created xsi:type="dcterms:W3CDTF">2021-01-28T21:08:08Z</dcterms:created>
  <dcterms:modified xsi:type="dcterms:W3CDTF">2021-02-01T22:47:07Z</dcterms:modified>
</cp:coreProperties>
</file>