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il Charlton" initials="NC" lastIdx="1" clrIdx="0">
    <p:extLst>
      <p:ext uri="{19B8F6BF-5375-455C-9EA6-DF929625EA0E}">
        <p15:presenceInfo xmlns:p15="http://schemas.microsoft.com/office/powerpoint/2012/main" userId="Neil Charlt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27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02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5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54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91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2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7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59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0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09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49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88177-6ACF-4E01-A6E7-F90E75323884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21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818" y="434108"/>
            <a:ext cx="11314545" cy="2262910"/>
          </a:xfrm>
        </p:spPr>
        <p:txBody>
          <a:bodyPr>
            <a:normAutofit/>
          </a:bodyPr>
          <a:lstStyle/>
          <a:p>
            <a:pPr algn="l"/>
            <a:r>
              <a:rPr lang="en-GB" u="sng" dirty="0" smtClean="0"/>
              <a:t>Thursday 4</a:t>
            </a:r>
            <a:r>
              <a:rPr lang="en-GB" u="sng" baseline="30000" dirty="0" smtClean="0"/>
              <a:t>th</a:t>
            </a:r>
            <a:r>
              <a:rPr lang="en-GB" u="sng" dirty="0" smtClean="0"/>
              <a:t> February </a:t>
            </a:r>
            <a:r>
              <a:rPr lang="en-GB" u="sng" dirty="0" smtClean="0"/>
              <a:t>2021</a:t>
            </a:r>
            <a:br>
              <a:rPr lang="en-GB" u="sng" dirty="0" smtClean="0"/>
            </a:br>
            <a:r>
              <a:rPr lang="en-GB" u="sng" dirty="0" smtClean="0"/>
              <a:t>LO: to </a:t>
            </a:r>
            <a:r>
              <a:rPr lang="en-GB" u="sng" dirty="0" smtClean="0"/>
              <a:t>plan a </a:t>
            </a:r>
            <a:r>
              <a:rPr lang="en-GB" u="sng" dirty="0" smtClean="0"/>
              <a:t>persuasive argument.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364" y="3491345"/>
            <a:ext cx="10806545" cy="2253673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2800" b="1" dirty="0" smtClean="0">
                <a:solidFill>
                  <a:srgbClr val="0070C0"/>
                </a:solidFill>
              </a:rPr>
              <a:t>In today’s session, we will look at </a:t>
            </a:r>
            <a:r>
              <a:rPr lang="en-GB" sz="2800" b="1" dirty="0" smtClean="0">
                <a:solidFill>
                  <a:srgbClr val="0070C0"/>
                </a:solidFill>
              </a:rPr>
              <a:t>planning out the elements in order to later write a </a:t>
            </a:r>
            <a:r>
              <a:rPr lang="en-GB" sz="2800" b="1" dirty="0" smtClean="0">
                <a:solidFill>
                  <a:srgbClr val="0070C0"/>
                </a:solidFill>
              </a:rPr>
              <a:t>persuasive </a:t>
            </a:r>
            <a:r>
              <a:rPr lang="en-GB" sz="2800" b="1" dirty="0" smtClean="0">
                <a:solidFill>
                  <a:srgbClr val="0070C0"/>
                </a:solidFill>
              </a:rPr>
              <a:t>argument.</a:t>
            </a:r>
          </a:p>
          <a:p>
            <a:pPr algn="l"/>
            <a:endParaRPr lang="en-GB" sz="2800" b="1" dirty="0" smtClean="0">
              <a:solidFill>
                <a:srgbClr val="0070C0"/>
              </a:solidFill>
            </a:endParaRPr>
          </a:p>
          <a:p>
            <a:pPr algn="l"/>
            <a:r>
              <a:rPr lang="en-GB" sz="2800" b="1" dirty="0" smtClean="0">
                <a:solidFill>
                  <a:srgbClr val="0070C0"/>
                </a:solidFill>
              </a:rPr>
              <a:t>We will look at:</a:t>
            </a:r>
            <a:endParaRPr lang="en-GB" sz="2800" b="1" dirty="0" smtClean="0">
              <a:solidFill>
                <a:srgbClr val="0070C0"/>
              </a:solidFill>
            </a:endParaRPr>
          </a:p>
          <a:p>
            <a:pPr algn="l"/>
            <a:r>
              <a:rPr lang="en-GB" sz="2800" b="1" dirty="0" smtClean="0">
                <a:solidFill>
                  <a:srgbClr val="0070C0"/>
                </a:solidFill>
              </a:rPr>
              <a:t>- </a:t>
            </a:r>
            <a:r>
              <a:rPr lang="en-GB" sz="2800" b="1" dirty="0">
                <a:solidFill>
                  <a:srgbClr val="0070C0"/>
                </a:solidFill>
              </a:rPr>
              <a:t>t</a:t>
            </a:r>
            <a:r>
              <a:rPr lang="en-GB" sz="2800" b="1" dirty="0" smtClean="0">
                <a:solidFill>
                  <a:srgbClr val="0070C0"/>
                </a:solidFill>
              </a:rPr>
              <a:t>he sections of a persuasive argument,</a:t>
            </a:r>
            <a:endParaRPr lang="en-GB" sz="2800" b="1" dirty="0" smtClean="0">
              <a:solidFill>
                <a:srgbClr val="0070C0"/>
              </a:solidFill>
            </a:endParaRPr>
          </a:p>
          <a:p>
            <a:pPr algn="l"/>
            <a:r>
              <a:rPr lang="en-GB" sz="2800" b="1" dirty="0" smtClean="0">
                <a:solidFill>
                  <a:srgbClr val="0070C0"/>
                </a:solidFill>
              </a:rPr>
              <a:t>- </a:t>
            </a:r>
            <a:r>
              <a:rPr lang="en-GB" sz="2800" b="1" dirty="0" smtClean="0">
                <a:solidFill>
                  <a:srgbClr val="0070C0"/>
                </a:solidFill>
              </a:rPr>
              <a:t>create a bank of emotive language for each section of your persuasive argument.</a:t>
            </a:r>
            <a:endParaRPr lang="en-GB" sz="28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8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4109"/>
            <a:ext cx="10515600" cy="5726546"/>
          </a:xfrm>
        </p:spPr>
        <p:txBody>
          <a:bodyPr/>
          <a:lstStyle/>
          <a:p>
            <a:r>
              <a:rPr lang="en-GB" dirty="0" smtClean="0"/>
              <a:t>Let’s</a:t>
            </a:r>
            <a:r>
              <a:rPr lang="en-GB" dirty="0" smtClean="0"/>
              <a:t> look at the example of a persuasive argument again. (See the separate sheet on the web page for this.)</a:t>
            </a:r>
          </a:p>
          <a:p>
            <a:endParaRPr lang="en-GB" dirty="0" smtClean="0"/>
          </a:p>
          <a:p>
            <a:endParaRPr lang="en-GB" dirty="0"/>
          </a:p>
          <a:p>
            <a:pPr marL="0" indent="0" algn="ctr">
              <a:buNone/>
            </a:pPr>
            <a:r>
              <a:rPr lang="en-GB" sz="3600" b="1" dirty="0" smtClean="0">
                <a:solidFill>
                  <a:srgbClr val="FF0000"/>
                </a:solidFill>
              </a:rPr>
              <a:t>2 </a:t>
            </a:r>
            <a:r>
              <a:rPr lang="en-GB" sz="3600" b="1" dirty="0" err="1" smtClean="0">
                <a:solidFill>
                  <a:srgbClr val="FF0000"/>
                </a:solidFill>
              </a:rPr>
              <a:t>mins</a:t>
            </a:r>
            <a:endParaRPr lang="en-GB" sz="3600" b="1" dirty="0">
              <a:solidFill>
                <a:srgbClr val="FF0000"/>
              </a:solidFill>
            </a:endParaRPr>
          </a:p>
          <a:p>
            <a:r>
              <a:rPr lang="en-GB" dirty="0" smtClean="0"/>
              <a:t>Can you identify what the purpose of each paragraph is about?</a:t>
            </a:r>
            <a:endParaRPr lang="en-GB" dirty="0"/>
          </a:p>
        </p:txBody>
      </p:sp>
      <p:pic>
        <p:nvPicPr>
          <p:cNvPr id="10" name="Picture 2" descr="Stopwatch clipart. Free download transparent .PNG | Creazil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995" y="3639128"/>
            <a:ext cx="2618009" cy="296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894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378691"/>
            <a:ext cx="7943273" cy="6271491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Paragraph 1</a:t>
            </a:r>
            <a:r>
              <a:rPr lang="en-GB" dirty="0" smtClean="0"/>
              <a:t>: Introduces what you will write about:</a:t>
            </a:r>
          </a:p>
          <a:p>
            <a:pPr>
              <a:buFontTx/>
              <a:buChar char="-"/>
            </a:pPr>
            <a:r>
              <a:rPr lang="en-GB" dirty="0" smtClean="0"/>
              <a:t>The writer</a:t>
            </a:r>
          </a:p>
          <a:p>
            <a:pPr>
              <a:buFontTx/>
              <a:buChar char="-"/>
            </a:pPr>
            <a:r>
              <a:rPr lang="en-GB" dirty="0" smtClean="0"/>
              <a:t>The animal/ species</a:t>
            </a:r>
          </a:p>
          <a:p>
            <a:pPr>
              <a:buFontTx/>
              <a:buChar char="-"/>
            </a:pPr>
            <a:r>
              <a:rPr lang="en-GB" dirty="0" smtClean="0"/>
              <a:t>The charity</a:t>
            </a:r>
          </a:p>
          <a:p>
            <a:pPr>
              <a:buFontTx/>
              <a:buChar char="-"/>
            </a:pPr>
            <a:r>
              <a:rPr lang="en-GB" dirty="0" smtClean="0"/>
              <a:t>A brief explanation of why the animal is under threat.</a:t>
            </a:r>
          </a:p>
          <a:p>
            <a:pPr>
              <a:buFontTx/>
              <a:buChar char="-"/>
            </a:pPr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Paragraph 2</a:t>
            </a:r>
            <a:r>
              <a:rPr lang="en-GB" dirty="0" smtClean="0"/>
              <a:t>: details about the 1</a:t>
            </a:r>
            <a:r>
              <a:rPr lang="en-GB" baseline="30000" dirty="0" smtClean="0"/>
              <a:t>st</a:t>
            </a:r>
            <a:r>
              <a:rPr lang="en-GB" dirty="0" smtClean="0"/>
              <a:t> reason why the animal is endangered.</a:t>
            </a:r>
          </a:p>
          <a:p>
            <a:pPr>
              <a:buFontTx/>
              <a:buChar char="-"/>
            </a:pPr>
            <a:r>
              <a:rPr lang="en-GB" dirty="0" smtClean="0"/>
              <a:t>What the threat is</a:t>
            </a:r>
          </a:p>
          <a:p>
            <a:pPr>
              <a:buFontTx/>
              <a:buChar char="-"/>
            </a:pPr>
            <a:r>
              <a:rPr lang="en-GB" dirty="0" smtClean="0"/>
              <a:t>Why it occurs</a:t>
            </a:r>
          </a:p>
          <a:p>
            <a:pPr>
              <a:buFontTx/>
              <a:buChar char="-"/>
            </a:pPr>
            <a:r>
              <a:rPr lang="en-GB" dirty="0" smtClean="0"/>
              <a:t>What this means for the animal</a:t>
            </a:r>
          </a:p>
          <a:p>
            <a:pPr>
              <a:buFontTx/>
              <a:buChar char="-"/>
            </a:pPr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Paragraph </a:t>
            </a:r>
            <a:r>
              <a:rPr lang="en-GB" dirty="0" smtClean="0">
                <a:solidFill>
                  <a:srgbClr val="FF0000"/>
                </a:solidFill>
              </a:rPr>
              <a:t>3</a:t>
            </a:r>
            <a:r>
              <a:rPr lang="en-GB" dirty="0" smtClean="0"/>
              <a:t>: </a:t>
            </a:r>
            <a:r>
              <a:rPr lang="en-GB" dirty="0"/>
              <a:t>details about the </a:t>
            </a:r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reason why the </a:t>
            </a:r>
            <a:r>
              <a:rPr lang="en-GB" dirty="0"/>
              <a:t>animal is endangered.</a:t>
            </a:r>
          </a:p>
          <a:p>
            <a:pPr>
              <a:buFontTx/>
              <a:buChar char="-"/>
            </a:pPr>
            <a:r>
              <a:rPr lang="en-GB" dirty="0"/>
              <a:t>What the threat is</a:t>
            </a:r>
          </a:p>
          <a:p>
            <a:pPr>
              <a:buFontTx/>
              <a:buChar char="-"/>
            </a:pPr>
            <a:r>
              <a:rPr lang="en-GB" dirty="0"/>
              <a:t>Why it occurs</a:t>
            </a:r>
          </a:p>
          <a:p>
            <a:pPr>
              <a:buFontTx/>
              <a:buChar char="-"/>
            </a:pPr>
            <a:r>
              <a:rPr lang="en-GB" dirty="0"/>
              <a:t>What this means for the </a:t>
            </a:r>
            <a:r>
              <a:rPr lang="en-GB" dirty="0" smtClean="0"/>
              <a:t>animal</a:t>
            </a:r>
          </a:p>
          <a:p>
            <a:pPr>
              <a:buFontTx/>
              <a:buChar char="-"/>
            </a:pPr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Paragraph 4</a:t>
            </a:r>
            <a:r>
              <a:rPr lang="en-GB" dirty="0" smtClean="0"/>
              <a:t>: details about the work of the charity</a:t>
            </a:r>
          </a:p>
          <a:p>
            <a:pPr>
              <a:buFontTx/>
              <a:buChar char="-"/>
            </a:pPr>
            <a:r>
              <a:rPr lang="en-GB" dirty="0" smtClean="0"/>
              <a:t>What the charity does to protect/ save these animals</a:t>
            </a:r>
          </a:p>
          <a:p>
            <a:pPr>
              <a:buFontTx/>
              <a:buChar char="-"/>
            </a:pPr>
            <a:r>
              <a:rPr lang="en-GB" dirty="0" smtClean="0"/>
              <a:t>How others can help</a:t>
            </a:r>
            <a:endParaRPr lang="en-GB" dirty="0"/>
          </a:p>
          <a:p>
            <a:endParaRPr lang="en-GB" dirty="0" smtClean="0"/>
          </a:p>
          <a:p>
            <a:pPr>
              <a:buFontTx/>
              <a:buChar char="-"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737600" y="1348509"/>
            <a:ext cx="30941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0070C0"/>
                </a:solidFill>
              </a:rPr>
              <a:t>These are the points you should hopefully have identified.</a:t>
            </a:r>
            <a:endParaRPr lang="en-GB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427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218" y="665017"/>
            <a:ext cx="10169237" cy="56526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Now it’s your turn.</a:t>
            </a: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You are going to plan (and on another day write) your own persuasive argument.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To do this, you need to first think of an animal that your would like to write about.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(It should be an animal that is endangered, e.g. red squirrel, red panda, jaguar, rhinoceros, snow leopard – sadly, there are a lot to choose from and you could do a quick bit of research to find one that you’d like to write about.)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2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27" y="332508"/>
            <a:ext cx="11388437" cy="62253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Once you have decided on which animal you’re going to base your persuasive argument on, you need to create </a:t>
            </a:r>
            <a:r>
              <a:rPr lang="en-GB" b="1" dirty="0" smtClean="0">
                <a:solidFill>
                  <a:srgbClr val="0070C0"/>
                </a:solidFill>
              </a:rPr>
              <a:t>4 spider-diagrams</a:t>
            </a:r>
            <a:r>
              <a:rPr lang="en-GB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/>
              <a:t>Each spider-diagram needs to have lots of </a:t>
            </a:r>
            <a:r>
              <a:rPr lang="en-GB" b="1" dirty="0" smtClean="0">
                <a:solidFill>
                  <a:srgbClr val="0070C0"/>
                </a:solidFill>
              </a:rPr>
              <a:t>words and phrases </a:t>
            </a:r>
            <a:r>
              <a:rPr lang="en-GB" b="1" dirty="0" smtClean="0"/>
              <a:t>about certain aspects of your argument. These aspects are:</a:t>
            </a: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GB" dirty="0" smtClean="0"/>
              <a:t>The animal (what it’s like in both looks and character &amp; how it is regarded in the world).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The threat to its home (this may be through deforestation, pollution, buildings being built there, </a:t>
            </a:r>
            <a:r>
              <a:rPr lang="en-GB" dirty="0" err="1" smtClean="0"/>
              <a:t>etc</a:t>
            </a:r>
            <a:r>
              <a:rPr lang="en-GB" dirty="0" smtClean="0"/>
              <a:t>).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The threat to its life: why it is hunted – for sport, meat, ‘medicine’, furnishings such as rugs?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The charity: what it does, how it protects the animals, how others can help.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789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415637"/>
            <a:ext cx="3050307" cy="13392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E</a:t>
            </a:r>
            <a:r>
              <a:rPr lang="en-GB" dirty="0" smtClean="0"/>
              <a:t>.g.</a:t>
            </a:r>
          </a:p>
          <a:p>
            <a:pPr marL="0" indent="0">
              <a:buNone/>
            </a:pPr>
            <a:r>
              <a:rPr lang="en-GB" dirty="0" smtClean="0"/>
              <a:t>This spider-diagram is not complete, but gives an idea of what you should do.</a:t>
            </a:r>
            <a:endParaRPr lang="en-GB" sz="2400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100945" y="3233783"/>
            <a:ext cx="285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Threat to its home</a:t>
            </a:r>
            <a:endParaRPr lang="en-GB" sz="2400" dirty="0" smtClean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77910" y="2507410"/>
            <a:ext cx="1445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Pollution</a:t>
            </a:r>
            <a:endParaRPr lang="en-GB" sz="2400" dirty="0" smtClean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4143" y="2349259"/>
            <a:ext cx="2007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deforestation</a:t>
            </a:r>
            <a:endParaRPr lang="en-GB" sz="2400" dirty="0" smtClean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75200" y="337586"/>
            <a:ext cx="43699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The waste from colossal factories pollutes the waterways and ground where the jaguar lives</a:t>
            </a:r>
            <a:endParaRPr lang="en-GB" sz="2400" dirty="0" smtClean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34219" y="4091862"/>
            <a:ext cx="23783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Not as much vegetation grows</a:t>
            </a:r>
            <a:endParaRPr lang="en-GB" sz="2400" dirty="0" smtClean="0">
              <a:solidFill>
                <a:srgbClr val="7030A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802419" y="1624807"/>
            <a:ext cx="350981" cy="6557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3493653" y="2890982"/>
            <a:ext cx="607293" cy="3428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8562110" y="3050140"/>
            <a:ext cx="203200" cy="9874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 flipV="1">
            <a:off x="6742545" y="2738243"/>
            <a:ext cx="1235365" cy="623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839200" y="1163782"/>
            <a:ext cx="748145" cy="184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702801" y="752369"/>
            <a:ext cx="2378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Often poisoned by the water it drinks.</a:t>
            </a:r>
            <a:endParaRPr lang="en-GB" sz="2400" dirty="0" smtClean="0">
              <a:solidFill>
                <a:srgbClr val="7030A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8054109" y="4955201"/>
            <a:ext cx="452582" cy="92348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16254" y="5878682"/>
            <a:ext cx="4872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Less wildlife = less food = starvation</a:t>
            </a:r>
            <a:endParaRPr lang="en-GB" sz="24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6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487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Thursday 4th February 2021 LO: to plan a persuasive argument.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29th January 2021 LO: to punctuate speech</dc:title>
  <dc:creator>Neil Charlton</dc:creator>
  <cp:lastModifiedBy>Neil Charlton</cp:lastModifiedBy>
  <cp:revision>42</cp:revision>
  <dcterms:created xsi:type="dcterms:W3CDTF">2021-01-28T21:08:08Z</dcterms:created>
  <dcterms:modified xsi:type="dcterms:W3CDTF">2021-02-03T23:41:25Z</dcterms:modified>
</cp:coreProperties>
</file>