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47">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8" roundtripDataSignature="AMtx7miLHF6qGZFJAOA4Y5kU8yIeHAQB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8" d="100"/>
          <a:sy n="58" d="100"/>
        </p:scale>
        <p:origin x="1520" y="56"/>
      </p:cViewPr>
      <p:guideLst>
        <p:guide orient="horz" pos="2047"/>
        <p:guide pos="2880"/>
        <p:guide pos="340"/>
        <p:guide orient="horz" pos="3974"/>
        <p:guide pos="5420"/>
        <p:guide orient="horz" pos="346"/>
        <p:guide pos="476"/>
        <p:guide orient="horz" pos="482"/>
        <p:guide orient="horz" pos="3838"/>
        <p:guide pos="52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
        <p:cNvGrpSpPr/>
        <p:nvPr/>
      </p:nvGrpSpPr>
      <p:grpSpPr>
        <a:xfrm>
          <a:off x="0" y="0"/>
          <a:ext cx="0" cy="0"/>
          <a:chOff x="0" y="0"/>
          <a:chExt cx="0" cy="0"/>
        </a:xfrm>
      </p:grpSpPr>
      <p:sp>
        <p:nvSpPr>
          <p:cNvPr id="24" name="Google Shape;2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 name="Google Shape;2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 name="Google Shape;2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 name="Google Shape;4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 name="Google Shape;60;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 name="Google Shape;69;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
        <p:cNvGrpSpPr/>
        <p:nvPr/>
      </p:nvGrpSpPr>
      <p:grpSpPr>
        <a:xfrm>
          <a:off x="0" y="0"/>
          <a:ext cx="0" cy="0"/>
          <a:chOff x="0" y="0"/>
          <a:chExt cx="0" cy="0"/>
        </a:xfrm>
      </p:grpSpPr>
      <p:sp>
        <p:nvSpPr>
          <p:cNvPr id="13" name="Google Shape;13;p15"/>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b="0" i="0" u="none" strike="noStrike" cap="none">
                <a:solidFill>
                  <a:schemeClr val="lt1"/>
                </a:solidFill>
                <a:latin typeface="Arial"/>
                <a:ea typeface="Arial"/>
                <a:cs typeface="Arial"/>
                <a:sym typeface="Arial"/>
              </a:rPr>
              <a:t> </a:t>
            </a:r>
            <a:endParaRPr/>
          </a:p>
        </p:txBody>
      </p:sp>
      <p:sp>
        <p:nvSpPr>
          <p:cNvPr id="14" name="Google Shape;14;p15"/>
          <p:cNvSpPr>
            <a:spLocks noGrp="1"/>
          </p:cNvSpPr>
          <p:nvPr>
            <p:ph type="title"/>
          </p:nvPr>
        </p:nvSpPr>
        <p:spPr>
          <a:xfrm>
            <a:off x="457198" y="478895"/>
            <a:ext cx="8220075" cy="994306"/>
          </a:xfrm>
          <a:prstGeom prst="roundRect">
            <a:avLst>
              <a:gd name="adj" fmla="val 9641"/>
            </a:avLst>
          </a:prstGeom>
          <a:noFill/>
          <a:ln>
            <a:noFill/>
          </a:ln>
        </p:spPr>
        <p:txBody>
          <a:bodyPr spcFirstLastPara="1" wrap="square" lIns="252000" tIns="252000" rIns="252000" bIns="252000" anchor="ctr" anchorCtr="1">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5"/>
        <p:cNvGrpSpPr/>
        <p:nvPr/>
      </p:nvGrpSpPr>
      <p:grpSpPr>
        <a:xfrm>
          <a:off x="0" y="0"/>
          <a:ext cx="0" cy="0"/>
          <a:chOff x="0" y="0"/>
          <a:chExt cx="0" cy="0"/>
        </a:xfrm>
      </p:grpSpPr>
      <p:pic>
        <p:nvPicPr>
          <p:cNvPr id="16" name="Google Shape;16;p16"/>
          <p:cNvPicPr preferRelativeResize="0"/>
          <p:nvPr/>
        </p:nvPicPr>
        <p:blipFill rotWithShape="1">
          <a:blip r:embed="rId3">
            <a:alphaModFix/>
          </a:blip>
          <a:srcRect/>
          <a:stretch/>
        </p:blipFill>
        <p:spPr>
          <a:xfrm>
            <a:off x="8522767" y="6196125"/>
            <a:ext cx="576495" cy="58071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17"/>
          <p:cNvPicPr preferRelativeResize="0"/>
          <p:nvPr/>
        </p:nvPicPr>
        <p:blipFill rotWithShape="1">
          <a:blip r:embed="rId3">
            <a:alphaModFix/>
          </a:blip>
          <a:srcRect/>
          <a:stretch/>
        </p:blipFill>
        <p:spPr>
          <a:xfrm>
            <a:off x="8522767" y="6196125"/>
            <a:ext cx="576495" cy="5807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with Box">
  <p:cSld name="Title Slide with Box">
    <p:spTree>
      <p:nvGrpSpPr>
        <p:cNvPr id="1" name="Shape 19"/>
        <p:cNvGrpSpPr/>
        <p:nvPr/>
      </p:nvGrpSpPr>
      <p:grpSpPr>
        <a:xfrm>
          <a:off x="0" y="0"/>
          <a:ext cx="0" cy="0"/>
          <a:chOff x="0" y="0"/>
          <a:chExt cx="0" cy="0"/>
        </a:xfrm>
      </p:grpSpPr>
      <p:sp>
        <p:nvSpPr>
          <p:cNvPr id="20" name="Google Shape;20;p18"/>
          <p:cNvSpPr/>
          <p:nvPr/>
        </p:nvSpPr>
        <p:spPr>
          <a:xfrm>
            <a:off x="457198" y="438151"/>
            <a:ext cx="8220075" cy="5957887"/>
          </a:xfrm>
          <a:prstGeom prst="roundRect">
            <a:avLst>
              <a:gd name="adj" fmla="val 2649"/>
            </a:avLst>
          </a:prstGeom>
          <a:solidFill>
            <a:schemeClr val="lt1">
              <a:alpha val="89803"/>
            </a:schemeClr>
          </a:solidFill>
          <a:ln w="25400" cap="rnd"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350">
                <a:solidFill>
                  <a:schemeClr val="lt1"/>
                </a:solidFill>
                <a:latin typeface="Arial"/>
                <a:ea typeface="Arial"/>
                <a:cs typeface="Arial"/>
                <a:sym typeface="Arial"/>
              </a:rPr>
              <a:t> </a:t>
            </a:r>
            <a:endParaRPr/>
          </a:p>
        </p:txBody>
      </p:sp>
      <p:pic>
        <p:nvPicPr>
          <p:cNvPr id="21" name="Google Shape;21;p18"/>
          <p:cNvPicPr preferRelativeResize="0"/>
          <p:nvPr/>
        </p:nvPicPr>
        <p:blipFill rotWithShape="1">
          <a:blip r:embed="rId2">
            <a:alphaModFix/>
          </a:blip>
          <a:srcRect/>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ims Slide">
  <p:cSld name="Aims Slide">
    <p:spTree>
      <p:nvGrpSpPr>
        <p:cNvPr id="1"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
        <p:nvSpPr>
          <p:cNvPr id="10" name="Google Shape;10;p14"/>
          <p:cNvSpPr>
            <a:spLocks noGrp="1"/>
          </p:cNvSpPr>
          <p:nvPr>
            <p:ph type="title"/>
          </p:nvPr>
        </p:nvSpPr>
        <p:spPr>
          <a:xfrm>
            <a:off x="489745" y="695325"/>
            <a:ext cx="8164510" cy="1150938"/>
          </a:xfrm>
          <a:prstGeom prst="roundRect">
            <a:avLst>
              <a:gd name="adj" fmla="val 9641"/>
            </a:avLst>
          </a:prstGeom>
          <a:noFill/>
          <a:ln>
            <a:noFill/>
          </a:ln>
        </p:spPr>
        <p:txBody>
          <a:bodyPr spcFirstLastPara="1" wrap="square" lIns="252000" tIns="252000" rIns="252000" bIns="252000" anchor="ctr" anchorCtr="1">
            <a:normAutofit/>
          </a:bodyPr>
          <a:lstStyle>
            <a:lvl1pPr marR="0" lvl="0" algn="l" rtl="0">
              <a:lnSpc>
                <a:spcPct val="90000"/>
              </a:lnSpc>
              <a:spcBef>
                <a:spcPts val="0"/>
              </a:spcBef>
              <a:spcAft>
                <a:spcPts val="0"/>
              </a:spcAft>
              <a:buClr>
                <a:srgbClr val="1C1C1C"/>
              </a:buClr>
              <a:buSzPts val="4000"/>
              <a:buFont typeface="Arial"/>
              <a:buNone/>
              <a:defRPr sz="4000" b="1" i="0" u="none" strike="noStrike" cap="non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a:spLocks noGrp="1"/>
          </p:cNvSpPr>
          <p:nvPr>
            <p:ph type="body" idx="1"/>
          </p:nvPr>
        </p:nvSpPr>
        <p:spPr>
          <a:xfrm>
            <a:off x="489745" y="1957386"/>
            <a:ext cx="8164510" cy="4387851"/>
          </a:xfrm>
          <a:prstGeom prst="roundRect">
            <a:avLst>
              <a:gd name="adj" fmla="val 2585"/>
            </a:avLst>
          </a:prstGeom>
          <a:noFill/>
          <a:ln>
            <a:noFill/>
          </a:ln>
        </p:spPr>
        <p:txBody>
          <a:bodyPr spcFirstLastPara="1" wrap="square" lIns="252000" tIns="252000" rIns="252000" bIns="252000" anchor="t" anchorCtr="0">
            <a:normAutofit/>
          </a:bodyPr>
          <a:lstStyle>
            <a:lvl1pPr marL="457200" marR="0" lvl="0" indent="-342900" algn="l" rtl="0">
              <a:lnSpc>
                <a:spcPct val="90000"/>
              </a:lnSpc>
              <a:spcBef>
                <a:spcPts val="1000"/>
              </a:spcBef>
              <a:spcAft>
                <a:spcPts val="0"/>
              </a:spcAft>
              <a:buClr>
                <a:srgbClr val="1C1C1C"/>
              </a:buClr>
              <a:buSzPts val="1800"/>
              <a:buFont typeface="Arial"/>
              <a:buChar char="•"/>
              <a:defRPr sz="1800" b="0" i="0" u="none" strike="noStrike" cap="none">
                <a:solidFill>
                  <a:srgbClr val="1C1C1C"/>
                </a:solidFill>
                <a:latin typeface="Arial"/>
                <a:ea typeface="Arial"/>
                <a:cs typeface="Arial"/>
                <a:sym typeface="Arial"/>
              </a:defRPr>
            </a:lvl1pPr>
            <a:lvl2pPr marL="914400" marR="0" lvl="1" indent="-330200" algn="l" rtl="0">
              <a:lnSpc>
                <a:spcPct val="90000"/>
              </a:lnSpc>
              <a:spcBef>
                <a:spcPts val="500"/>
              </a:spcBef>
              <a:spcAft>
                <a:spcPts val="0"/>
              </a:spcAft>
              <a:buClr>
                <a:srgbClr val="1C1C1C"/>
              </a:buClr>
              <a:buSzPts val="1600"/>
              <a:buFont typeface="Arial"/>
              <a:buChar char="•"/>
              <a:defRPr sz="1600" b="0" i="0" u="none" strike="noStrike" cap="none">
                <a:solidFill>
                  <a:srgbClr val="1C1C1C"/>
                </a:solidFill>
                <a:latin typeface="Arial"/>
                <a:ea typeface="Arial"/>
                <a:cs typeface="Arial"/>
                <a:sym typeface="Arial"/>
              </a:defRPr>
            </a:lvl2pPr>
            <a:lvl3pPr marL="1371600" marR="0" lvl="2"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3pPr>
            <a:lvl4pPr marL="1828800" marR="0" lvl="3"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4pPr>
            <a:lvl5pPr marL="2286000" marR="0" lvl="4" indent="-317500" algn="l" rtl="0">
              <a:lnSpc>
                <a:spcPct val="90000"/>
              </a:lnSpc>
              <a:spcBef>
                <a:spcPts val="500"/>
              </a:spcBef>
              <a:spcAft>
                <a:spcPts val="0"/>
              </a:spcAft>
              <a:buClr>
                <a:srgbClr val="1C1C1C"/>
              </a:buClr>
              <a:buSzPts val="1400"/>
              <a:buFont typeface="Arial"/>
              <a:buChar char="•"/>
              <a:defRPr sz="1400" b="0" i="0" u="none" strike="noStrike" cap="none">
                <a:solidFill>
                  <a:srgbClr val="1C1C1C"/>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11"/>
          <p:cNvPicPr preferRelativeResize="0"/>
          <p:nvPr/>
        </p:nvPicPr>
        <p:blipFill rotWithShape="1">
          <a:blip r:embed="rId3">
            <a:alphaModFix/>
          </a:blip>
          <a:srcRect l="14644" r="14644"/>
          <a:stretch/>
        </p:blipFill>
        <p:spPr>
          <a:xfrm>
            <a:off x="5248660" y="1905360"/>
            <a:ext cx="3139688" cy="3139688"/>
          </a:xfrm>
          <a:prstGeom prst="flowChartConnector">
            <a:avLst/>
          </a:prstGeom>
          <a:noFill/>
          <a:ln>
            <a:noFill/>
          </a:ln>
        </p:spPr>
      </p:pic>
      <p:sp>
        <p:nvSpPr>
          <p:cNvPr id="117" name="Google Shape;117;p11"/>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New Year’s Resolutions</a:t>
            </a:r>
            <a:endParaRPr/>
          </a:p>
        </p:txBody>
      </p:sp>
      <p:sp>
        <p:nvSpPr>
          <p:cNvPr id="118" name="Google Shape;118;p11"/>
          <p:cNvSpPr/>
          <p:nvPr/>
        </p:nvSpPr>
        <p:spPr>
          <a:xfrm>
            <a:off x="755648" y="1908674"/>
            <a:ext cx="4866553" cy="1969770"/>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Another thing that lots of people do at New Year is to make New Year’s resolutions. A resolution is a promise that you are going to do something. </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GB" sz="1600">
                <a:solidFill>
                  <a:schemeClr val="dk1"/>
                </a:solidFill>
                <a:latin typeface="Arial"/>
                <a:ea typeface="Arial"/>
                <a:cs typeface="Arial"/>
                <a:sym typeface="Arial"/>
              </a:rPr>
              <a:t>Some things people set as resolutions might be</a:t>
            </a: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to get more exercise, to practise spellings every </a:t>
            </a: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day or to learn a musical instrument.</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19" name="Google Shape;119;p11"/>
          <p:cNvSpPr/>
          <p:nvPr/>
        </p:nvSpPr>
        <p:spPr>
          <a:xfrm>
            <a:off x="5248660" y="1905360"/>
            <a:ext cx="3139688" cy="3139688"/>
          </a:xfrm>
          <a:prstGeom prst="ellipse">
            <a:avLst/>
          </a:prstGeom>
          <a:noFill/>
          <a:ln w="38100"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2"/>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New Year Around the World</a:t>
            </a:r>
            <a:endParaRPr/>
          </a:p>
        </p:txBody>
      </p:sp>
      <p:sp>
        <p:nvSpPr>
          <p:cNvPr id="125" name="Google Shape;125;p12"/>
          <p:cNvSpPr/>
          <p:nvPr/>
        </p:nvSpPr>
        <p:spPr>
          <a:xfrm>
            <a:off x="755648" y="1908674"/>
            <a:ext cx="7632702" cy="492443"/>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Click on the pins to find out about different New Year’s traditions around the world.</a:t>
            </a:r>
            <a:endParaRPr/>
          </a:p>
        </p:txBody>
      </p:sp>
      <p:pic>
        <p:nvPicPr>
          <p:cNvPr id="126" name="Google Shape;126;p12"/>
          <p:cNvPicPr preferRelativeResize="0"/>
          <p:nvPr/>
        </p:nvPicPr>
        <p:blipFill rotWithShape="1">
          <a:blip r:embed="rId3">
            <a:alphaModFix/>
          </a:blip>
          <a:srcRect/>
          <a:stretch/>
        </p:blipFill>
        <p:spPr>
          <a:xfrm>
            <a:off x="1900353" y="2550310"/>
            <a:ext cx="5343294" cy="3542515"/>
          </a:xfrm>
          <a:prstGeom prst="rect">
            <a:avLst/>
          </a:prstGeom>
          <a:noFill/>
          <a:ln>
            <a:noFill/>
          </a:ln>
        </p:spPr>
      </p:pic>
      <p:sp>
        <p:nvSpPr>
          <p:cNvPr id="127" name="Google Shape;127;p12"/>
          <p:cNvSpPr/>
          <p:nvPr/>
        </p:nvSpPr>
        <p:spPr>
          <a:xfrm>
            <a:off x="4372826" y="3419947"/>
            <a:ext cx="108640" cy="108640"/>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8" name="Google Shape;128;p12"/>
          <p:cNvSpPr/>
          <p:nvPr/>
        </p:nvSpPr>
        <p:spPr>
          <a:xfrm>
            <a:off x="4525226" y="3572347"/>
            <a:ext cx="108640" cy="108640"/>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 name="Google Shape;129;p12"/>
          <p:cNvSpPr/>
          <p:nvPr/>
        </p:nvSpPr>
        <p:spPr>
          <a:xfrm>
            <a:off x="3699852" y="4602933"/>
            <a:ext cx="108640" cy="108640"/>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 name="Google Shape;130;p12"/>
          <p:cNvSpPr/>
          <p:nvPr/>
        </p:nvSpPr>
        <p:spPr>
          <a:xfrm>
            <a:off x="4378859" y="3851489"/>
            <a:ext cx="108640" cy="108640"/>
          </a:xfrm>
          <a:prstGeom prst="ellipse">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1" name="Google Shape;131;p12"/>
          <p:cNvSpPr/>
          <p:nvPr/>
        </p:nvSpPr>
        <p:spPr>
          <a:xfrm>
            <a:off x="755648" y="5187636"/>
            <a:ext cx="7632702" cy="905189"/>
          </a:xfrm>
          <a:prstGeom prst="roundRect">
            <a:avLst>
              <a:gd name="adj" fmla="val 16667"/>
            </a:avLst>
          </a:prstGeom>
          <a:solidFill>
            <a:schemeClr val="lt1"/>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Denmark – Plates are smashed on people’s door steps as it is meant to </a:t>
            </a: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bring luck.</a:t>
            </a:r>
            <a:endParaRPr/>
          </a:p>
        </p:txBody>
      </p:sp>
      <p:grpSp>
        <p:nvGrpSpPr>
          <p:cNvPr id="132" name="Google Shape;132;p12"/>
          <p:cNvGrpSpPr/>
          <p:nvPr/>
        </p:nvGrpSpPr>
        <p:grpSpPr>
          <a:xfrm>
            <a:off x="8039399" y="5265268"/>
            <a:ext cx="275454" cy="275454"/>
            <a:chOff x="8039399" y="5265268"/>
            <a:chExt cx="275454" cy="275454"/>
          </a:xfrm>
        </p:grpSpPr>
        <p:sp>
          <p:nvSpPr>
            <p:cNvPr id="133" name="Google Shape;133;p12"/>
            <p:cNvSpPr/>
            <p:nvPr/>
          </p:nvSpPr>
          <p:spPr>
            <a:xfrm>
              <a:off x="8039399" y="5265268"/>
              <a:ext cx="275454" cy="275454"/>
            </a:xfrm>
            <a:prstGeom prst="ellipse">
              <a:avLst/>
            </a:prstGeom>
            <a:solidFill>
              <a:srgbClr val="2F2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4" name="Google Shape;134;p12"/>
            <p:cNvSpPr/>
            <p:nvPr/>
          </p:nvSpPr>
          <p:spPr>
            <a:xfrm>
              <a:off x="8063957" y="5289826"/>
              <a:ext cx="226337" cy="226337"/>
            </a:xfrm>
            <a:prstGeom prst="mathMultiply">
              <a:avLst>
                <a:gd name="adj1" fmla="val 2352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5" name="Google Shape;135;p12"/>
          <p:cNvSpPr/>
          <p:nvPr/>
        </p:nvSpPr>
        <p:spPr>
          <a:xfrm>
            <a:off x="755648" y="5188139"/>
            <a:ext cx="7632702" cy="905189"/>
          </a:xfrm>
          <a:prstGeom prst="roundRect">
            <a:avLst>
              <a:gd name="adj" fmla="val 16667"/>
            </a:avLst>
          </a:prstGeom>
          <a:solidFill>
            <a:schemeClr val="lt1"/>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Scotland – Some Scottish people go ‘first-footing’ at New Year. The aim is to </a:t>
            </a: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be the first person to visit a person’s house in the new year.</a:t>
            </a:r>
            <a:endParaRPr/>
          </a:p>
        </p:txBody>
      </p:sp>
      <p:grpSp>
        <p:nvGrpSpPr>
          <p:cNvPr id="136" name="Google Shape;136;p12"/>
          <p:cNvGrpSpPr/>
          <p:nvPr/>
        </p:nvGrpSpPr>
        <p:grpSpPr>
          <a:xfrm>
            <a:off x="8039399" y="5265771"/>
            <a:ext cx="275454" cy="275454"/>
            <a:chOff x="8039399" y="5265268"/>
            <a:chExt cx="275454" cy="275454"/>
          </a:xfrm>
        </p:grpSpPr>
        <p:sp>
          <p:nvSpPr>
            <p:cNvPr id="137" name="Google Shape;137;p12"/>
            <p:cNvSpPr/>
            <p:nvPr/>
          </p:nvSpPr>
          <p:spPr>
            <a:xfrm>
              <a:off x="8039399" y="5265268"/>
              <a:ext cx="275454" cy="275454"/>
            </a:xfrm>
            <a:prstGeom prst="ellipse">
              <a:avLst/>
            </a:prstGeom>
            <a:solidFill>
              <a:srgbClr val="2F2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8" name="Google Shape;138;p12"/>
            <p:cNvSpPr/>
            <p:nvPr/>
          </p:nvSpPr>
          <p:spPr>
            <a:xfrm>
              <a:off x="8063957" y="5289826"/>
              <a:ext cx="226337" cy="226337"/>
            </a:xfrm>
            <a:prstGeom prst="mathMultiply">
              <a:avLst>
                <a:gd name="adj1" fmla="val 2352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39" name="Google Shape;139;p12"/>
          <p:cNvSpPr/>
          <p:nvPr/>
        </p:nvSpPr>
        <p:spPr>
          <a:xfrm>
            <a:off x="755648" y="5187887"/>
            <a:ext cx="7632702" cy="905189"/>
          </a:xfrm>
          <a:prstGeom prst="roundRect">
            <a:avLst>
              <a:gd name="adj" fmla="val 16667"/>
            </a:avLst>
          </a:prstGeom>
          <a:solidFill>
            <a:schemeClr val="lt1"/>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Spain – It is considered lucky to eat a grape each time the clock chimes at midnight. These 12 grapes are meant to bring you 12 months of luck!</a:t>
            </a:r>
            <a:endParaRPr/>
          </a:p>
        </p:txBody>
      </p:sp>
      <p:grpSp>
        <p:nvGrpSpPr>
          <p:cNvPr id="140" name="Google Shape;140;p12"/>
          <p:cNvGrpSpPr/>
          <p:nvPr/>
        </p:nvGrpSpPr>
        <p:grpSpPr>
          <a:xfrm>
            <a:off x="8039399" y="5265519"/>
            <a:ext cx="275454" cy="275454"/>
            <a:chOff x="8039399" y="5265268"/>
            <a:chExt cx="275454" cy="275454"/>
          </a:xfrm>
        </p:grpSpPr>
        <p:sp>
          <p:nvSpPr>
            <p:cNvPr id="141" name="Google Shape;141;p12"/>
            <p:cNvSpPr/>
            <p:nvPr/>
          </p:nvSpPr>
          <p:spPr>
            <a:xfrm>
              <a:off x="8039399" y="5265268"/>
              <a:ext cx="275454" cy="275454"/>
            </a:xfrm>
            <a:prstGeom prst="ellipse">
              <a:avLst/>
            </a:prstGeom>
            <a:solidFill>
              <a:srgbClr val="2F2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12"/>
            <p:cNvSpPr/>
            <p:nvPr/>
          </p:nvSpPr>
          <p:spPr>
            <a:xfrm>
              <a:off x="8063957" y="5289826"/>
              <a:ext cx="226337" cy="226337"/>
            </a:xfrm>
            <a:prstGeom prst="mathMultiply">
              <a:avLst>
                <a:gd name="adj1" fmla="val 2352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143" name="Google Shape;143;p12"/>
          <p:cNvSpPr/>
          <p:nvPr/>
        </p:nvSpPr>
        <p:spPr>
          <a:xfrm>
            <a:off x="755648" y="5187384"/>
            <a:ext cx="7632702" cy="905189"/>
          </a:xfrm>
          <a:prstGeom prst="roundRect">
            <a:avLst>
              <a:gd name="adj" fmla="val 16667"/>
            </a:avLst>
          </a:prstGeom>
          <a:solidFill>
            <a:schemeClr val="lt1"/>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Brazil – Lentils represent money in Brazil, so Brazilians eat them at New Year </a:t>
            </a: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in the hope that they will have lots of money in the coming year. </a:t>
            </a:r>
            <a:endParaRPr/>
          </a:p>
        </p:txBody>
      </p:sp>
      <p:grpSp>
        <p:nvGrpSpPr>
          <p:cNvPr id="144" name="Google Shape;144;p12"/>
          <p:cNvGrpSpPr/>
          <p:nvPr/>
        </p:nvGrpSpPr>
        <p:grpSpPr>
          <a:xfrm>
            <a:off x="8039399" y="5265016"/>
            <a:ext cx="275454" cy="275454"/>
            <a:chOff x="8039399" y="5265268"/>
            <a:chExt cx="275454" cy="275454"/>
          </a:xfrm>
        </p:grpSpPr>
        <p:sp>
          <p:nvSpPr>
            <p:cNvPr id="145" name="Google Shape;145;p12"/>
            <p:cNvSpPr/>
            <p:nvPr/>
          </p:nvSpPr>
          <p:spPr>
            <a:xfrm>
              <a:off x="8039399" y="5265268"/>
              <a:ext cx="275454" cy="275454"/>
            </a:xfrm>
            <a:prstGeom prst="ellipse">
              <a:avLst/>
            </a:prstGeom>
            <a:solidFill>
              <a:srgbClr val="2F2B5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 name="Google Shape;146;p12"/>
            <p:cNvSpPr/>
            <p:nvPr/>
          </p:nvSpPr>
          <p:spPr>
            <a:xfrm>
              <a:off x="8063957" y="5289826"/>
              <a:ext cx="226337" cy="226337"/>
            </a:xfrm>
            <a:prstGeom prst="mathMultiply">
              <a:avLst>
                <a:gd name="adj1" fmla="val 23520"/>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par>
                                <p:cTn id="8" presetID="10" presetClass="entr" presetSubtype="0" fill="hold"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500"/>
                                        <p:tgtEl>
                                          <p:spTgt spid="13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135"/>
                                        </p:tgtEl>
                                      </p:cBhvr>
                                    </p:animEffect>
                                    <p:set>
                                      <p:cBhvr>
                                        <p:cTn id="15" dur="1" fill="hold">
                                          <p:stCondLst>
                                            <p:cond delay="500"/>
                                          </p:stCondLst>
                                        </p:cTn>
                                        <p:tgtEl>
                                          <p:spTgt spid="13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36"/>
                                        </p:tgtEl>
                                      </p:cBhvr>
                                    </p:animEffect>
                                    <p:set>
                                      <p:cBhvr>
                                        <p:cTn id="18" dur="1" fill="hold">
                                          <p:stCondLst>
                                            <p:cond delay="500"/>
                                          </p:stCondLst>
                                        </p:cTn>
                                        <p:tgtEl>
                                          <p:spTgt spid="13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2"/>
                                        </p:tgtEl>
                                        <p:attrNameLst>
                                          <p:attrName>style.visibility</p:attrName>
                                        </p:attrNameLst>
                                      </p:cBhvr>
                                      <p:to>
                                        <p:strVal val="visible"/>
                                      </p:to>
                                    </p:set>
                                    <p:animEffect transition="in" filter="fade">
                                      <p:cBhvr>
                                        <p:cTn id="23" dur="500"/>
                                        <p:tgtEl>
                                          <p:spTgt spid="132"/>
                                        </p:tgtEl>
                                      </p:cBhvr>
                                    </p:animEffect>
                                  </p:childTnLst>
                                </p:cTn>
                              </p:par>
                              <p:par>
                                <p:cTn id="24" presetID="10" presetClass="entr" presetSubtype="0" fill="hold" nodeType="withEffect">
                                  <p:stCondLst>
                                    <p:cond delay="0"/>
                                  </p:stCondLst>
                                  <p:childTnLst>
                                    <p:set>
                                      <p:cBhvr>
                                        <p:cTn id="25" dur="1" fill="hold">
                                          <p:stCondLst>
                                            <p:cond delay="0"/>
                                          </p:stCondLst>
                                        </p:cTn>
                                        <p:tgtEl>
                                          <p:spTgt spid="131"/>
                                        </p:tgtEl>
                                        <p:attrNameLst>
                                          <p:attrName>style.visibility</p:attrName>
                                        </p:attrNameLst>
                                      </p:cBhvr>
                                      <p:to>
                                        <p:strVal val="visible"/>
                                      </p:to>
                                    </p:set>
                                    <p:animEffect transition="in" filter="fade">
                                      <p:cBhvr>
                                        <p:cTn id="26" dur="500"/>
                                        <p:tgtEl>
                                          <p:spTgt spid="1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32"/>
                                        </p:tgtEl>
                                      </p:cBhvr>
                                    </p:animEffect>
                                    <p:set>
                                      <p:cBhvr>
                                        <p:cTn id="31" dur="1" fill="hold">
                                          <p:stCondLst>
                                            <p:cond delay="500"/>
                                          </p:stCondLst>
                                        </p:cTn>
                                        <p:tgtEl>
                                          <p:spTgt spid="13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31"/>
                                        </p:tgtEl>
                                      </p:cBhvr>
                                    </p:animEffect>
                                    <p:set>
                                      <p:cBhvr>
                                        <p:cTn id="34" dur="1" fill="hold">
                                          <p:stCondLst>
                                            <p:cond delay="500"/>
                                          </p:stCondLst>
                                        </p:cTn>
                                        <p:tgtEl>
                                          <p:spTgt spid="131"/>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0"/>
                                        </p:tgtEl>
                                        <p:attrNameLst>
                                          <p:attrName>style.visibility</p:attrName>
                                        </p:attrNameLst>
                                      </p:cBhvr>
                                      <p:to>
                                        <p:strVal val="visible"/>
                                      </p:to>
                                    </p:set>
                                    <p:animEffect transition="in" filter="fade">
                                      <p:cBhvr>
                                        <p:cTn id="39" dur="500"/>
                                        <p:tgtEl>
                                          <p:spTgt spid="140"/>
                                        </p:tgtEl>
                                      </p:cBhvr>
                                    </p:animEffect>
                                  </p:childTnLst>
                                </p:cTn>
                              </p:par>
                              <p:par>
                                <p:cTn id="40" presetID="10" presetClass="entr" presetSubtype="0" fill="hold" nodeType="withEffect">
                                  <p:stCondLst>
                                    <p:cond delay="0"/>
                                  </p:stCondLst>
                                  <p:childTnLst>
                                    <p:set>
                                      <p:cBhvr>
                                        <p:cTn id="41" dur="1" fill="hold">
                                          <p:stCondLst>
                                            <p:cond delay="0"/>
                                          </p:stCondLst>
                                        </p:cTn>
                                        <p:tgtEl>
                                          <p:spTgt spid="139"/>
                                        </p:tgtEl>
                                        <p:attrNameLst>
                                          <p:attrName>style.visibility</p:attrName>
                                        </p:attrNameLst>
                                      </p:cBhvr>
                                      <p:to>
                                        <p:strVal val="visible"/>
                                      </p:to>
                                    </p:set>
                                    <p:animEffect transition="in" filter="fade">
                                      <p:cBhvr>
                                        <p:cTn id="42" dur="500"/>
                                        <p:tgtEl>
                                          <p:spTgt spid="1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40"/>
                                        </p:tgtEl>
                                      </p:cBhvr>
                                    </p:animEffect>
                                    <p:set>
                                      <p:cBhvr>
                                        <p:cTn id="47" dur="1" fill="hold">
                                          <p:stCondLst>
                                            <p:cond delay="500"/>
                                          </p:stCondLst>
                                        </p:cTn>
                                        <p:tgtEl>
                                          <p:spTgt spid="14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39"/>
                                        </p:tgtEl>
                                      </p:cBhvr>
                                    </p:animEffect>
                                    <p:set>
                                      <p:cBhvr>
                                        <p:cTn id="50" dur="1" fill="hold">
                                          <p:stCondLst>
                                            <p:cond delay="500"/>
                                          </p:stCondLst>
                                        </p:cTn>
                                        <p:tgtEl>
                                          <p:spTgt spid="13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3"/>
                                        </p:tgtEl>
                                        <p:attrNameLst>
                                          <p:attrName>style.visibility</p:attrName>
                                        </p:attrNameLst>
                                      </p:cBhvr>
                                      <p:to>
                                        <p:strVal val="visible"/>
                                      </p:to>
                                    </p:set>
                                    <p:animEffect transition="in" filter="fade">
                                      <p:cBhvr>
                                        <p:cTn id="55" dur="500"/>
                                        <p:tgtEl>
                                          <p:spTgt spid="143"/>
                                        </p:tgtEl>
                                      </p:cBhvr>
                                    </p:animEffect>
                                  </p:childTnLst>
                                </p:cTn>
                              </p:par>
                              <p:par>
                                <p:cTn id="56" presetID="10" presetClass="entr" presetSubtype="0" fill="hold" nodeType="withEffect">
                                  <p:stCondLst>
                                    <p:cond delay="0"/>
                                  </p:stCondLst>
                                  <p:childTnLst>
                                    <p:set>
                                      <p:cBhvr>
                                        <p:cTn id="57" dur="1" fill="hold">
                                          <p:stCondLst>
                                            <p:cond delay="0"/>
                                          </p:stCondLst>
                                        </p:cTn>
                                        <p:tgtEl>
                                          <p:spTgt spid="144"/>
                                        </p:tgtEl>
                                        <p:attrNameLst>
                                          <p:attrName>style.visibility</p:attrName>
                                        </p:attrNameLst>
                                      </p:cBhvr>
                                      <p:to>
                                        <p:strVal val="visible"/>
                                      </p:to>
                                    </p:set>
                                    <p:animEffect transition="in" filter="fade">
                                      <p:cBhvr>
                                        <p:cTn id="58" dur="500"/>
                                        <p:tgtEl>
                                          <p:spTgt spid="14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43"/>
                                        </p:tgtEl>
                                      </p:cBhvr>
                                    </p:animEffect>
                                    <p:set>
                                      <p:cBhvr>
                                        <p:cTn id="63" dur="1" fill="hold">
                                          <p:stCondLst>
                                            <p:cond delay="500"/>
                                          </p:stCondLst>
                                        </p:cTn>
                                        <p:tgtEl>
                                          <p:spTgt spid="143"/>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44"/>
                                        </p:tgtEl>
                                      </p:cBhvr>
                                    </p:animEffect>
                                    <p:set>
                                      <p:cBhvr>
                                        <p:cTn id="66" dur="1" fill="hold">
                                          <p:stCondLst>
                                            <p:cond delay="500"/>
                                          </p:stCondLst>
                                        </p:cTn>
                                        <p:tgtEl>
                                          <p:spTgt spid="1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sp>
        <p:nvSpPr>
          <p:cNvPr id="31" name="Google Shape;31;p3"/>
          <p:cNvSpPr/>
          <p:nvPr/>
        </p:nvSpPr>
        <p:spPr>
          <a:xfrm>
            <a:off x="755650" y="5884752"/>
            <a:ext cx="7632700" cy="423973"/>
          </a:xfrm>
          <a:prstGeom prst="rect">
            <a:avLst/>
          </a:prstGeom>
          <a:solidFill>
            <a:srgbClr val="7768AD"/>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We are going to learn about New Year.</a:t>
            </a:r>
            <a:endParaRPr/>
          </a:p>
        </p:txBody>
      </p:sp>
      <p:sp>
        <p:nvSpPr>
          <p:cNvPr id="32" name="Google Shape;32;p3"/>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Guess the Clues</a:t>
            </a:r>
            <a:endParaRPr/>
          </a:p>
        </p:txBody>
      </p:sp>
      <p:sp>
        <p:nvSpPr>
          <p:cNvPr id="33" name="Google Shape;33;p3"/>
          <p:cNvSpPr/>
          <p:nvPr/>
        </p:nvSpPr>
        <p:spPr>
          <a:xfrm>
            <a:off x="755650" y="1863407"/>
            <a:ext cx="7632700" cy="246221"/>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GB" sz="1600" b="0" i="0" u="none" strike="noStrike" cap="none">
                <a:solidFill>
                  <a:schemeClr val="dk1"/>
                </a:solidFill>
                <a:latin typeface="Arial"/>
                <a:ea typeface="Arial"/>
                <a:cs typeface="Arial"/>
                <a:sym typeface="Arial"/>
              </a:rPr>
              <a:t>Can you work out what these clues are about?</a:t>
            </a:r>
            <a:endParaRPr/>
          </a:p>
        </p:txBody>
      </p:sp>
      <p:sp>
        <p:nvSpPr>
          <p:cNvPr id="34" name="Google Shape;34;p3"/>
          <p:cNvSpPr/>
          <p:nvPr/>
        </p:nvSpPr>
        <p:spPr>
          <a:xfrm>
            <a:off x="755650" y="2213554"/>
            <a:ext cx="1670678" cy="1670678"/>
          </a:xfrm>
          <a:prstGeom prst="ellipse">
            <a:avLst/>
          </a:prstGeom>
          <a:solidFill>
            <a:srgbClr val="FFFFFF"/>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5" name="Google Shape;35;p3"/>
          <p:cNvSpPr/>
          <p:nvPr/>
        </p:nvSpPr>
        <p:spPr>
          <a:xfrm>
            <a:off x="3736661" y="2233759"/>
            <a:ext cx="1670678" cy="1670678"/>
          </a:xfrm>
          <a:prstGeom prst="ellipse">
            <a:avLst/>
          </a:prstGeom>
          <a:solidFill>
            <a:srgbClr val="FFFFFF"/>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6" name="Google Shape;36;p3"/>
          <p:cNvSpPr/>
          <p:nvPr/>
        </p:nvSpPr>
        <p:spPr>
          <a:xfrm>
            <a:off x="6717672" y="2233759"/>
            <a:ext cx="1670678" cy="1670678"/>
          </a:xfrm>
          <a:prstGeom prst="ellipse">
            <a:avLst/>
          </a:prstGeom>
          <a:solidFill>
            <a:srgbClr val="FFFFFF"/>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7" name="Google Shape;37;p3"/>
          <p:cNvSpPr/>
          <p:nvPr/>
        </p:nvSpPr>
        <p:spPr>
          <a:xfrm>
            <a:off x="755650" y="4028568"/>
            <a:ext cx="1670678" cy="1670678"/>
          </a:xfrm>
          <a:prstGeom prst="ellipse">
            <a:avLst/>
          </a:prstGeom>
          <a:solidFill>
            <a:srgbClr val="FFFFFF"/>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3"/>
          <p:cNvSpPr/>
          <p:nvPr/>
        </p:nvSpPr>
        <p:spPr>
          <a:xfrm>
            <a:off x="3736661" y="4048773"/>
            <a:ext cx="1670678" cy="1670678"/>
          </a:xfrm>
          <a:prstGeom prst="ellipse">
            <a:avLst/>
          </a:prstGeom>
          <a:solidFill>
            <a:srgbClr val="FFFFFF"/>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9" name="Google Shape;39;p3"/>
          <p:cNvSpPr/>
          <p:nvPr/>
        </p:nvSpPr>
        <p:spPr>
          <a:xfrm>
            <a:off x="6717672" y="4048773"/>
            <a:ext cx="1670678" cy="1670678"/>
          </a:xfrm>
          <a:prstGeom prst="ellipse">
            <a:avLst/>
          </a:prstGeom>
          <a:solidFill>
            <a:srgbClr val="FFFFFF"/>
          </a:solid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0" name="Google Shape;40;p3"/>
          <p:cNvPicPr preferRelativeResize="0"/>
          <p:nvPr/>
        </p:nvPicPr>
        <p:blipFill rotWithShape="1">
          <a:blip r:embed="rId3">
            <a:alphaModFix/>
          </a:blip>
          <a:srcRect/>
          <a:stretch/>
        </p:blipFill>
        <p:spPr>
          <a:xfrm rot="584808">
            <a:off x="992331" y="2146859"/>
            <a:ext cx="1124150" cy="1791905"/>
          </a:xfrm>
          <a:prstGeom prst="rect">
            <a:avLst/>
          </a:prstGeom>
          <a:noFill/>
          <a:ln>
            <a:noFill/>
          </a:ln>
        </p:spPr>
      </p:pic>
      <p:pic>
        <p:nvPicPr>
          <p:cNvPr id="41" name="Google Shape;41;p3"/>
          <p:cNvPicPr preferRelativeResize="0"/>
          <p:nvPr/>
        </p:nvPicPr>
        <p:blipFill rotWithShape="1">
          <a:blip r:embed="rId4">
            <a:alphaModFix/>
          </a:blip>
          <a:srcRect/>
          <a:stretch/>
        </p:blipFill>
        <p:spPr>
          <a:xfrm>
            <a:off x="7190913" y="2148032"/>
            <a:ext cx="724196" cy="1756405"/>
          </a:xfrm>
          <a:prstGeom prst="rect">
            <a:avLst/>
          </a:prstGeom>
          <a:noFill/>
          <a:ln>
            <a:noFill/>
          </a:ln>
        </p:spPr>
      </p:pic>
      <p:pic>
        <p:nvPicPr>
          <p:cNvPr id="42" name="Google Shape;42;p3"/>
          <p:cNvPicPr preferRelativeResize="0"/>
          <p:nvPr/>
        </p:nvPicPr>
        <p:blipFill rotWithShape="1">
          <a:blip r:embed="rId5">
            <a:alphaModFix/>
          </a:blip>
          <a:srcRect/>
          <a:stretch/>
        </p:blipFill>
        <p:spPr>
          <a:xfrm>
            <a:off x="3736661" y="2286575"/>
            <a:ext cx="1689557" cy="1617862"/>
          </a:xfrm>
          <a:prstGeom prst="rect">
            <a:avLst/>
          </a:prstGeom>
          <a:noFill/>
          <a:ln>
            <a:noFill/>
          </a:ln>
        </p:spPr>
      </p:pic>
      <p:pic>
        <p:nvPicPr>
          <p:cNvPr id="43" name="Google Shape;43;p3"/>
          <p:cNvPicPr preferRelativeResize="0"/>
          <p:nvPr/>
        </p:nvPicPr>
        <p:blipFill rotWithShape="1">
          <a:blip r:embed="rId6">
            <a:alphaModFix/>
          </a:blip>
          <a:srcRect/>
          <a:stretch/>
        </p:blipFill>
        <p:spPr>
          <a:xfrm>
            <a:off x="3899710" y="4202838"/>
            <a:ext cx="1363458" cy="1362547"/>
          </a:xfrm>
          <a:prstGeom prst="rect">
            <a:avLst/>
          </a:prstGeom>
          <a:noFill/>
          <a:ln>
            <a:noFill/>
          </a:ln>
        </p:spPr>
      </p:pic>
      <p:pic>
        <p:nvPicPr>
          <p:cNvPr id="44" name="Google Shape;44;p3"/>
          <p:cNvPicPr preferRelativeResize="0"/>
          <p:nvPr/>
        </p:nvPicPr>
        <p:blipFill rotWithShape="1">
          <a:blip r:embed="rId7">
            <a:alphaModFix/>
          </a:blip>
          <a:srcRect/>
          <a:stretch/>
        </p:blipFill>
        <p:spPr>
          <a:xfrm>
            <a:off x="7076438" y="4028568"/>
            <a:ext cx="953146" cy="1815220"/>
          </a:xfrm>
          <a:prstGeom prst="rect">
            <a:avLst/>
          </a:prstGeom>
          <a:noFill/>
          <a:ln>
            <a:noFill/>
          </a:ln>
        </p:spPr>
      </p:pic>
      <p:pic>
        <p:nvPicPr>
          <p:cNvPr id="45" name="Google Shape;45;p3"/>
          <p:cNvPicPr preferRelativeResize="0"/>
          <p:nvPr/>
        </p:nvPicPr>
        <p:blipFill rotWithShape="1">
          <a:blip r:embed="rId8">
            <a:alphaModFix/>
          </a:blip>
          <a:srcRect/>
          <a:stretch/>
        </p:blipFill>
        <p:spPr>
          <a:xfrm>
            <a:off x="1041791" y="4020988"/>
            <a:ext cx="1065728" cy="16622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Google Shape;50;p4"/>
          <p:cNvSpPr/>
          <p:nvPr/>
        </p:nvSpPr>
        <p:spPr>
          <a:xfrm>
            <a:off x="755650" y="3975316"/>
            <a:ext cx="7632698" cy="994306"/>
          </a:xfrm>
          <a:prstGeom prst="roundRect">
            <a:avLst>
              <a:gd name="adj" fmla="val 16667"/>
            </a:avLst>
          </a:prstGeom>
          <a:solidFill>
            <a:srgbClr val="FFFFFF"/>
          </a:solidFill>
          <a:ln w="28575" cap="flat" cmpd="sng">
            <a:solidFill>
              <a:srgbClr val="2F2B57"/>
            </a:solidFill>
            <a:prstDash val="solid"/>
            <a:round/>
            <a:headEnd type="none" w="sm" len="sm"/>
            <a:tailEnd type="none" w="sm" len="sm"/>
          </a:ln>
        </p:spPr>
        <p:txBody>
          <a:bodyPr spcFirstLastPara="1" wrap="square" lIns="108000" tIns="0" rIns="0" bIns="0" anchor="ctr" anchorCtr="0">
            <a:no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Rosh Hashanah – this is the Jewish new year. It happens in autumn. </a:t>
            </a:r>
            <a:br>
              <a:rPr lang="en-GB" sz="1600" b="0" i="0" u="none" strike="noStrike" cap="none">
                <a:solidFill>
                  <a:schemeClr val="dk1"/>
                </a:solidFill>
                <a:latin typeface="Arial"/>
                <a:ea typeface="Arial"/>
                <a:cs typeface="Arial"/>
                <a:sym typeface="Arial"/>
              </a:rPr>
            </a:br>
            <a:r>
              <a:rPr lang="en-GB" sz="1600" b="0" i="0" u="none" strike="noStrike" cap="none">
                <a:solidFill>
                  <a:schemeClr val="dk1"/>
                </a:solidFill>
                <a:latin typeface="Arial"/>
                <a:ea typeface="Arial"/>
                <a:cs typeface="Arial"/>
                <a:sym typeface="Arial"/>
              </a:rPr>
              <a:t>Jewish people will celebrate by visiting the synagogue (their </a:t>
            </a:r>
            <a:br>
              <a:rPr lang="en-GB" sz="1600" b="0" i="0" u="none" strike="noStrike" cap="none">
                <a:solidFill>
                  <a:schemeClr val="dk1"/>
                </a:solidFill>
                <a:latin typeface="Arial"/>
                <a:ea typeface="Arial"/>
                <a:cs typeface="Arial"/>
                <a:sym typeface="Arial"/>
              </a:rPr>
            </a:br>
            <a:r>
              <a:rPr lang="en-GB" sz="1600" b="0" i="0" u="none" strike="noStrike" cap="none">
                <a:solidFill>
                  <a:schemeClr val="dk1"/>
                </a:solidFill>
                <a:latin typeface="Arial"/>
                <a:ea typeface="Arial"/>
                <a:cs typeface="Arial"/>
                <a:sym typeface="Arial"/>
              </a:rPr>
              <a:t>special place) and by eating apples dipped in honey.</a:t>
            </a:r>
            <a:endParaRPr/>
          </a:p>
        </p:txBody>
      </p:sp>
      <p:sp>
        <p:nvSpPr>
          <p:cNvPr id="51" name="Google Shape;51;p4"/>
          <p:cNvSpPr/>
          <p:nvPr/>
        </p:nvSpPr>
        <p:spPr>
          <a:xfrm>
            <a:off x="755652" y="5244636"/>
            <a:ext cx="6976008" cy="831501"/>
          </a:xfrm>
          <a:prstGeom prst="roundRect">
            <a:avLst>
              <a:gd name="adj" fmla="val 16667"/>
            </a:avLst>
          </a:prstGeom>
          <a:solidFill>
            <a:srgbClr val="FFFFFF"/>
          </a:solidFill>
          <a:ln w="28575" cap="flat" cmpd="sng">
            <a:solidFill>
              <a:srgbClr val="2F2B57"/>
            </a:solidFill>
            <a:prstDash val="solid"/>
            <a:round/>
            <a:headEnd type="none" w="sm" len="sm"/>
            <a:tailEnd type="none" w="sm" len="sm"/>
          </a:ln>
        </p:spPr>
        <p:txBody>
          <a:bodyPr spcFirstLastPara="1" wrap="square" lIns="108000" tIns="0" rIns="0" bIns="0" anchor="ctr" anchorCtr="0">
            <a:no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Thai New Year – this happens in April. Thai people celebrate </a:t>
            </a:r>
            <a:br>
              <a:rPr lang="en-GB" sz="1600" b="0" i="0" u="none" strike="noStrike" cap="none">
                <a:solidFill>
                  <a:schemeClr val="dk1"/>
                </a:solidFill>
                <a:latin typeface="Arial"/>
                <a:ea typeface="Arial"/>
                <a:cs typeface="Arial"/>
                <a:sym typeface="Arial"/>
              </a:rPr>
            </a:br>
            <a:r>
              <a:rPr lang="en-GB" sz="1600" b="0" i="0" u="none" strike="noStrike" cap="none">
                <a:solidFill>
                  <a:schemeClr val="dk1"/>
                </a:solidFill>
                <a:latin typeface="Arial"/>
                <a:ea typeface="Arial"/>
                <a:cs typeface="Arial"/>
                <a:sym typeface="Arial"/>
              </a:rPr>
              <a:t>by throwing water everywhere and having water fights!</a:t>
            </a:r>
            <a:endParaRPr/>
          </a:p>
        </p:txBody>
      </p:sp>
      <p:pic>
        <p:nvPicPr>
          <p:cNvPr id="52" name="Google Shape;52;p4"/>
          <p:cNvPicPr preferRelativeResize="0"/>
          <p:nvPr/>
        </p:nvPicPr>
        <p:blipFill rotWithShape="1">
          <a:blip r:embed="rId3">
            <a:alphaModFix/>
          </a:blip>
          <a:srcRect l="35601" t="8090" r="8965" b="8090"/>
          <a:stretch/>
        </p:blipFill>
        <p:spPr>
          <a:xfrm>
            <a:off x="6618085" y="4334094"/>
            <a:ext cx="1770265" cy="1770265"/>
          </a:xfrm>
          <a:prstGeom prst="flowChartConnector">
            <a:avLst/>
          </a:prstGeom>
          <a:noFill/>
          <a:ln>
            <a:noFill/>
          </a:ln>
        </p:spPr>
      </p:pic>
      <p:sp>
        <p:nvSpPr>
          <p:cNvPr id="53" name="Google Shape;53;p4"/>
          <p:cNvSpPr/>
          <p:nvPr/>
        </p:nvSpPr>
        <p:spPr>
          <a:xfrm>
            <a:off x="755649" y="2705996"/>
            <a:ext cx="7632700" cy="994306"/>
          </a:xfrm>
          <a:prstGeom prst="roundRect">
            <a:avLst>
              <a:gd name="adj" fmla="val 16667"/>
            </a:avLst>
          </a:prstGeom>
          <a:solidFill>
            <a:srgbClr val="FFFFFF"/>
          </a:solidFill>
          <a:ln w="28575" cap="flat" cmpd="sng">
            <a:solidFill>
              <a:srgbClr val="2F2B57"/>
            </a:solidFill>
            <a:prstDash val="solid"/>
            <a:round/>
            <a:headEnd type="none" w="sm" len="sm"/>
            <a:tailEnd type="none" w="sm" len="sm"/>
          </a:ln>
        </p:spPr>
        <p:txBody>
          <a:bodyPr spcFirstLastPara="1" wrap="square" lIns="108000" tIns="0" rIns="0" bIns="0" anchor="ctr" anchorCtr="0">
            <a:no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Chinese New Year – this festival is in February. People celebrate by watching special dragon dances, giving gifts of money in red envelopes and having a special meal with family and friends.</a:t>
            </a:r>
            <a:endParaRPr/>
          </a:p>
        </p:txBody>
      </p:sp>
      <p:sp>
        <p:nvSpPr>
          <p:cNvPr id="54" name="Google Shape;54;p4"/>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Different New Year Festivals</a:t>
            </a:r>
            <a:endParaRPr/>
          </a:p>
        </p:txBody>
      </p:sp>
      <p:sp>
        <p:nvSpPr>
          <p:cNvPr id="55" name="Google Shape;55;p4"/>
          <p:cNvSpPr/>
          <p:nvPr/>
        </p:nvSpPr>
        <p:spPr>
          <a:xfrm>
            <a:off x="755650" y="1863407"/>
            <a:ext cx="7632700" cy="738664"/>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New Year is a festival that celebrates the end of one year and the start of another. Lots of cultures have special new year festivals. They are at different times of the year.</a:t>
            </a:r>
            <a:endParaRPr/>
          </a:p>
        </p:txBody>
      </p:sp>
      <p:sp>
        <p:nvSpPr>
          <p:cNvPr id="56" name="Google Shape;56;p4"/>
          <p:cNvSpPr/>
          <p:nvPr/>
        </p:nvSpPr>
        <p:spPr>
          <a:xfrm>
            <a:off x="6618082" y="4322559"/>
            <a:ext cx="1770265" cy="1770265"/>
          </a:xfrm>
          <a:prstGeom prst="ellipse">
            <a:avLst/>
          </a:prstGeom>
          <a:no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57" name="Google Shape;57;p4"/>
          <p:cNvPicPr preferRelativeResize="0"/>
          <p:nvPr/>
        </p:nvPicPr>
        <p:blipFill rotWithShape="1">
          <a:blip r:embed="rId4">
            <a:alphaModFix/>
          </a:blip>
          <a:srcRect/>
          <a:stretch/>
        </p:blipFill>
        <p:spPr>
          <a:xfrm>
            <a:off x="5928637" y="4163205"/>
            <a:ext cx="2675613" cy="216286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5"/>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New Year</a:t>
            </a:r>
            <a:endParaRPr/>
          </a:p>
        </p:txBody>
      </p:sp>
      <p:sp>
        <p:nvSpPr>
          <p:cNvPr id="63" name="Google Shape;63;p5"/>
          <p:cNvSpPr/>
          <p:nvPr/>
        </p:nvSpPr>
        <p:spPr>
          <a:xfrm>
            <a:off x="755650" y="1863407"/>
            <a:ext cx="7632700" cy="492443"/>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In lots of places, the new year is celebrated on 31</a:t>
            </a:r>
            <a:r>
              <a:rPr lang="en-GB" sz="1600" b="0" i="0" u="none" strike="noStrike" cap="none" baseline="30000">
                <a:solidFill>
                  <a:schemeClr val="dk1"/>
                </a:solidFill>
                <a:latin typeface="Arial"/>
                <a:ea typeface="Arial"/>
                <a:cs typeface="Arial"/>
                <a:sym typeface="Arial"/>
              </a:rPr>
              <a:t>st</a:t>
            </a:r>
            <a:r>
              <a:rPr lang="en-GB" sz="1600" b="0" i="0" u="none" strike="noStrike" cap="none">
                <a:solidFill>
                  <a:schemeClr val="dk1"/>
                </a:solidFill>
                <a:latin typeface="Arial"/>
                <a:ea typeface="Arial"/>
                <a:cs typeface="Arial"/>
                <a:sym typeface="Arial"/>
              </a:rPr>
              <a:t> December and 1</a:t>
            </a:r>
            <a:r>
              <a:rPr lang="en-GB" sz="1600" b="0" i="0" u="none" strike="noStrike" cap="none" baseline="30000">
                <a:solidFill>
                  <a:schemeClr val="dk1"/>
                </a:solidFill>
                <a:latin typeface="Arial"/>
                <a:ea typeface="Arial"/>
                <a:cs typeface="Arial"/>
                <a:sym typeface="Arial"/>
              </a:rPr>
              <a:t>st</a:t>
            </a:r>
            <a:r>
              <a:rPr lang="en-GB" sz="1600" b="0" i="0" u="none" strike="noStrike" cap="none">
                <a:solidFill>
                  <a:schemeClr val="dk1"/>
                </a:solidFill>
                <a:latin typeface="Arial"/>
                <a:ea typeface="Arial"/>
                <a:cs typeface="Arial"/>
                <a:sym typeface="Arial"/>
              </a:rPr>
              <a:t> January. The old year ends and the new year starts at midnight.</a:t>
            </a:r>
            <a:endParaRPr/>
          </a:p>
        </p:txBody>
      </p:sp>
      <p:pic>
        <p:nvPicPr>
          <p:cNvPr id="64" name="Google Shape;64;p5"/>
          <p:cNvPicPr preferRelativeResize="0"/>
          <p:nvPr/>
        </p:nvPicPr>
        <p:blipFill rotWithShape="1">
          <a:blip r:embed="rId3">
            <a:alphaModFix/>
          </a:blip>
          <a:srcRect/>
          <a:stretch/>
        </p:blipFill>
        <p:spPr>
          <a:xfrm>
            <a:off x="3041711" y="2492020"/>
            <a:ext cx="3060576" cy="3058531"/>
          </a:xfrm>
          <a:prstGeom prst="rect">
            <a:avLst/>
          </a:prstGeom>
          <a:noFill/>
          <a:ln>
            <a:noFill/>
          </a:ln>
        </p:spPr>
      </p:pic>
      <p:sp>
        <p:nvSpPr>
          <p:cNvPr id="65" name="Google Shape;65;p5"/>
          <p:cNvSpPr/>
          <p:nvPr/>
        </p:nvSpPr>
        <p:spPr>
          <a:xfrm>
            <a:off x="755651" y="5758004"/>
            <a:ext cx="1715946" cy="367686"/>
          </a:xfrm>
          <a:prstGeom prst="roundRect">
            <a:avLst>
              <a:gd name="adj" fmla="val 16667"/>
            </a:avLst>
          </a:prstGeom>
          <a:solidFill>
            <a:srgbClr val="2F2B57"/>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Talk About It</a:t>
            </a:r>
            <a:endParaRPr/>
          </a:p>
        </p:txBody>
      </p:sp>
      <p:sp>
        <p:nvSpPr>
          <p:cNvPr id="66" name="Google Shape;66;p5"/>
          <p:cNvSpPr/>
          <p:nvPr/>
        </p:nvSpPr>
        <p:spPr>
          <a:xfrm>
            <a:off x="2601803" y="5818736"/>
            <a:ext cx="7632700" cy="246221"/>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Can you think of any other festivals that happen in December?</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pic>
        <p:nvPicPr>
          <p:cNvPr id="71" name="Google Shape;71;p6"/>
          <p:cNvPicPr preferRelativeResize="0"/>
          <p:nvPr/>
        </p:nvPicPr>
        <p:blipFill rotWithShape="1">
          <a:blip r:embed="rId3">
            <a:alphaModFix/>
          </a:blip>
          <a:srcRect/>
          <a:stretch/>
        </p:blipFill>
        <p:spPr>
          <a:xfrm>
            <a:off x="5868029" y="3597522"/>
            <a:ext cx="2520321" cy="2520321"/>
          </a:xfrm>
          <a:prstGeom prst="flowChartConnector">
            <a:avLst/>
          </a:prstGeom>
          <a:noFill/>
          <a:ln>
            <a:noFill/>
          </a:ln>
        </p:spPr>
      </p:pic>
      <p:sp>
        <p:nvSpPr>
          <p:cNvPr id="72" name="Google Shape;72;p6"/>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How is New Year Celebrated?</a:t>
            </a:r>
            <a:endParaRPr/>
          </a:p>
        </p:txBody>
      </p:sp>
      <p:sp>
        <p:nvSpPr>
          <p:cNvPr id="73" name="Google Shape;73;p6"/>
          <p:cNvSpPr/>
          <p:nvPr/>
        </p:nvSpPr>
        <p:spPr>
          <a:xfrm>
            <a:off x="755650" y="1863407"/>
            <a:ext cx="7632700" cy="492443"/>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31</a:t>
            </a:r>
            <a:r>
              <a:rPr lang="en-GB" sz="1600" b="0" i="0" u="none" strike="noStrike" cap="none" baseline="30000">
                <a:solidFill>
                  <a:schemeClr val="dk1"/>
                </a:solidFill>
                <a:latin typeface="Arial"/>
                <a:ea typeface="Arial"/>
                <a:cs typeface="Arial"/>
                <a:sym typeface="Arial"/>
              </a:rPr>
              <a:t>st</a:t>
            </a:r>
            <a:r>
              <a:rPr lang="en-GB" sz="1600" b="0" i="0" u="none" strike="noStrike" cap="none">
                <a:solidFill>
                  <a:schemeClr val="dk1"/>
                </a:solidFill>
                <a:latin typeface="Arial"/>
                <a:ea typeface="Arial"/>
                <a:cs typeface="Arial"/>
                <a:sym typeface="Arial"/>
              </a:rPr>
              <a:t> December is called New Year’s Eve. On New Year’s Eve, people might have or go to a party.</a:t>
            </a:r>
            <a:endParaRPr/>
          </a:p>
        </p:txBody>
      </p:sp>
      <p:sp>
        <p:nvSpPr>
          <p:cNvPr id="74" name="Google Shape;74;p6"/>
          <p:cNvSpPr/>
          <p:nvPr/>
        </p:nvSpPr>
        <p:spPr>
          <a:xfrm>
            <a:off x="755650" y="2670773"/>
            <a:ext cx="1715946" cy="367686"/>
          </a:xfrm>
          <a:prstGeom prst="roundRect">
            <a:avLst>
              <a:gd name="adj" fmla="val 16667"/>
            </a:avLst>
          </a:prstGeom>
          <a:solidFill>
            <a:srgbClr val="2F2B57"/>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Talk About It</a:t>
            </a:r>
            <a:endParaRPr/>
          </a:p>
        </p:txBody>
      </p:sp>
      <p:sp>
        <p:nvSpPr>
          <p:cNvPr id="75" name="Google Shape;75;p6"/>
          <p:cNvSpPr/>
          <p:nvPr/>
        </p:nvSpPr>
        <p:spPr>
          <a:xfrm>
            <a:off x="2601802" y="2670773"/>
            <a:ext cx="5718333" cy="984885"/>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If you were planning a New Year’s Eve party, what would it be like? Who would you invite? What games would you play at the party? What music would you listen to? What would your guests eat and drink?</a:t>
            </a:r>
            <a:endParaRPr/>
          </a:p>
        </p:txBody>
      </p:sp>
      <p:sp>
        <p:nvSpPr>
          <p:cNvPr id="76" name="Google Shape;76;p6"/>
          <p:cNvSpPr/>
          <p:nvPr/>
        </p:nvSpPr>
        <p:spPr>
          <a:xfrm>
            <a:off x="5868029" y="3572504"/>
            <a:ext cx="2520321" cy="2520321"/>
          </a:xfrm>
          <a:prstGeom prst="ellipse">
            <a:avLst/>
          </a:prstGeom>
          <a:noFill/>
          <a:ln w="28575"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7"/>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How is New Year Celebrated?</a:t>
            </a:r>
            <a:endParaRPr/>
          </a:p>
        </p:txBody>
      </p:sp>
      <p:sp>
        <p:nvSpPr>
          <p:cNvPr id="82" name="Google Shape;82;p7"/>
          <p:cNvSpPr/>
          <p:nvPr/>
        </p:nvSpPr>
        <p:spPr>
          <a:xfrm>
            <a:off x="755650" y="1863407"/>
            <a:ext cx="7632700" cy="492443"/>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Some people watch firework displays. Why not have a go at drawing some of these firework effects?</a:t>
            </a:r>
            <a:endParaRPr/>
          </a:p>
        </p:txBody>
      </p:sp>
      <p:pic>
        <p:nvPicPr>
          <p:cNvPr id="83" name="Google Shape;83;p7"/>
          <p:cNvPicPr preferRelativeResize="0"/>
          <p:nvPr/>
        </p:nvPicPr>
        <p:blipFill rotWithShape="1">
          <a:blip r:embed="rId3">
            <a:alphaModFix/>
          </a:blip>
          <a:srcRect/>
          <a:stretch/>
        </p:blipFill>
        <p:spPr>
          <a:xfrm>
            <a:off x="1603749" y="2449712"/>
            <a:ext cx="5936501" cy="3643113"/>
          </a:xfrm>
          <a:prstGeom prst="rect">
            <a:avLst/>
          </a:prstGeom>
          <a:noFill/>
          <a:ln>
            <a:noFill/>
          </a:ln>
        </p:spPr>
      </p:pic>
      <p:sp>
        <p:nvSpPr>
          <p:cNvPr id="84" name="Google Shape;84;p7"/>
          <p:cNvSpPr/>
          <p:nvPr/>
        </p:nvSpPr>
        <p:spPr>
          <a:xfrm>
            <a:off x="4218915" y="5468293"/>
            <a:ext cx="642796" cy="624532"/>
          </a:xfrm>
          <a:prstGeom prst="rect">
            <a:avLst/>
          </a:prstGeom>
          <a:solidFill>
            <a:srgbClr val="1E2C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8"/>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How is New Year Celebrated?</a:t>
            </a:r>
            <a:endParaRPr/>
          </a:p>
        </p:txBody>
      </p:sp>
      <p:sp>
        <p:nvSpPr>
          <p:cNvPr id="90" name="Google Shape;90;p8"/>
          <p:cNvSpPr/>
          <p:nvPr/>
        </p:nvSpPr>
        <p:spPr>
          <a:xfrm>
            <a:off x="755648" y="1908674"/>
            <a:ext cx="7632701" cy="1723549"/>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However people celebrate, the important part of the </a:t>
            </a:r>
            <a:endParaRPr/>
          </a:p>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evening is the countdown to midnight.</a:t>
            </a:r>
            <a:endParaRPr/>
          </a:p>
          <a:p>
            <a:pPr marL="0" marR="0" lvl="0" indent="0" algn="l" rtl="0">
              <a:spcBef>
                <a:spcPts val="0"/>
              </a:spcBef>
              <a:spcAft>
                <a:spcPts val="0"/>
              </a:spcAft>
              <a:buNone/>
            </a:pPr>
            <a:endParaRPr sz="1600" b="0" i="0" u="none" strike="noStrike" cap="none">
              <a:solidFill>
                <a:schemeClr val="dk1"/>
              </a:solidFill>
              <a:latin typeface="Arial"/>
              <a:ea typeface="Arial"/>
              <a:cs typeface="Arial"/>
              <a:sym typeface="Arial"/>
            </a:endParaRPr>
          </a:p>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Just before the clock strikes 12,</a:t>
            </a:r>
            <a:endParaRPr/>
          </a:p>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people will countdown from 10 to 1. </a:t>
            </a:r>
            <a:endParaRPr/>
          </a:p>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They will then cheer and say ‘happy </a:t>
            </a:r>
            <a:endParaRPr/>
          </a:p>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New Year’ to people.</a:t>
            </a:r>
            <a:endParaRPr/>
          </a:p>
        </p:txBody>
      </p:sp>
      <p:sp>
        <p:nvSpPr>
          <p:cNvPr id="91" name="Google Shape;91;p8"/>
          <p:cNvSpPr/>
          <p:nvPr/>
        </p:nvSpPr>
        <p:spPr>
          <a:xfrm>
            <a:off x="755650" y="3899156"/>
            <a:ext cx="1715946" cy="367686"/>
          </a:xfrm>
          <a:prstGeom prst="roundRect">
            <a:avLst>
              <a:gd name="adj" fmla="val 16667"/>
            </a:avLst>
          </a:prstGeom>
          <a:solidFill>
            <a:srgbClr val="2F2B57"/>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b="0" i="0" u="none" strike="noStrike" cap="none">
                <a:solidFill>
                  <a:schemeClr val="lt1"/>
                </a:solidFill>
                <a:latin typeface="Arial"/>
                <a:ea typeface="Arial"/>
                <a:cs typeface="Arial"/>
                <a:sym typeface="Arial"/>
              </a:rPr>
              <a:t>Try It!</a:t>
            </a:r>
            <a:endParaRPr/>
          </a:p>
        </p:txBody>
      </p:sp>
      <p:sp>
        <p:nvSpPr>
          <p:cNvPr id="92" name="Google Shape;92;p8"/>
          <p:cNvSpPr/>
          <p:nvPr/>
        </p:nvSpPr>
        <p:spPr>
          <a:xfrm>
            <a:off x="-413150" y="4483884"/>
            <a:ext cx="4985150" cy="1012614"/>
          </a:xfrm>
          <a:prstGeom prst="roundRect">
            <a:avLst>
              <a:gd name="adj" fmla="val 16667"/>
            </a:avLst>
          </a:prstGeom>
          <a:solidFill>
            <a:schemeClr val="lt1"/>
          </a:solidFill>
          <a:ln w="28575" cap="flat" cmpd="sng">
            <a:solidFill>
              <a:srgbClr val="2F2B57"/>
            </a:solidFill>
            <a:prstDash val="solid"/>
            <a:round/>
            <a:headEnd type="none" w="sm" len="sm"/>
            <a:tailEnd type="none" w="sm" len="sm"/>
          </a:ln>
        </p:spPr>
        <p:txBody>
          <a:bodyPr spcFirstLastPara="1" wrap="square" lIns="1224000" tIns="0" rIns="0" bIns="0" anchor="ctr" anchorCtr="0">
            <a:no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Let’s pretend the clock is about to strike 12. Countdown from 10 and then wish people a happy new year.</a:t>
            </a:r>
            <a:endParaRPr/>
          </a:p>
        </p:txBody>
      </p:sp>
      <p:pic>
        <p:nvPicPr>
          <p:cNvPr id="93" name="Google Shape;93;p8"/>
          <p:cNvPicPr preferRelativeResize="0"/>
          <p:nvPr/>
        </p:nvPicPr>
        <p:blipFill rotWithShape="1">
          <a:blip r:embed="rId3">
            <a:alphaModFix/>
          </a:blip>
          <a:srcRect/>
          <a:stretch/>
        </p:blipFill>
        <p:spPr>
          <a:xfrm>
            <a:off x="4287401" y="2352216"/>
            <a:ext cx="4702427" cy="62885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par>
                                <p:cTn id="8" presetID="10" presetClass="entr" presetSubtype="0"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fade">
                                      <p:cBhvr>
                                        <p:cTn id="10"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9"/>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Auld Lang Syne</a:t>
            </a:r>
            <a:endParaRPr sz="3600">
              <a:solidFill>
                <a:schemeClr val="lt1"/>
              </a:solidFill>
              <a:latin typeface="Arial"/>
              <a:ea typeface="Arial"/>
              <a:cs typeface="Arial"/>
              <a:sym typeface="Arial"/>
            </a:endParaRPr>
          </a:p>
        </p:txBody>
      </p:sp>
      <p:sp>
        <p:nvSpPr>
          <p:cNvPr id="99" name="Google Shape;99;p9"/>
          <p:cNvSpPr/>
          <p:nvPr/>
        </p:nvSpPr>
        <p:spPr>
          <a:xfrm>
            <a:off x="755648" y="1908674"/>
            <a:ext cx="7632701" cy="738664"/>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After the countdown, people cross their arms over the bodies and join hands with the people standing next to them. They then sing a special song called ‘Auld Lang Syne’ which is an old Scottish way of saying ‘days gone by’. </a:t>
            </a:r>
            <a:endParaRPr/>
          </a:p>
        </p:txBody>
      </p:sp>
      <p:pic>
        <p:nvPicPr>
          <p:cNvPr id="100" name="Google Shape;100;p9"/>
          <p:cNvPicPr preferRelativeResize="0"/>
          <p:nvPr/>
        </p:nvPicPr>
        <p:blipFill rotWithShape="1">
          <a:blip r:embed="rId3">
            <a:alphaModFix/>
          </a:blip>
          <a:srcRect/>
          <a:stretch/>
        </p:blipFill>
        <p:spPr>
          <a:xfrm>
            <a:off x="1992085" y="2857021"/>
            <a:ext cx="5159829" cy="32358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0"/>
          <p:cNvPicPr preferRelativeResize="0"/>
          <p:nvPr/>
        </p:nvPicPr>
        <p:blipFill rotWithShape="1">
          <a:blip r:embed="rId3">
            <a:alphaModFix/>
          </a:blip>
          <a:srcRect l="24842" t="364" r="4446" b="-364"/>
          <a:stretch/>
        </p:blipFill>
        <p:spPr>
          <a:xfrm>
            <a:off x="5248661" y="1905360"/>
            <a:ext cx="3139688" cy="3139688"/>
          </a:xfrm>
          <a:prstGeom prst="flowChartConnector">
            <a:avLst/>
          </a:prstGeom>
          <a:noFill/>
          <a:ln>
            <a:noFill/>
          </a:ln>
        </p:spPr>
      </p:pic>
      <p:sp>
        <p:nvSpPr>
          <p:cNvPr id="106" name="Google Shape;106;p10"/>
          <p:cNvSpPr>
            <a:spLocks noGrp="1"/>
          </p:cNvSpPr>
          <p:nvPr>
            <p:ph type="title"/>
          </p:nvPr>
        </p:nvSpPr>
        <p:spPr>
          <a:xfrm>
            <a:off x="398470" y="765175"/>
            <a:ext cx="8347059" cy="994306"/>
          </a:xfrm>
          <a:prstGeom prst="roundRect">
            <a:avLst>
              <a:gd name="adj" fmla="val 9641"/>
            </a:avLst>
          </a:prstGeom>
          <a:solidFill>
            <a:srgbClr val="2F2B57"/>
          </a:solidFill>
          <a:ln>
            <a:noFill/>
          </a:ln>
        </p:spPr>
        <p:txBody>
          <a:bodyPr spcFirstLastPara="1" wrap="square" lIns="252000" tIns="252000" rIns="252000" bIns="252000" anchor="ctr" anchorCtr="1">
            <a:noAutofit/>
          </a:bodyPr>
          <a:lstStyle/>
          <a:p>
            <a:pPr marL="0" lvl="0" indent="0" algn="l" rtl="0">
              <a:lnSpc>
                <a:spcPct val="90000"/>
              </a:lnSpc>
              <a:spcBef>
                <a:spcPts val="0"/>
              </a:spcBef>
              <a:spcAft>
                <a:spcPts val="0"/>
              </a:spcAft>
              <a:buClr>
                <a:schemeClr val="lt1"/>
              </a:buClr>
              <a:buSzPts val="3600"/>
              <a:buFont typeface="Arial"/>
              <a:buNone/>
            </a:pPr>
            <a:r>
              <a:rPr lang="en-GB" sz="3600">
                <a:solidFill>
                  <a:schemeClr val="lt1"/>
                </a:solidFill>
                <a:latin typeface="Arial"/>
                <a:ea typeface="Arial"/>
                <a:cs typeface="Arial"/>
                <a:sym typeface="Arial"/>
              </a:rPr>
              <a:t>Auld Lang Syne</a:t>
            </a:r>
            <a:endParaRPr sz="3600">
              <a:solidFill>
                <a:schemeClr val="lt1"/>
              </a:solidFill>
              <a:latin typeface="Arial"/>
              <a:ea typeface="Arial"/>
              <a:cs typeface="Arial"/>
              <a:sym typeface="Arial"/>
            </a:endParaRPr>
          </a:p>
        </p:txBody>
      </p:sp>
      <p:sp>
        <p:nvSpPr>
          <p:cNvPr id="107" name="Google Shape;107;p10"/>
          <p:cNvSpPr/>
          <p:nvPr/>
        </p:nvSpPr>
        <p:spPr>
          <a:xfrm>
            <a:off x="755648" y="1908674"/>
            <a:ext cx="7632701" cy="2462213"/>
          </a:xfrm>
          <a:prstGeom prst="rect">
            <a:avLst/>
          </a:prstGeom>
          <a:noFill/>
          <a:ln>
            <a:noFill/>
          </a:ln>
        </p:spPr>
        <p:txBody>
          <a:bodyPr spcFirstLastPara="1" wrap="square" lIns="108000" tIns="0" rIns="0" bIns="0" anchor="t" anchorCtr="0">
            <a:spAutoFit/>
          </a:bodyPr>
          <a:lstStyle/>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The words of the first verse and the chorus are:</a:t>
            </a:r>
            <a:endParaRPr/>
          </a:p>
          <a:p>
            <a:pPr marL="0" marR="0" lvl="0" indent="0" algn="l" rtl="0">
              <a:spcBef>
                <a:spcPts val="0"/>
              </a:spcBef>
              <a:spcAft>
                <a:spcPts val="0"/>
              </a:spcAft>
              <a:buNone/>
            </a:pPr>
            <a:r>
              <a:rPr lang="en-GB" sz="1600" b="0" i="0" u="none" strike="noStrike" cap="none">
                <a:solidFill>
                  <a:schemeClr val="dk1"/>
                </a:solidFill>
                <a:latin typeface="Arial"/>
                <a:ea typeface="Arial"/>
                <a:cs typeface="Arial"/>
                <a:sym typeface="Arial"/>
              </a:rPr>
              <a:t>Should auld acquaintance be forgot,</a:t>
            </a:r>
            <a:br>
              <a:rPr lang="en-GB" sz="1600" b="0" i="0" u="none" strike="noStrike" cap="none">
                <a:solidFill>
                  <a:schemeClr val="dk1"/>
                </a:solidFill>
                <a:latin typeface="Arial"/>
                <a:ea typeface="Arial"/>
                <a:cs typeface="Arial"/>
                <a:sym typeface="Arial"/>
              </a:rPr>
            </a:br>
            <a:r>
              <a:rPr lang="en-GB" sz="1600" b="0" i="0" u="none" strike="noStrike" cap="none">
                <a:solidFill>
                  <a:schemeClr val="dk1"/>
                </a:solidFill>
                <a:latin typeface="Arial"/>
                <a:ea typeface="Arial"/>
                <a:cs typeface="Arial"/>
                <a:sym typeface="Arial"/>
              </a:rPr>
              <a:t>And never brought to mind?</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Should auld acquaintance be forgot,</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And auld lang syne!</a:t>
            </a:r>
            <a:endParaRPr/>
          </a:p>
          <a:p>
            <a:pPr marL="0" marR="0" lvl="0" indent="0" algn="l" rtl="0">
              <a:spcBef>
                <a:spcPts val="0"/>
              </a:spcBef>
              <a:spcAft>
                <a:spcPts val="0"/>
              </a:spcAft>
              <a:buNone/>
            </a:pPr>
            <a:r>
              <a:rPr lang="en-GB" sz="1600">
                <a:solidFill>
                  <a:schemeClr val="dk1"/>
                </a:solidFill>
                <a:latin typeface="Arial"/>
                <a:ea typeface="Arial"/>
                <a:cs typeface="Arial"/>
                <a:sym typeface="Arial"/>
              </a:rPr>
              <a:t>For auld lang syne, my dear,</a:t>
            </a: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For auld lang syne.</a:t>
            </a: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We’ll take a cup o’kindness yet,</a:t>
            </a:r>
            <a:br>
              <a:rPr lang="en-GB" sz="1600">
                <a:solidFill>
                  <a:schemeClr val="dk1"/>
                </a:solidFill>
                <a:latin typeface="Arial"/>
                <a:ea typeface="Arial"/>
                <a:cs typeface="Arial"/>
                <a:sym typeface="Arial"/>
              </a:rPr>
            </a:br>
            <a:r>
              <a:rPr lang="en-GB" sz="1600">
                <a:solidFill>
                  <a:schemeClr val="dk1"/>
                </a:solidFill>
                <a:latin typeface="Arial"/>
                <a:ea typeface="Arial"/>
                <a:cs typeface="Arial"/>
                <a:sym typeface="Arial"/>
              </a:rPr>
              <a:t>For auld lang syne.</a:t>
            </a:r>
            <a:endParaRPr/>
          </a:p>
          <a:p>
            <a:pPr marL="0" marR="0" lvl="0" indent="0" algn="l" rtl="0">
              <a:spcBef>
                <a:spcPts val="0"/>
              </a:spcBef>
              <a:spcAft>
                <a:spcPts val="0"/>
              </a:spcAft>
              <a:buNone/>
            </a:pPr>
            <a:endParaRPr sz="1600">
              <a:solidFill>
                <a:schemeClr val="dk1"/>
              </a:solidFill>
              <a:latin typeface="Arial"/>
              <a:ea typeface="Arial"/>
              <a:cs typeface="Arial"/>
              <a:sym typeface="Arial"/>
            </a:endParaRPr>
          </a:p>
        </p:txBody>
      </p:sp>
      <p:sp>
        <p:nvSpPr>
          <p:cNvPr id="108" name="Google Shape;108;p10"/>
          <p:cNvSpPr/>
          <p:nvPr/>
        </p:nvSpPr>
        <p:spPr>
          <a:xfrm>
            <a:off x="755650" y="5190927"/>
            <a:ext cx="1715946" cy="367686"/>
          </a:xfrm>
          <a:prstGeom prst="roundRect">
            <a:avLst>
              <a:gd name="adj" fmla="val 16667"/>
            </a:avLst>
          </a:prstGeom>
          <a:solidFill>
            <a:srgbClr val="2F2B57"/>
          </a:solidFill>
          <a:ln>
            <a:noFill/>
          </a:ln>
        </p:spPr>
        <p:txBody>
          <a:bodyPr spcFirstLastPara="1" wrap="square" lIns="108000" tIns="108000" rIns="108000" bIns="108000" anchor="ctr" anchorCtr="0">
            <a:noAutofit/>
          </a:bodyPr>
          <a:lstStyle/>
          <a:p>
            <a:pPr marL="0" marR="0" lvl="0" indent="0" algn="ctr" rtl="0">
              <a:spcBef>
                <a:spcPts val="0"/>
              </a:spcBef>
              <a:spcAft>
                <a:spcPts val="0"/>
              </a:spcAft>
              <a:buNone/>
            </a:pPr>
            <a:r>
              <a:rPr lang="en-GB" sz="1800">
                <a:solidFill>
                  <a:schemeClr val="lt1"/>
                </a:solidFill>
                <a:latin typeface="Arial"/>
                <a:ea typeface="Arial"/>
                <a:cs typeface="Arial"/>
                <a:sym typeface="Arial"/>
              </a:rPr>
              <a:t>Try It!</a:t>
            </a:r>
            <a:endParaRPr/>
          </a:p>
        </p:txBody>
      </p:sp>
      <p:sp>
        <p:nvSpPr>
          <p:cNvPr id="109" name="Google Shape;109;p10"/>
          <p:cNvSpPr/>
          <p:nvPr/>
        </p:nvSpPr>
        <p:spPr>
          <a:xfrm>
            <a:off x="2656622" y="5190927"/>
            <a:ext cx="5731728" cy="901898"/>
          </a:xfrm>
          <a:prstGeom prst="roundRect">
            <a:avLst>
              <a:gd name="adj" fmla="val 16667"/>
            </a:avLst>
          </a:prstGeom>
          <a:solidFill>
            <a:schemeClr val="lt1"/>
          </a:solidFill>
          <a:ln w="28575" cap="flat" cmpd="sng">
            <a:solidFill>
              <a:srgbClr val="2F2B57"/>
            </a:solidFill>
            <a:prstDash val="solid"/>
            <a:round/>
            <a:headEnd type="none" w="sm" len="sm"/>
            <a:tailEnd type="none" w="sm" len="sm"/>
          </a:ln>
        </p:spPr>
        <p:txBody>
          <a:bodyPr spcFirstLastPara="1" wrap="square" lIns="108000" tIns="0" rIns="0" bIns="0" anchor="ctr" anchorCtr="0">
            <a:noAutofit/>
          </a:bodyPr>
          <a:lstStyle/>
          <a:p>
            <a:pPr marL="0" marR="0" lvl="0" indent="0" algn="l" rtl="0">
              <a:spcBef>
                <a:spcPts val="0"/>
              </a:spcBef>
              <a:spcAft>
                <a:spcPts val="0"/>
              </a:spcAft>
              <a:buNone/>
            </a:pPr>
            <a:r>
              <a:rPr lang="en-GB" sz="1600">
                <a:solidFill>
                  <a:schemeClr val="dk1"/>
                </a:solidFill>
                <a:latin typeface="Arial"/>
                <a:ea typeface="Arial"/>
                <a:cs typeface="Arial"/>
                <a:sym typeface="Arial"/>
              </a:rPr>
              <a:t>Let’s pretend it’s New Year. Cross your arms over your body and then hold hands with the people next to you. As you sing the song, bounce your arms up and down.</a:t>
            </a:r>
            <a:endParaRPr/>
          </a:p>
        </p:txBody>
      </p:sp>
      <p:pic>
        <p:nvPicPr>
          <p:cNvPr id="110" name="Google Shape;110;p10"/>
          <p:cNvPicPr preferRelativeResize="0"/>
          <p:nvPr/>
        </p:nvPicPr>
        <p:blipFill rotWithShape="1">
          <a:blip r:embed="rId4">
            <a:alphaModFix/>
          </a:blip>
          <a:srcRect/>
          <a:stretch/>
        </p:blipFill>
        <p:spPr>
          <a:xfrm>
            <a:off x="5965915" y="2031290"/>
            <a:ext cx="1617822" cy="2857293"/>
          </a:xfrm>
          <a:prstGeom prst="rect">
            <a:avLst/>
          </a:prstGeom>
          <a:noFill/>
          <a:ln>
            <a:noFill/>
          </a:ln>
        </p:spPr>
      </p:pic>
      <p:sp>
        <p:nvSpPr>
          <p:cNvPr id="111" name="Google Shape;111;p10"/>
          <p:cNvSpPr/>
          <p:nvPr/>
        </p:nvSpPr>
        <p:spPr>
          <a:xfrm>
            <a:off x="5248660" y="1905360"/>
            <a:ext cx="3139688" cy="3139688"/>
          </a:xfrm>
          <a:prstGeom prst="ellipse">
            <a:avLst/>
          </a:prstGeom>
          <a:noFill/>
          <a:ln w="38100" cap="flat" cmpd="sng">
            <a:solidFill>
              <a:srgbClr val="2F2B5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728</Words>
  <Application>Microsoft Office PowerPoint</Application>
  <PresentationFormat>On-screen Show (4:3)</PresentationFormat>
  <Paragraphs>48</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Guess the Clues</vt:lpstr>
      <vt:lpstr>Different New Year Festivals</vt:lpstr>
      <vt:lpstr>New Year</vt:lpstr>
      <vt:lpstr>How is New Year Celebrated?</vt:lpstr>
      <vt:lpstr>How is New Year Celebrated?</vt:lpstr>
      <vt:lpstr>How is New Year Celebrated?</vt:lpstr>
      <vt:lpstr>Auld Lang Syne</vt:lpstr>
      <vt:lpstr>Auld Lang Syne</vt:lpstr>
      <vt:lpstr>New Year’s Resolutions</vt:lpstr>
      <vt:lpstr>New Year Around the World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Tabitha Trafford</cp:lastModifiedBy>
  <cp:revision>1</cp:revision>
  <dcterms:created xsi:type="dcterms:W3CDTF">2018-11-27T10:40:14Z</dcterms:created>
  <dcterms:modified xsi:type="dcterms:W3CDTF">2021-01-03T20:32:16Z</dcterms:modified>
</cp:coreProperties>
</file>