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67" r:id="rId4"/>
    <p:sldId id="293" r:id="rId5"/>
    <p:sldId id="290" r:id="rId6"/>
    <p:sldId id="294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9F8C-9CAD-41BA-8A23-B09F0717679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29D2-1693-474B-B051-4B9A9CC16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51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9F8C-9CAD-41BA-8A23-B09F0717679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29D2-1693-474B-B051-4B9A9CC16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13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9F8C-9CAD-41BA-8A23-B09F0717679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29D2-1693-474B-B051-4B9A9CC16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54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9F8C-9CAD-41BA-8A23-B09F0717679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29D2-1693-474B-B051-4B9A9CC16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85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9F8C-9CAD-41BA-8A23-B09F0717679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29D2-1693-474B-B051-4B9A9CC16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0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9F8C-9CAD-41BA-8A23-B09F0717679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29D2-1693-474B-B051-4B9A9CC16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96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9F8C-9CAD-41BA-8A23-B09F0717679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29D2-1693-474B-B051-4B9A9CC16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07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9F8C-9CAD-41BA-8A23-B09F0717679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29D2-1693-474B-B051-4B9A9CC16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9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9F8C-9CAD-41BA-8A23-B09F0717679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29D2-1693-474B-B051-4B9A9CC16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6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9F8C-9CAD-41BA-8A23-B09F0717679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29D2-1693-474B-B051-4B9A9CC16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71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9F8C-9CAD-41BA-8A23-B09F0717679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29D2-1693-474B-B051-4B9A9CC16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4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rgbClr val="FFFF00">
                <a:alpha val="65000"/>
              </a:srgbClr>
            </a:gs>
            <a:gs pos="100000">
              <a:srgbClr val="FFF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69F8C-9CAD-41BA-8A23-B09F07176797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29D2-1693-474B-B051-4B9A9CC166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5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9LRbLXMzy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leoaliens.com/event/mayan_glyphs/index.html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7384"/>
            <a:ext cx="727280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cap="none" spc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Starter</a:t>
            </a:r>
            <a:endParaRPr lang="en-US" sz="4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566" y="635204"/>
            <a:ext cx="8964488" cy="1569660"/>
          </a:xfrm>
          <a:prstGeom prst="rect">
            <a:avLst/>
          </a:prstGeom>
          <a:noFill/>
          <a:ln w="1270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How do we communicate with each other?</a:t>
            </a:r>
            <a:endParaRPr lang="en-US" sz="4800" b="1" cap="none" spc="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3" y="1973153"/>
            <a:ext cx="5328592" cy="5632311"/>
          </a:xfrm>
          <a:prstGeom prst="rect">
            <a:avLst/>
          </a:prstGeom>
          <a:noFill/>
          <a:ln w="12700"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With a partner, </a:t>
            </a:r>
            <a:r>
              <a:rPr lang="en-US" sz="40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list</a:t>
            </a:r>
            <a:r>
              <a:rPr lang="en-US" sz="40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 or </a:t>
            </a:r>
            <a:r>
              <a:rPr lang="en-US" sz="40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mind map </a:t>
            </a:r>
            <a:r>
              <a:rPr lang="en-US" sz="40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all the different options we have for </a:t>
            </a:r>
            <a:r>
              <a:rPr lang="en-US" sz="40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communicating</a:t>
            </a:r>
            <a:r>
              <a:rPr lang="en-US" sz="40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 with each other, in today’s modern world…</a:t>
            </a:r>
          </a:p>
          <a:p>
            <a:pPr algn="ctr"/>
            <a:endParaRPr lang="en-US" sz="4000" b="1" u="sng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</a:endParaRPr>
          </a:p>
        </p:txBody>
      </p:sp>
      <p:pic>
        <p:nvPicPr>
          <p:cNvPr id="1028" name="Picture 4" descr="Analogue mobile phone by rgesthuiz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957" y="1412776"/>
            <a:ext cx="3361097" cy="5248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7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366"/>
            <a:ext cx="878497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Learning Objectives</a:t>
            </a:r>
          </a:p>
          <a:p>
            <a:pPr algn="ctr"/>
            <a:endParaRPr lang="en-US" sz="2400" b="1" cap="none" spc="0" dirty="0">
              <a:ln w="18415" cmpd="sng">
                <a:noFill/>
                <a:prstDash val="solid"/>
              </a:ln>
              <a:latin typeface="Aharoni" panose="02010803020104030203" pitchFamily="2" charset="-79"/>
            </a:endParaRPr>
          </a:p>
          <a:p>
            <a:pPr algn="ctr"/>
            <a:endParaRPr lang="en-US" sz="4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1019764"/>
            <a:ext cx="871296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600" b="1" dirty="0" smtClean="0">
                <a:ln w="18415" cmpd="sng">
                  <a:solidFill>
                    <a:prstClr val="black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1. </a:t>
            </a:r>
            <a:r>
              <a:rPr lang="en-US" sz="5400" b="1" dirty="0" smtClean="0">
                <a:ln w="18415" cmpd="sng">
                  <a:solidFill>
                    <a:prstClr val="black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To </a:t>
            </a:r>
            <a:r>
              <a:rPr lang="en-US" sz="5400" b="1" dirty="0">
                <a:ln w="18415" cmpd="sng">
                  <a:solidFill>
                    <a:prstClr val="black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understand how the Mayans </a:t>
            </a:r>
            <a:r>
              <a:rPr lang="en-US" sz="5400" b="1" dirty="0" smtClean="0">
                <a:ln w="18415" cmpd="sng">
                  <a:solidFill>
                    <a:prstClr val="black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communicated their language in writing.</a:t>
            </a:r>
          </a:p>
          <a:p>
            <a:pPr lvl="0" algn="ctr"/>
            <a:r>
              <a:rPr lang="en-US" sz="6600" b="1" dirty="0" smtClean="0">
                <a:ln w="18415" cmpd="sng">
                  <a:solidFill>
                    <a:prstClr val="black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2. </a:t>
            </a:r>
            <a:r>
              <a:rPr lang="en-US" sz="5400" b="1" dirty="0" smtClean="0">
                <a:ln w="18415" cmpd="sng">
                  <a:solidFill>
                    <a:prstClr val="black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To know what Mayan hieroglyphics (glyphs) and logograms are.</a:t>
            </a:r>
            <a:endParaRPr lang="en-US" sz="4400" b="1" dirty="0">
              <a:ln w="18415" cmpd="sng">
                <a:noFill/>
                <a:prstDash val="solid"/>
              </a:ln>
              <a:solidFill>
                <a:schemeClr val="bg1">
                  <a:lumMod val="85000"/>
                </a:schemeClr>
              </a:solidFill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986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647" y="217750"/>
            <a:ext cx="8712968" cy="65556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In the modern world there are so many different ways to communicate with each other.</a:t>
            </a:r>
            <a:endParaRPr lang="en-US" sz="3600" b="1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</a:endParaRPr>
          </a:p>
          <a:p>
            <a:pPr algn="ctr"/>
            <a:r>
              <a:rPr lang="en-US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From social media to sign language, and Skype to satellite phones – we really are spoilt for choice.</a:t>
            </a:r>
          </a:p>
          <a:p>
            <a:pPr algn="ctr"/>
            <a:r>
              <a:rPr lang="en-US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latin typeface="Aharoni" panose="02010803020104030203" pitchFamily="2" charset="-79"/>
              </a:rPr>
              <a:t>But…</a:t>
            </a:r>
          </a:p>
          <a:p>
            <a:pPr algn="ctr"/>
            <a:r>
              <a:rPr lang="en-US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This </a:t>
            </a:r>
            <a:r>
              <a:rPr lang="en-US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wasn’t</a:t>
            </a:r>
            <a:r>
              <a:rPr lang="en-US" sz="36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 the case for people living in the Mayan Civilization.</a:t>
            </a:r>
          </a:p>
          <a:p>
            <a:pPr algn="ctr"/>
            <a:r>
              <a:rPr lang="en-US" sz="3600" b="1" cap="none" spc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They had to communicate with each other in </a:t>
            </a:r>
            <a:r>
              <a:rPr lang="en-US" sz="3600" b="1" cap="none" spc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different</a:t>
            </a:r>
            <a:r>
              <a:rPr lang="en-US" sz="3600" b="1" cap="none" spc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 ways.</a:t>
            </a:r>
          </a:p>
        </p:txBody>
      </p:sp>
    </p:spTree>
    <p:extLst>
      <p:ext uri="{BB962C8B-B14F-4D97-AF65-F5344CB8AC3E}">
        <p14:creationId xmlns:p14="http://schemas.microsoft.com/office/powerpoint/2010/main" val="172005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476672"/>
            <a:ext cx="8784976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Of course the Mayans had their own languages and spoke to each other (like we do).</a:t>
            </a:r>
            <a:endParaRPr lang="en-US" sz="4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</a:endParaRPr>
          </a:p>
          <a:p>
            <a:pPr algn="ctr"/>
            <a:r>
              <a:rPr lang="en-US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But when it came to </a:t>
            </a:r>
            <a:r>
              <a:rPr lang="en-US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written</a:t>
            </a:r>
            <a:r>
              <a:rPr lang="en-US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 communication the Mayans did things a bit differently</a:t>
            </a:r>
            <a:endParaRPr lang="en-US" sz="4800" b="1" cap="none" spc="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</a:endParaRPr>
          </a:p>
          <a:p>
            <a:pPr algn="ctr"/>
            <a:r>
              <a:rPr lang="en-US" sz="3200" b="1" dirty="0" smtClean="0">
                <a:ln w="18415" cmpd="sng">
                  <a:noFill/>
                  <a:prstDash val="solid"/>
                </a:ln>
                <a:latin typeface="Aharoni" panose="02010803020104030203" pitchFamily="2" charset="-79"/>
                <a:hlinkClick r:id="rId2"/>
              </a:rPr>
              <a:t>Watch this video now</a:t>
            </a:r>
            <a:endParaRPr lang="en-US" sz="3200" b="1" dirty="0" smtClean="0">
              <a:ln w="18415" cmpd="sng">
                <a:noFill/>
                <a:prstDash val="solid"/>
              </a:ln>
              <a:latin typeface="Aharoni" panose="02010803020104030203" pitchFamily="2" charset="-79"/>
            </a:endParaRPr>
          </a:p>
          <a:p>
            <a:pPr algn="ctr"/>
            <a:endParaRPr lang="en-US" sz="2400" b="1" cap="none" spc="0" dirty="0">
              <a:ln w="18415" cmpd="sng">
                <a:noFill/>
                <a:prstDash val="solid"/>
              </a:ln>
              <a:latin typeface="Aharoni" panose="02010803020104030203" pitchFamily="2" charset="-79"/>
            </a:endParaRPr>
          </a:p>
          <a:p>
            <a:pPr algn="ctr"/>
            <a:endParaRPr lang="en-US" sz="4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4030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92802" y="227155"/>
            <a:ext cx="835566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Mayan Glyphs </a:t>
            </a:r>
            <a:r>
              <a:rPr lang="en-US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represent single spoken sounds (like phonics) that are combined to make words – much like our language. </a:t>
            </a:r>
          </a:p>
          <a:p>
            <a:endParaRPr lang="en-US" sz="4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</a:endParaRPr>
          </a:p>
          <a:p>
            <a:r>
              <a:rPr lang="en-US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Logograms</a:t>
            </a:r>
            <a:r>
              <a:rPr lang="en-US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 are images that represent specific objects</a:t>
            </a:r>
            <a:r>
              <a:rPr lang="en-US" sz="48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 </a:t>
            </a:r>
            <a:r>
              <a:rPr lang="en-US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or words.</a:t>
            </a:r>
            <a:endParaRPr lang="en-GB" sz="4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183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92802" y="227155"/>
            <a:ext cx="835566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This website lets you write any message you want in Mayan hieroglyphics</a:t>
            </a:r>
            <a:r>
              <a:rPr lang="en-US" sz="72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!</a:t>
            </a:r>
          </a:p>
          <a:p>
            <a:pPr algn="ctr"/>
            <a:endParaRPr lang="en-GB" sz="4800" b="1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</a:endParaRPr>
          </a:p>
          <a:p>
            <a:pPr algn="ctr"/>
            <a:r>
              <a:rPr lang="en-GB" sz="4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What would </a:t>
            </a:r>
            <a:r>
              <a:rPr lang="en-GB" sz="48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you like to write?</a:t>
            </a:r>
            <a:endParaRPr lang="en-US" sz="4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9872" y="4129572"/>
            <a:ext cx="60486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n w="18415" cmpd="sng">
                  <a:noFill/>
                  <a:prstDash val="solid"/>
                </a:ln>
                <a:latin typeface="Aharoni" panose="02010803020104030203" pitchFamily="2" charset="-79"/>
                <a:hlinkClick r:id="rId2"/>
              </a:rPr>
              <a:t>Click here</a:t>
            </a:r>
            <a:endParaRPr lang="en-US" sz="3200" b="1" dirty="0">
              <a:ln w="18415" cmpd="sng">
                <a:noFill/>
                <a:prstDash val="solid"/>
              </a:ln>
              <a:latin typeface="Aharoni" panose="02010803020104030203" pitchFamily="2" charset="-79"/>
            </a:endParaRPr>
          </a:p>
          <a:p>
            <a:pPr algn="ctr"/>
            <a:endParaRPr lang="en-US" sz="48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7888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96" y="-27384"/>
            <a:ext cx="864096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cap="none" spc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Plenary </a:t>
            </a:r>
            <a:endParaRPr lang="en-US" sz="4800" b="1" cap="none" spc="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4461" y="692696"/>
            <a:ext cx="8866679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1. Share and discuss your logogram designs with someone who hasn’t seen them yet.</a:t>
            </a:r>
          </a:p>
          <a:p>
            <a:pPr algn="ctr"/>
            <a:r>
              <a:rPr lang="en-US" sz="40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2. Discuss whether logograms would be useful in the modern world. Decide how we could use them and where they would be useful.</a:t>
            </a:r>
          </a:p>
          <a:p>
            <a:pPr algn="ctr"/>
            <a:r>
              <a:rPr lang="en-US" sz="40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</a:rPr>
              <a:t>Is there a modern day equivalent to logograms?</a:t>
            </a:r>
            <a:endParaRPr lang="en-US" sz="3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852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266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TFTF</dc:creator>
  <cp:lastModifiedBy>supply TA</cp:lastModifiedBy>
  <cp:revision>83</cp:revision>
  <dcterms:created xsi:type="dcterms:W3CDTF">2014-09-18T16:04:43Z</dcterms:created>
  <dcterms:modified xsi:type="dcterms:W3CDTF">2021-01-25T08:24:38Z</dcterms:modified>
</cp:coreProperties>
</file>