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58" r:id="rId4"/>
    <p:sldId id="263" r:id="rId5"/>
    <p:sldId id="259" r:id="rId6"/>
    <p:sldId id="264" r:id="rId7"/>
    <p:sldId id="260" r:id="rId8"/>
    <p:sldId id="262" r:id="rId9"/>
    <p:sldId id="265" r:id="rId10"/>
    <p:sldId id="273" r:id="rId11"/>
    <p:sldId id="261" r:id="rId12"/>
    <p:sldId id="277" r:id="rId13"/>
    <p:sldId id="268" r:id="rId14"/>
    <p:sldId id="270" r:id="rId15"/>
    <p:sldId id="271" r:id="rId16"/>
    <p:sldId id="274" r:id="rId17"/>
    <p:sldId id="27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346"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FED0B31-54A5-4563-8491-1E006409ED9A}" type="datetimeFigureOut">
              <a:rPr lang="en-GB" smtClean="0"/>
              <a:t>16/09/2024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B9E156A-9C29-46DE-9D75-BD05D2B1B57A}" type="slidenum">
              <a:rPr lang="en-GB" smtClean="0"/>
              <a:t>‹#›</a:t>
            </a:fld>
            <a:endParaRPr lang="en-GB"/>
          </a:p>
        </p:txBody>
      </p:sp>
    </p:spTree>
    <p:extLst>
      <p:ext uri="{BB962C8B-B14F-4D97-AF65-F5344CB8AC3E}">
        <p14:creationId xmlns:p14="http://schemas.microsoft.com/office/powerpoint/2010/main" val="27835901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C763-02E5-4267-BFF9-9F15277C07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549245-96AD-49BF-BDCA-B4AF6BB7F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674B63-FA1F-4E40-9151-CAC8324713DA}"/>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5" name="Footer Placeholder 4">
            <a:extLst>
              <a:ext uri="{FF2B5EF4-FFF2-40B4-BE49-F238E27FC236}">
                <a16:creationId xmlns:a16="http://schemas.microsoft.com/office/drawing/2014/main" id="{C3F2FE9E-30F4-4DE2-9CEA-F451C79766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E47670-AA91-4CCF-AFCB-EDC0701DE564}"/>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13014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92BC-646F-4C78-821F-D29DA3ABCB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E0EDCC-9F82-46F3-AA34-E545913A42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6D3EF-FD00-4DA1-8B84-475CC5A2B724}"/>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5" name="Footer Placeholder 4">
            <a:extLst>
              <a:ext uri="{FF2B5EF4-FFF2-40B4-BE49-F238E27FC236}">
                <a16:creationId xmlns:a16="http://schemas.microsoft.com/office/drawing/2014/main" id="{B0D76E4B-E7B9-4980-A17B-CEC3D88CA7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BCD5AC-DBB0-4FEF-A05F-BC26B0CC57A9}"/>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88109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D2F11-05F4-45AC-B40D-4A38862487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5845F8-4275-4EB4-9A6D-3451C5B6D8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21CB1B-2759-4246-A374-412D9A28D5BC}"/>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5" name="Footer Placeholder 4">
            <a:extLst>
              <a:ext uri="{FF2B5EF4-FFF2-40B4-BE49-F238E27FC236}">
                <a16:creationId xmlns:a16="http://schemas.microsoft.com/office/drawing/2014/main" id="{5C1090C9-95BA-4774-AC86-291451279EA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A46ACCC-B405-4F52-B999-45BCBA6B89BA}"/>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7043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07F7-F8F0-4901-8DA7-62B29A3B60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F5EE53-D27E-4F53-84E5-58A6480AE5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FEBF1A-657C-4584-A323-5522759DEA54}"/>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5" name="Footer Placeholder 4">
            <a:extLst>
              <a:ext uri="{FF2B5EF4-FFF2-40B4-BE49-F238E27FC236}">
                <a16:creationId xmlns:a16="http://schemas.microsoft.com/office/drawing/2014/main" id="{F5853CBF-5235-4EF8-9421-B7AC82156E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54E346-0695-49AC-89C3-589588D17FF4}"/>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57124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B658-6709-4074-876C-5399DD0EB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2D9022-BF92-443B-BF97-E2A80D278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D5543B-EB19-4C15-B8A7-9032ECEFB123}"/>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5" name="Footer Placeholder 4">
            <a:extLst>
              <a:ext uri="{FF2B5EF4-FFF2-40B4-BE49-F238E27FC236}">
                <a16:creationId xmlns:a16="http://schemas.microsoft.com/office/drawing/2014/main" id="{0207D37B-1764-4BB4-9DEB-F8A15D66C6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6E01B3-798F-4083-87E9-204E17169988}"/>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06345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C193-77DB-426C-BE7E-5DE3C5F704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A80126-93B5-4171-93B4-76C294ECC6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C487C4-6660-45B6-ADB7-E3955F69F0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F5C828-F126-4570-8553-19AB2A613F42}"/>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6" name="Footer Placeholder 5">
            <a:extLst>
              <a:ext uri="{FF2B5EF4-FFF2-40B4-BE49-F238E27FC236}">
                <a16:creationId xmlns:a16="http://schemas.microsoft.com/office/drawing/2014/main" id="{055E024C-CFA9-4D94-A48F-A151278A05E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5487A0-EA5B-42B1-999D-A25EF5C6F512}"/>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400466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D2B8-C92F-4ACA-92F8-7D5C7DC21F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1503E1-AA54-4479-8AE3-E789D5FCC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506FA7-3D72-4EC2-BE79-3B1D9C926B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DE838C-4875-4B51-A637-72DA89DBF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BDF636-2928-4FD4-85ED-3EE10110B5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6CEE2B-5245-4426-B47C-329B5694C672}"/>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8" name="Footer Placeholder 7">
            <a:extLst>
              <a:ext uri="{FF2B5EF4-FFF2-40B4-BE49-F238E27FC236}">
                <a16:creationId xmlns:a16="http://schemas.microsoft.com/office/drawing/2014/main" id="{F6B8FC96-BB29-4BB5-9BFB-670B615C78F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8484EC-3BB1-4A20-8DB5-02137FAE50D1}"/>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144352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BB64-941D-4F2A-B617-F8561F9537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C12DAF-9672-40C2-BCF0-BCF092E6BBEB}"/>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4" name="Footer Placeholder 3">
            <a:extLst>
              <a:ext uri="{FF2B5EF4-FFF2-40B4-BE49-F238E27FC236}">
                <a16:creationId xmlns:a16="http://schemas.microsoft.com/office/drawing/2014/main" id="{F3259FAE-71A8-4D3F-882F-6B94CCBED3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54715F-1D98-482B-B870-259714BF801B}"/>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46282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47DEC-2505-4F50-9DAC-772A0FA8A509}"/>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3" name="Footer Placeholder 2">
            <a:extLst>
              <a:ext uri="{FF2B5EF4-FFF2-40B4-BE49-F238E27FC236}">
                <a16:creationId xmlns:a16="http://schemas.microsoft.com/office/drawing/2014/main" id="{D3671F67-6567-4537-AF20-8054F2F1DB9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D512C80-BBD4-411F-9608-113C4D28FDA5}"/>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190282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E269-7109-4140-9621-FD69215C4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6144CB-F53F-4FCC-A80D-40E3E7D1E5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8E13E1-014E-4481-83D7-D3C900999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6922E4-1DAF-47B8-9179-23A6DF67844E}"/>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6" name="Footer Placeholder 5">
            <a:extLst>
              <a:ext uri="{FF2B5EF4-FFF2-40B4-BE49-F238E27FC236}">
                <a16:creationId xmlns:a16="http://schemas.microsoft.com/office/drawing/2014/main" id="{9968EE35-624A-4F22-9215-6FB4D4EC90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012A808-1E1C-4235-8C0D-D86AD6C6F4FD}"/>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76164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677B-D5DC-4E60-B7A8-84AFF5EBA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66B23E-8427-43D9-A741-14A8E4559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063B539-7CB6-4959-8891-F55E32361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D39901-3B27-436E-B439-ED5D9D03C9A1}"/>
              </a:ext>
            </a:extLst>
          </p:cNvPr>
          <p:cNvSpPr>
            <a:spLocks noGrp="1"/>
          </p:cNvSpPr>
          <p:nvPr>
            <p:ph type="dt" sz="half" idx="10"/>
          </p:nvPr>
        </p:nvSpPr>
        <p:spPr/>
        <p:txBody>
          <a:bodyPr/>
          <a:lstStyle/>
          <a:p>
            <a:fld id="{FF0F78FE-EA3F-4461-98E4-18CFC17DBB7C}" type="datetimeFigureOut">
              <a:rPr lang="en-GB" smtClean="0"/>
              <a:t>16/09/2024</a:t>
            </a:fld>
            <a:endParaRPr lang="en-GB" dirty="0"/>
          </a:p>
        </p:txBody>
      </p:sp>
      <p:sp>
        <p:nvSpPr>
          <p:cNvPr id="6" name="Footer Placeholder 5">
            <a:extLst>
              <a:ext uri="{FF2B5EF4-FFF2-40B4-BE49-F238E27FC236}">
                <a16:creationId xmlns:a16="http://schemas.microsoft.com/office/drawing/2014/main" id="{94B492FD-C1C4-4C18-87E3-63FE3C35D57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BEDFB1D-F98E-4875-A226-D37E4B47EE98}"/>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42224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DD3A91-9AF9-4E44-A1A6-B1623BC3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5A044F-503A-4429-B9BC-031C7741F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6FCBD-CA9B-4973-A614-A49B4B15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F78FE-EA3F-4461-98E4-18CFC17DBB7C}" type="datetimeFigureOut">
              <a:rPr lang="en-GB" smtClean="0"/>
              <a:t>16/09/2024</a:t>
            </a:fld>
            <a:endParaRPr lang="en-GB" dirty="0"/>
          </a:p>
        </p:txBody>
      </p:sp>
      <p:sp>
        <p:nvSpPr>
          <p:cNvPr id="5" name="Footer Placeholder 4">
            <a:extLst>
              <a:ext uri="{FF2B5EF4-FFF2-40B4-BE49-F238E27FC236}">
                <a16:creationId xmlns:a16="http://schemas.microsoft.com/office/drawing/2014/main" id="{890FB0B0-6A1B-4438-8CE7-231D20D90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919C1A3-2004-41DA-B66F-8C21E1906D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1CCDE-565B-4ACD-A04B-90D3E6228F0E}" type="slidenum">
              <a:rPr lang="en-GB" smtClean="0"/>
              <a:t>‹#›</a:t>
            </a:fld>
            <a:endParaRPr lang="en-GB" dirty="0"/>
          </a:p>
        </p:txBody>
      </p:sp>
    </p:spTree>
    <p:extLst>
      <p:ext uri="{BB962C8B-B14F-4D97-AF65-F5344CB8AC3E}">
        <p14:creationId xmlns:p14="http://schemas.microsoft.com/office/powerpoint/2010/main" val="119625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eadforpleasure.co.uk/quizzes/quizzes/208729.html" TargetMode="External"/><Relationship Id="rId2" Type="http://schemas.openxmlformats.org/officeDocument/2006/relationships/hyperlink" Target="http://readforpleasure.co.uk/"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4041-8BB8-4407-90DD-E0F205C7D2FB}"/>
              </a:ext>
            </a:extLst>
          </p:cNvPr>
          <p:cNvSpPr>
            <a:spLocks noGrp="1"/>
          </p:cNvSpPr>
          <p:nvPr>
            <p:ph type="ctrTitle"/>
          </p:nvPr>
        </p:nvSpPr>
        <p:spPr>
          <a:xfrm>
            <a:off x="1232451" y="549206"/>
            <a:ext cx="9051235" cy="815768"/>
          </a:xfrm>
        </p:spPr>
        <p:txBody>
          <a:bodyPr>
            <a:normAutofit fontScale="90000"/>
          </a:bodyPr>
          <a:lstStyle/>
          <a:p>
            <a:r>
              <a:rPr lang="en-GB" dirty="0">
                <a:latin typeface="SassoonPrimaryInfant" pitchFamily="2" charset="0"/>
              </a:rPr>
              <a:t>Tuesday 17</a:t>
            </a:r>
            <a:r>
              <a:rPr lang="en-GB" baseline="30000" dirty="0">
                <a:latin typeface="SassoonPrimaryInfant" pitchFamily="2" charset="0"/>
              </a:rPr>
              <a:t>th</a:t>
            </a:r>
            <a:r>
              <a:rPr lang="en-GB" dirty="0">
                <a:latin typeface="SassoonPrimaryInfant" pitchFamily="2" charset="0"/>
              </a:rPr>
              <a:t> September 2024</a:t>
            </a:r>
          </a:p>
        </p:txBody>
      </p:sp>
      <p:sp>
        <p:nvSpPr>
          <p:cNvPr id="3" name="Subtitle 2">
            <a:extLst>
              <a:ext uri="{FF2B5EF4-FFF2-40B4-BE49-F238E27FC236}">
                <a16:creationId xmlns:a16="http://schemas.microsoft.com/office/drawing/2014/main" id="{8FBA4A4B-378B-4669-96A0-100685BA2AED}"/>
              </a:ext>
            </a:extLst>
          </p:cNvPr>
          <p:cNvSpPr>
            <a:spLocks noGrp="1"/>
          </p:cNvSpPr>
          <p:nvPr>
            <p:ph type="subTitle" idx="1"/>
          </p:nvPr>
        </p:nvSpPr>
        <p:spPr>
          <a:xfrm>
            <a:off x="755374" y="1792305"/>
            <a:ext cx="10760765" cy="599764"/>
          </a:xfrm>
        </p:spPr>
        <p:txBody>
          <a:bodyPr>
            <a:noAutofit/>
          </a:bodyPr>
          <a:lstStyle/>
          <a:p>
            <a:r>
              <a:rPr lang="en-GB" sz="6000" b="1" dirty="0">
                <a:solidFill>
                  <a:srgbClr val="00B050"/>
                </a:solidFill>
                <a:latin typeface="SassoonPrimaryInfant" pitchFamily="2" charset="0"/>
              </a:rPr>
              <a:t>Accelerated Reader Workshop</a:t>
            </a:r>
          </a:p>
        </p:txBody>
      </p:sp>
      <p:pic>
        <p:nvPicPr>
          <p:cNvPr id="4" name="Picture 3">
            <a:extLst>
              <a:ext uri="{FF2B5EF4-FFF2-40B4-BE49-F238E27FC236}">
                <a16:creationId xmlns:a16="http://schemas.microsoft.com/office/drawing/2014/main" id="{9BA77F91-20C0-44F9-A0AC-7C88F67F7480}"/>
              </a:ext>
            </a:extLst>
          </p:cNvPr>
          <p:cNvPicPr>
            <a:picLocks noChangeAspect="1"/>
          </p:cNvPicPr>
          <p:nvPr/>
        </p:nvPicPr>
        <p:blipFill>
          <a:blip r:embed="rId2"/>
          <a:stretch>
            <a:fillRect/>
          </a:stretch>
        </p:blipFill>
        <p:spPr>
          <a:xfrm>
            <a:off x="755374" y="2670313"/>
            <a:ext cx="8021707" cy="4083338"/>
          </a:xfrm>
          <a:prstGeom prst="rect">
            <a:avLst/>
          </a:prstGeom>
        </p:spPr>
      </p:pic>
      <p:pic>
        <p:nvPicPr>
          <p:cNvPr id="5" name="Picture 4">
            <a:extLst>
              <a:ext uri="{FF2B5EF4-FFF2-40B4-BE49-F238E27FC236}">
                <a16:creationId xmlns:a16="http://schemas.microsoft.com/office/drawing/2014/main" id="{DABC8735-8189-4D93-A0B9-FDE2A7B2F3A7}"/>
              </a:ext>
            </a:extLst>
          </p:cNvPr>
          <p:cNvPicPr>
            <a:picLocks noChangeAspect="1"/>
          </p:cNvPicPr>
          <p:nvPr/>
        </p:nvPicPr>
        <p:blipFill>
          <a:blip r:embed="rId3"/>
          <a:stretch>
            <a:fillRect/>
          </a:stretch>
        </p:blipFill>
        <p:spPr>
          <a:xfrm>
            <a:off x="8651700" y="2670313"/>
            <a:ext cx="3798137" cy="3475021"/>
          </a:xfrm>
          <a:prstGeom prst="rect">
            <a:avLst/>
          </a:prstGeom>
        </p:spPr>
      </p:pic>
    </p:spTree>
    <p:extLst>
      <p:ext uri="{BB962C8B-B14F-4D97-AF65-F5344CB8AC3E}">
        <p14:creationId xmlns:p14="http://schemas.microsoft.com/office/powerpoint/2010/main" val="1185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B75D-3A90-4696-BCBF-D5893B86B3A1}"/>
              </a:ext>
            </a:extLst>
          </p:cNvPr>
          <p:cNvSpPr>
            <a:spLocks noGrp="1"/>
          </p:cNvSpPr>
          <p:nvPr>
            <p:ph type="title"/>
          </p:nvPr>
        </p:nvSpPr>
        <p:spPr>
          <a:xfrm>
            <a:off x="838200" y="365125"/>
            <a:ext cx="10373139" cy="854075"/>
          </a:xfrm>
        </p:spPr>
        <p:txBody>
          <a:bodyPr>
            <a:noAutofit/>
          </a:bodyPr>
          <a:lstStyle/>
          <a:p>
            <a:r>
              <a:rPr lang="en-GB" sz="6000" b="1" dirty="0">
                <a:solidFill>
                  <a:srgbClr val="00B050"/>
                </a:solidFill>
                <a:latin typeface="SassoonPrimaryInfant" pitchFamily="2" charset="0"/>
              </a:rPr>
              <a:t>AR BookFinder</a:t>
            </a:r>
          </a:p>
        </p:txBody>
      </p:sp>
      <p:sp>
        <p:nvSpPr>
          <p:cNvPr id="3" name="Content Placeholder 2">
            <a:extLst>
              <a:ext uri="{FF2B5EF4-FFF2-40B4-BE49-F238E27FC236}">
                <a16:creationId xmlns:a16="http://schemas.microsoft.com/office/drawing/2014/main" id="{EDA19DAC-863E-49E1-A719-85E921CA77B3}"/>
              </a:ext>
            </a:extLst>
          </p:cNvPr>
          <p:cNvSpPr>
            <a:spLocks noGrp="1"/>
          </p:cNvSpPr>
          <p:nvPr>
            <p:ph idx="1"/>
          </p:nvPr>
        </p:nvSpPr>
        <p:spPr>
          <a:xfrm>
            <a:off x="347869" y="1361800"/>
            <a:ext cx="10515600" cy="4351338"/>
          </a:xfrm>
        </p:spPr>
        <p:txBody>
          <a:bodyPr>
            <a:normAutofit/>
          </a:bodyPr>
          <a:lstStyle/>
          <a:p>
            <a:r>
              <a:rPr lang="en-GB" dirty="0">
                <a:latin typeface="SassoonPrimaryInfant" pitchFamily="2" charset="0"/>
              </a:rPr>
              <a:t>A search engine for all books with Accelerated Reader quizzes</a:t>
            </a:r>
          </a:p>
          <a:p>
            <a:endParaRPr lang="en-GB" dirty="0">
              <a:latin typeface="SassoonPrimaryInfant" pitchFamily="2" charset="0"/>
            </a:endParaRPr>
          </a:p>
          <a:p>
            <a:r>
              <a:rPr lang="en-GB" dirty="0">
                <a:latin typeface="SassoonPrimaryInfant" pitchFamily="2" charset="0"/>
              </a:rPr>
              <a:t>www.arbookfind.co.uk</a:t>
            </a:r>
          </a:p>
        </p:txBody>
      </p:sp>
      <p:pic>
        <p:nvPicPr>
          <p:cNvPr id="5" name="Picture 4">
            <a:extLst>
              <a:ext uri="{FF2B5EF4-FFF2-40B4-BE49-F238E27FC236}">
                <a16:creationId xmlns:a16="http://schemas.microsoft.com/office/drawing/2014/main" id="{00C4C98D-4AAF-4325-BFF8-FE9414D26E45}"/>
              </a:ext>
            </a:extLst>
          </p:cNvPr>
          <p:cNvPicPr>
            <a:picLocks noChangeAspect="1"/>
          </p:cNvPicPr>
          <p:nvPr/>
        </p:nvPicPr>
        <p:blipFill rotWithShape="1">
          <a:blip r:embed="rId2"/>
          <a:srcRect l="15977" t="18029" r="15762" b="5895"/>
          <a:stretch/>
        </p:blipFill>
        <p:spPr>
          <a:xfrm>
            <a:off x="4250635" y="2037822"/>
            <a:ext cx="7702701" cy="4575013"/>
          </a:xfrm>
          <a:prstGeom prst="rect">
            <a:avLst/>
          </a:prstGeom>
        </p:spPr>
      </p:pic>
      <p:pic>
        <p:nvPicPr>
          <p:cNvPr id="4" name="Picture 3">
            <a:extLst>
              <a:ext uri="{FF2B5EF4-FFF2-40B4-BE49-F238E27FC236}">
                <a16:creationId xmlns:a16="http://schemas.microsoft.com/office/drawing/2014/main" id="{8EE6F0DA-D431-4538-BF35-6E63F5567453}"/>
              </a:ext>
            </a:extLst>
          </p:cNvPr>
          <p:cNvPicPr>
            <a:picLocks noChangeAspect="1"/>
          </p:cNvPicPr>
          <p:nvPr/>
        </p:nvPicPr>
        <p:blipFill>
          <a:blip r:embed="rId3"/>
          <a:stretch>
            <a:fillRect/>
          </a:stretch>
        </p:blipFill>
        <p:spPr>
          <a:xfrm>
            <a:off x="1170818" y="3411187"/>
            <a:ext cx="1902117" cy="2085013"/>
          </a:xfrm>
          <a:prstGeom prst="rect">
            <a:avLst/>
          </a:prstGeom>
        </p:spPr>
      </p:pic>
    </p:spTree>
    <p:extLst>
      <p:ext uri="{BB962C8B-B14F-4D97-AF65-F5344CB8AC3E}">
        <p14:creationId xmlns:p14="http://schemas.microsoft.com/office/powerpoint/2010/main" val="160884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A6FA-0CC2-4D6C-92C8-30ED3FB4DD99}"/>
              </a:ext>
            </a:extLst>
          </p:cNvPr>
          <p:cNvSpPr>
            <a:spLocks noGrp="1"/>
          </p:cNvSpPr>
          <p:nvPr>
            <p:ph type="title"/>
          </p:nvPr>
        </p:nvSpPr>
        <p:spPr>
          <a:xfrm>
            <a:off x="679171" y="242336"/>
            <a:ext cx="10545419" cy="1175648"/>
          </a:xfrm>
        </p:spPr>
        <p:txBody>
          <a:bodyPr>
            <a:normAutofit/>
          </a:bodyPr>
          <a:lstStyle/>
          <a:p>
            <a:r>
              <a:rPr lang="en-GB" sz="6000" b="1" dirty="0">
                <a:solidFill>
                  <a:srgbClr val="00B050"/>
                </a:solidFill>
                <a:latin typeface="SassoonPrimaryInfant" pitchFamily="2" charset="0"/>
              </a:rPr>
              <a:t>Reading Practice Quizzes</a:t>
            </a:r>
          </a:p>
        </p:txBody>
      </p:sp>
      <p:sp>
        <p:nvSpPr>
          <p:cNvPr id="3" name="Content Placeholder 2">
            <a:extLst>
              <a:ext uri="{FF2B5EF4-FFF2-40B4-BE49-F238E27FC236}">
                <a16:creationId xmlns:a16="http://schemas.microsoft.com/office/drawing/2014/main" id="{52E1A9BA-B2DD-4FF4-B524-E9C694CC287B}"/>
              </a:ext>
            </a:extLst>
          </p:cNvPr>
          <p:cNvSpPr>
            <a:spLocks noGrp="1"/>
          </p:cNvSpPr>
          <p:nvPr>
            <p:ph idx="1"/>
          </p:nvPr>
        </p:nvSpPr>
        <p:spPr>
          <a:xfrm>
            <a:off x="520146" y="1534077"/>
            <a:ext cx="10833653" cy="4351338"/>
          </a:xfrm>
        </p:spPr>
        <p:txBody>
          <a:bodyPr>
            <a:normAutofit/>
          </a:bodyPr>
          <a:lstStyle/>
          <a:p>
            <a:r>
              <a:rPr lang="en-GB" dirty="0">
                <a:latin typeface="SassoonPrimaryInfant" pitchFamily="2" charset="0"/>
              </a:rPr>
              <a:t>Ask questions that measure a pupil’s comprehension of a book.</a:t>
            </a:r>
          </a:p>
          <a:p>
            <a:endParaRPr lang="en-GB" dirty="0">
              <a:latin typeface="SassoonPrimaryInfant" pitchFamily="2" charset="0"/>
            </a:endParaRPr>
          </a:p>
          <a:p>
            <a:r>
              <a:rPr lang="en-GB" dirty="0">
                <a:latin typeface="SassoonPrimaryInfant" pitchFamily="2" charset="0"/>
              </a:rPr>
              <a:t>There are 3, 5, 10 or 20 questions in a Reading Practice quiz depending on the length and complexity of the book. </a:t>
            </a:r>
          </a:p>
          <a:p>
            <a:endParaRPr lang="en-GB" dirty="0">
              <a:latin typeface="SassoonPrimaryInfant" pitchFamily="2" charset="0"/>
            </a:endParaRPr>
          </a:p>
          <a:p>
            <a:r>
              <a:rPr lang="en-GB" dirty="0">
                <a:latin typeface="SassoonPrimaryInfant" pitchFamily="2" charset="0"/>
              </a:rPr>
              <a:t>Approximately 200 new quizzes are added to the programme every month.</a:t>
            </a:r>
          </a:p>
          <a:p>
            <a:pPr marL="0" indent="0">
              <a:buNone/>
            </a:pPr>
            <a:r>
              <a:rPr lang="en-GB" dirty="0">
                <a:latin typeface="SassoonPrimaryInfant" pitchFamily="2" charset="0"/>
                <a:hlinkClick r:id="rId2"/>
              </a:rPr>
              <a:t>http://readforpleasure.co.uk/</a:t>
            </a:r>
            <a:r>
              <a:rPr lang="en-GB" dirty="0">
                <a:latin typeface="SassoonPrimaryInfant" pitchFamily="2" charset="0"/>
              </a:rPr>
              <a:t> </a:t>
            </a:r>
          </a:p>
          <a:p>
            <a:pPr marL="0" indent="0">
              <a:buNone/>
            </a:pPr>
            <a:r>
              <a:rPr lang="en-GB" dirty="0">
                <a:latin typeface="SassoonPrimaryInfant" pitchFamily="2" charset="0"/>
                <a:hlinkClick r:id="rId3"/>
              </a:rPr>
              <a:t>http://readforpleasure.co.uk/quizzes/quizzes/208729.html</a:t>
            </a:r>
            <a:r>
              <a:rPr lang="en-GB" dirty="0">
                <a:latin typeface="SassoonPrimaryInfant" pitchFamily="2" charset="0"/>
              </a:rPr>
              <a:t> </a:t>
            </a:r>
          </a:p>
          <a:p>
            <a:endParaRPr lang="en-GB" dirty="0"/>
          </a:p>
        </p:txBody>
      </p:sp>
      <p:pic>
        <p:nvPicPr>
          <p:cNvPr id="4" name="Picture 3">
            <a:extLst>
              <a:ext uri="{FF2B5EF4-FFF2-40B4-BE49-F238E27FC236}">
                <a16:creationId xmlns:a16="http://schemas.microsoft.com/office/drawing/2014/main" id="{890F2B13-B683-4C9E-BE46-6A7B3E947D5F}"/>
              </a:ext>
            </a:extLst>
          </p:cNvPr>
          <p:cNvPicPr>
            <a:picLocks noChangeAspect="1"/>
          </p:cNvPicPr>
          <p:nvPr/>
        </p:nvPicPr>
        <p:blipFill rotWithShape="1">
          <a:blip r:embed="rId4"/>
          <a:srcRect l="65978" t="33032" r="6875" b="42198"/>
          <a:stretch/>
        </p:blipFill>
        <p:spPr>
          <a:xfrm>
            <a:off x="9263270" y="5266323"/>
            <a:ext cx="2522380" cy="1226552"/>
          </a:xfrm>
          <a:prstGeom prst="rect">
            <a:avLst/>
          </a:prstGeom>
        </p:spPr>
      </p:pic>
    </p:spTree>
    <p:extLst>
      <p:ext uri="{BB962C8B-B14F-4D97-AF65-F5344CB8AC3E}">
        <p14:creationId xmlns:p14="http://schemas.microsoft.com/office/powerpoint/2010/main" val="98075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75" y="911225"/>
            <a:ext cx="10515600" cy="4351338"/>
          </a:xfrm>
        </p:spPr>
        <p:txBody>
          <a:bodyPr/>
          <a:lstStyle/>
          <a:p>
            <a:r>
              <a:rPr lang="en-GB" sz="5400" dirty="0">
                <a:latin typeface="SassoonPrimaryInfant" pitchFamily="2" charset="0"/>
              </a:rPr>
              <a:t>Reading quizzes are to be completed at school – not at home</a:t>
            </a:r>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21" t="56090" r="23684" b="21955"/>
          <a:stretch/>
        </p:blipFill>
        <p:spPr bwMode="auto">
          <a:xfrm>
            <a:off x="3425780" y="3090930"/>
            <a:ext cx="4494726" cy="263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AB05F937-5C71-47D9-8255-7072052F3F33}"/>
              </a:ext>
            </a:extLst>
          </p:cNvPr>
          <p:cNvPicPr>
            <a:picLocks noChangeAspect="1"/>
          </p:cNvPicPr>
          <p:nvPr/>
        </p:nvPicPr>
        <p:blipFill>
          <a:blip r:embed="rId3"/>
          <a:stretch>
            <a:fillRect/>
          </a:stretch>
        </p:blipFill>
        <p:spPr>
          <a:xfrm>
            <a:off x="9115058" y="3086894"/>
            <a:ext cx="1902117" cy="2085013"/>
          </a:xfrm>
          <a:prstGeom prst="rect">
            <a:avLst/>
          </a:prstGeom>
        </p:spPr>
      </p:pic>
    </p:spTree>
    <p:extLst>
      <p:ext uri="{BB962C8B-B14F-4D97-AF65-F5344CB8AC3E}">
        <p14:creationId xmlns:p14="http://schemas.microsoft.com/office/powerpoint/2010/main" val="242614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91DD-53DC-455D-8AF7-8DB30B0B64C4}"/>
              </a:ext>
            </a:extLst>
          </p:cNvPr>
          <p:cNvSpPr>
            <a:spLocks noGrp="1"/>
          </p:cNvSpPr>
          <p:nvPr>
            <p:ph type="title"/>
          </p:nvPr>
        </p:nvSpPr>
        <p:spPr>
          <a:xfrm>
            <a:off x="573156" y="307752"/>
            <a:ext cx="10051774" cy="867327"/>
          </a:xfrm>
        </p:spPr>
        <p:txBody>
          <a:bodyPr>
            <a:noAutofit/>
          </a:bodyPr>
          <a:lstStyle/>
          <a:p>
            <a:r>
              <a:rPr lang="en-GB" sz="6000" b="1" dirty="0">
                <a:solidFill>
                  <a:srgbClr val="00B050"/>
                </a:solidFill>
                <a:latin typeface="SassoonPrimaryInfant" pitchFamily="2" charset="0"/>
              </a:rPr>
              <a:t>Instant Feedback</a:t>
            </a:r>
          </a:p>
        </p:txBody>
      </p:sp>
      <p:sp>
        <p:nvSpPr>
          <p:cNvPr id="3" name="Content Placeholder 2">
            <a:extLst>
              <a:ext uri="{FF2B5EF4-FFF2-40B4-BE49-F238E27FC236}">
                <a16:creationId xmlns:a16="http://schemas.microsoft.com/office/drawing/2014/main" id="{E7BA076A-9295-4449-A8ED-2AFD1D275770}"/>
              </a:ext>
            </a:extLst>
          </p:cNvPr>
          <p:cNvSpPr>
            <a:spLocks noGrp="1"/>
          </p:cNvSpPr>
          <p:nvPr>
            <p:ph idx="1"/>
          </p:nvPr>
        </p:nvSpPr>
        <p:spPr>
          <a:xfrm>
            <a:off x="374374" y="1534077"/>
            <a:ext cx="11208026" cy="4351338"/>
          </a:xfrm>
        </p:spPr>
        <p:txBody>
          <a:bodyPr>
            <a:normAutofit/>
          </a:bodyPr>
          <a:lstStyle/>
          <a:p>
            <a:r>
              <a:rPr lang="en-GB" dirty="0">
                <a:latin typeface="SassoonPrimaryInfant" pitchFamily="2" charset="0"/>
              </a:rPr>
              <a:t>Every time a child reads a book and takes a quiz with Accelerated Reader, they get immediate feedback on their results.</a:t>
            </a:r>
          </a:p>
          <a:p>
            <a:endParaRPr lang="en-GB" dirty="0">
              <a:latin typeface="SassoonPrimaryInfant" pitchFamily="2" charset="0"/>
            </a:endParaRPr>
          </a:p>
          <a:p>
            <a:r>
              <a:rPr lang="en-GB" dirty="0">
                <a:latin typeface="SassoonPrimaryInfant" pitchFamily="2" charset="0"/>
              </a:rPr>
              <a:t>The Opportunity to Praise Students Report is </a:t>
            </a:r>
          </a:p>
          <a:p>
            <a:pPr marL="0" indent="0">
              <a:buNone/>
            </a:pPr>
            <a:r>
              <a:rPr lang="en-GB" dirty="0">
                <a:latin typeface="SassoonPrimaryInfant" pitchFamily="2" charset="0"/>
              </a:rPr>
              <a:t>automatically produced after every quiz, showing </a:t>
            </a:r>
          </a:p>
          <a:p>
            <a:pPr marL="0" indent="0">
              <a:buNone/>
            </a:pPr>
            <a:r>
              <a:rPr lang="en-GB" dirty="0">
                <a:latin typeface="SassoonPrimaryInfant" pitchFamily="2" charset="0"/>
              </a:rPr>
              <a:t>the results of the quiz just taken. </a:t>
            </a:r>
          </a:p>
          <a:p>
            <a:pPr marL="0" indent="0">
              <a:buNone/>
            </a:pPr>
            <a:endParaRPr lang="en-GB" dirty="0">
              <a:latin typeface="SassoonPrimaryInfant" pitchFamily="2" charset="0"/>
            </a:endParaRPr>
          </a:p>
          <a:p>
            <a:r>
              <a:rPr lang="en-GB" dirty="0">
                <a:latin typeface="SassoonPrimaryInfant" pitchFamily="2" charset="0"/>
              </a:rPr>
              <a:t>The Accelerated Reader primary experience shows children the progress they are making with a simple and attractive sunflower design.</a:t>
            </a:r>
          </a:p>
        </p:txBody>
      </p:sp>
      <p:pic>
        <p:nvPicPr>
          <p:cNvPr id="4" name="Picture 3">
            <a:extLst>
              <a:ext uri="{FF2B5EF4-FFF2-40B4-BE49-F238E27FC236}">
                <a16:creationId xmlns:a16="http://schemas.microsoft.com/office/drawing/2014/main" id="{D1ED5CC4-49E8-44E4-8208-05550381B626}"/>
              </a:ext>
            </a:extLst>
          </p:cNvPr>
          <p:cNvPicPr>
            <a:picLocks noChangeAspect="1"/>
          </p:cNvPicPr>
          <p:nvPr/>
        </p:nvPicPr>
        <p:blipFill rotWithShape="1">
          <a:blip r:embed="rId2"/>
          <a:srcRect l="65000" t="36386" r="6521" b="20837"/>
          <a:stretch/>
        </p:blipFill>
        <p:spPr>
          <a:xfrm>
            <a:off x="8107017" y="2037920"/>
            <a:ext cx="3728333" cy="2984654"/>
          </a:xfrm>
          <a:prstGeom prst="rect">
            <a:avLst/>
          </a:prstGeom>
        </p:spPr>
      </p:pic>
      <p:pic>
        <p:nvPicPr>
          <p:cNvPr id="5" name="Picture 4">
            <a:extLst>
              <a:ext uri="{FF2B5EF4-FFF2-40B4-BE49-F238E27FC236}">
                <a16:creationId xmlns:a16="http://schemas.microsoft.com/office/drawing/2014/main" id="{D51EA8B2-F0AC-433E-A956-F6F525925668}"/>
              </a:ext>
            </a:extLst>
          </p:cNvPr>
          <p:cNvPicPr>
            <a:picLocks noChangeAspect="1"/>
          </p:cNvPicPr>
          <p:nvPr/>
        </p:nvPicPr>
        <p:blipFill>
          <a:blip r:embed="rId3"/>
          <a:stretch>
            <a:fillRect/>
          </a:stretch>
        </p:blipFill>
        <p:spPr>
          <a:xfrm>
            <a:off x="8601614" y="3140747"/>
            <a:ext cx="1038173" cy="1137997"/>
          </a:xfrm>
          <a:prstGeom prst="rect">
            <a:avLst/>
          </a:prstGeom>
        </p:spPr>
      </p:pic>
    </p:spTree>
    <p:extLst>
      <p:ext uri="{BB962C8B-B14F-4D97-AF65-F5344CB8AC3E}">
        <p14:creationId xmlns:p14="http://schemas.microsoft.com/office/powerpoint/2010/main" val="297647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36FF-95AE-4375-B9AB-ACC41B385F02}"/>
              </a:ext>
            </a:extLst>
          </p:cNvPr>
          <p:cNvSpPr>
            <a:spLocks noGrp="1"/>
          </p:cNvSpPr>
          <p:nvPr>
            <p:ph type="title"/>
          </p:nvPr>
        </p:nvSpPr>
        <p:spPr/>
        <p:txBody>
          <a:bodyPr>
            <a:normAutofit/>
          </a:bodyPr>
          <a:lstStyle/>
          <a:p>
            <a:r>
              <a:rPr lang="en-GB" sz="6000" b="1" dirty="0">
                <a:solidFill>
                  <a:srgbClr val="00B050"/>
                </a:solidFill>
                <a:latin typeface="SassoonPrimaryInfant" pitchFamily="2" charset="0"/>
              </a:rPr>
              <a:t>Rewards   </a:t>
            </a:r>
          </a:p>
        </p:txBody>
      </p:sp>
      <p:sp>
        <p:nvSpPr>
          <p:cNvPr id="3" name="Content Placeholder 2">
            <a:extLst>
              <a:ext uri="{FF2B5EF4-FFF2-40B4-BE49-F238E27FC236}">
                <a16:creationId xmlns:a16="http://schemas.microsoft.com/office/drawing/2014/main" id="{EF37BCF9-0A75-4BC0-9C12-37F228C1C9F4}"/>
              </a:ext>
            </a:extLst>
          </p:cNvPr>
          <p:cNvSpPr>
            <a:spLocks noGrp="1"/>
          </p:cNvSpPr>
          <p:nvPr>
            <p:ph idx="1"/>
          </p:nvPr>
        </p:nvSpPr>
        <p:spPr>
          <a:xfrm>
            <a:off x="530087" y="1915205"/>
            <a:ext cx="11012555" cy="4392998"/>
          </a:xfrm>
        </p:spPr>
        <p:txBody>
          <a:bodyPr>
            <a:normAutofit fontScale="92500" lnSpcReduction="20000"/>
          </a:bodyPr>
          <a:lstStyle/>
          <a:p>
            <a:pPr marL="0" indent="0">
              <a:buNone/>
            </a:pPr>
            <a:r>
              <a:rPr lang="en-GB" sz="4000" b="1" dirty="0">
                <a:latin typeface="SassoonPrimaryInfant" pitchFamily="2" charset="0"/>
              </a:rPr>
              <a:t>100% Readers</a:t>
            </a:r>
          </a:p>
          <a:p>
            <a:endParaRPr lang="en-GB" sz="3200" dirty="0">
              <a:latin typeface="SassoonPrimaryInfant" pitchFamily="2" charset="0"/>
            </a:endParaRPr>
          </a:p>
          <a:p>
            <a:r>
              <a:rPr lang="en-GB" sz="3200" dirty="0">
                <a:latin typeface="SassoonPrimaryInfant" pitchFamily="2" charset="0"/>
              </a:rPr>
              <a:t>Aim - to achieve 100% in their reading quizzes</a:t>
            </a:r>
          </a:p>
          <a:p>
            <a:r>
              <a:rPr lang="en-GB" sz="3200" dirty="0">
                <a:latin typeface="SassoonPrimaryInfant" pitchFamily="2" charset="0"/>
              </a:rPr>
              <a:t>This will encourage the children to read carefully – reading for meaning</a:t>
            </a:r>
          </a:p>
          <a:p>
            <a:r>
              <a:rPr lang="en-GB" sz="3200" dirty="0">
                <a:latin typeface="SassoonPrimaryInfant" pitchFamily="2" charset="0"/>
              </a:rPr>
              <a:t>Raffle ticket for each quiz passed at 100% - entered into raffle each half term in Celebration Assembly and will be entitled to our infamous Barter Books treat. </a:t>
            </a:r>
          </a:p>
          <a:p>
            <a:r>
              <a:rPr lang="en-GB" sz="3200" dirty="0">
                <a:latin typeface="SassoonPrimaryInfant" pitchFamily="2" charset="0"/>
              </a:rPr>
              <a:t>Children will also be given a raffle ticket for reading regularly at home as this is a key part of their continued development in reading.</a:t>
            </a:r>
          </a:p>
          <a:p>
            <a:endParaRPr lang="en-GB" sz="3200" dirty="0">
              <a:latin typeface="SassoonPrimaryInfant" pitchFamily="2" charset="0"/>
            </a:endParaRPr>
          </a:p>
          <a:p>
            <a:endParaRPr lang="en-GB" dirty="0"/>
          </a:p>
        </p:txBody>
      </p:sp>
      <p:pic>
        <p:nvPicPr>
          <p:cNvPr id="4" name="Picture 3">
            <a:extLst>
              <a:ext uri="{FF2B5EF4-FFF2-40B4-BE49-F238E27FC236}">
                <a16:creationId xmlns:a16="http://schemas.microsoft.com/office/drawing/2014/main" id="{1C253F9C-DDF1-4199-B024-66243A8FA701}"/>
              </a:ext>
            </a:extLst>
          </p:cNvPr>
          <p:cNvPicPr>
            <a:picLocks noChangeAspect="1"/>
          </p:cNvPicPr>
          <p:nvPr/>
        </p:nvPicPr>
        <p:blipFill>
          <a:blip r:embed="rId2"/>
          <a:stretch>
            <a:fillRect/>
          </a:stretch>
        </p:blipFill>
        <p:spPr>
          <a:xfrm>
            <a:off x="7015434" y="177184"/>
            <a:ext cx="4885017" cy="2437691"/>
          </a:xfrm>
          <a:prstGeom prst="rect">
            <a:avLst/>
          </a:prstGeom>
        </p:spPr>
      </p:pic>
      <p:pic>
        <p:nvPicPr>
          <p:cNvPr id="5" name="Picture 4">
            <a:extLst>
              <a:ext uri="{FF2B5EF4-FFF2-40B4-BE49-F238E27FC236}">
                <a16:creationId xmlns:a16="http://schemas.microsoft.com/office/drawing/2014/main" id="{E55C0C2F-BE0B-4F18-B03D-479D13BE99A2}"/>
              </a:ext>
            </a:extLst>
          </p:cNvPr>
          <p:cNvPicPr>
            <a:picLocks noChangeAspect="1"/>
          </p:cNvPicPr>
          <p:nvPr/>
        </p:nvPicPr>
        <p:blipFill>
          <a:blip r:embed="rId3"/>
          <a:stretch>
            <a:fillRect/>
          </a:stretch>
        </p:blipFill>
        <p:spPr>
          <a:xfrm>
            <a:off x="4225508" y="365125"/>
            <a:ext cx="1902117" cy="2085013"/>
          </a:xfrm>
          <a:prstGeom prst="rect">
            <a:avLst/>
          </a:prstGeom>
        </p:spPr>
      </p:pic>
    </p:spTree>
    <p:extLst>
      <p:ext uri="{BB962C8B-B14F-4D97-AF65-F5344CB8AC3E}">
        <p14:creationId xmlns:p14="http://schemas.microsoft.com/office/powerpoint/2010/main" val="276666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467C-D99E-4AFB-A615-B6B73751F661}"/>
              </a:ext>
            </a:extLst>
          </p:cNvPr>
          <p:cNvSpPr>
            <a:spLocks noGrp="1"/>
          </p:cNvSpPr>
          <p:nvPr>
            <p:ph type="title"/>
          </p:nvPr>
        </p:nvSpPr>
        <p:spPr/>
        <p:txBody>
          <a:bodyPr>
            <a:normAutofit/>
          </a:bodyPr>
          <a:lstStyle/>
          <a:p>
            <a:r>
              <a:rPr lang="en-GB" sz="6000" b="1" dirty="0">
                <a:solidFill>
                  <a:srgbClr val="00B050"/>
                </a:solidFill>
                <a:latin typeface="SassoonPrimaryInfant" pitchFamily="2" charset="0"/>
              </a:rPr>
              <a:t>Rewards</a:t>
            </a:r>
          </a:p>
        </p:txBody>
      </p:sp>
      <p:sp>
        <p:nvSpPr>
          <p:cNvPr id="3" name="Content Placeholder 2">
            <a:extLst>
              <a:ext uri="{FF2B5EF4-FFF2-40B4-BE49-F238E27FC236}">
                <a16:creationId xmlns:a16="http://schemas.microsoft.com/office/drawing/2014/main" id="{31A50F86-983B-4A96-8991-8F209D17AF74}"/>
              </a:ext>
            </a:extLst>
          </p:cNvPr>
          <p:cNvSpPr>
            <a:spLocks noGrp="1"/>
          </p:cNvSpPr>
          <p:nvPr>
            <p:ph idx="1"/>
          </p:nvPr>
        </p:nvSpPr>
        <p:spPr/>
        <p:txBody>
          <a:bodyPr/>
          <a:lstStyle/>
          <a:p>
            <a:pPr marL="0" indent="0">
              <a:buNone/>
            </a:pPr>
            <a:r>
              <a:rPr lang="en-GB" sz="4000" b="1" dirty="0">
                <a:latin typeface="SassoonPrimaryInfant" pitchFamily="2" charset="0"/>
              </a:rPr>
              <a:t>Millionaire Club</a:t>
            </a:r>
          </a:p>
          <a:p>
            <a:pPr marL="0" indent="0">
              <a:buNone/>
            </a:pPr>
            <a:endParaRPr lang="en-GB" sz="4000" b="1" dirty="0">
              <a:latin typeface="SassoonPrimaryInfant" pitchFamily="2" charset="0"/>
            </a:endParaRPr>
          </a:p>
          <a:p>
            <a:r>
              <a:rPr lang="en-GB" sz="3200" dirty="0">
                <a:latin typeface="SassoonPrimaryInfant" pitchFamily="2" charset="0"/>
              </a:rPr>
              <a:t>Aim – to read a million words</a:t>
            </a:r>
          </a:p>
          <a:p>
            <a:r>
              <a:rPr lang="en-GB" sz="3200" dirty="0">
                <a:latin typeface="SassoonPrimaryInfant" pitchFamily="2" charset="0"/>
              </a:rPr>
              <a:t>Special treat of a book of their </a:t>
            </a:r>
          </a:p>
          <a:p>
            <a:pPr marL="0" indent="0">
              <a:buNone/>
            </a:pPr>
            <a:r>
              <a:rPr lang="en-GB" sz="3200" dirty="0">
                <a:latin typeface="SassoonPrimaryInfant" pitchFamily="2" charset="0"/>
              </a:rPr>
              <a:t>Choice purchased for them to keep </a:t>
            </a:r>
          </a:p>
          <a:p>
            <a:pPr marL="0" indent="0">
              <a:buNone/>
            </a:pPr>
            <a:r>
              <a:rPr lang="en-GB" sz="3200" dirty="0">
                <a:latin typeface="SassoonPrimaryInfant" pitchFamily="2" charset="0"/>
              </a:rPr>
              <a:t>Which will be awarded in </a:t>
            </a:r>
          </a:p>
          <a:p>
            <a:pPr marL="0" indent="0">
              <a:buNone/>
            </a:pPr>
            <a:r>
              <a:rPr lang="en-GB" sz="3200" dirty="0">
                <a:latin typeface="SassoonPrimaryInfant" pitchFamily="2" charset="0"/>
              </a:rPr>
              <a:t>Celebration  Assembly</a:t>
            </a:r>
          </a:p>
          <a:p>
            <a:endParaRPr lang="en-GB" dirty="0"/>
          </a:p>
        </p:txBody>
      </p:sp>
      <p:pic>
        <p:nvPicPr>
          <p:cNvPr id="4" name="Picture 3">
            <a:extLst>
              <a:ext uri="{FF2B5EF4-FFF2-40B4-BE49-F238E27FC236}">
                <a16:creationId xmlns:a16="http://schemas.microsoft.com/office/drawing/2014/main" id="{EC9C3C8C-2A7B-4F1E-9DC8-0E24FFD6070A}"/>
              </a:ext>
            </a:extLst>
          </p:cNvPr>
          <p:cNvPicPr>
            <a:picLocks noChangeAspect="1"/>
          </p:cNvPicPr>
          <p:nvPr/>
        </p:nvPicPr>
        <p:blipFill>
          <a:blip r:embed="rId2"/>
          <a:stretch>
            <a:fillRect/>
          </a:stretch>
        </p:blipFill>
        <p:spPr>
          <a:xfrm>
            <a:off x="6926184" y="169391"/>
            <a:ext cx="4563451" cy="6519218"/>
          </a:xfrm>
          <a:prstGeom prst="rect">
            <a:avLst/>
          </a:prstGeom>
        </p:spPr>
      </p:pic>
      <p:pic>
        <p:nvPicPr>
          <p:cNvPr id="5" name="Picture 4">
            <a:extLst>
              <a:ext uri="{FF2B5EF4-FFF2-40B4-BE49-F238E27FC236}">
                <a16:creationId xmlns:a16="http://schemas.microsoft.com/office/drawing/2014/main" id="{0E4CE189-F913-4729-B770-A075F84ABF81}"/>
              </a:ext>
            </a:extLst>
          </p:cNvPr>
          <p:cNvPicPr>
            <a:picLocks noChangeAspect="1"/>
          </p:cNvPicPr>
          <p:nvPr/>
        </p:nvPicPr>
        <p:blipFill>
          <a:blip r:embed="rId3"/>
          <a:stretch>
            <a:fillRect/>
          </a:stretch>
        </p:blipFill>
        <p:spPr>
          <a:xfrm>
            <a:off x="4670379" y="648181"/>
            <a:ext cx="1902117" cy="2085013"/>
          </a:xfrm>
          <a:prstGeom prst="rect">
            <a:avLst/>
          </a:prstGeom>
        </p:spPr>
      </p:pic>
    </p:spTree>
    <p:extLst>
      <p:ext uri="{BB962C8B-B14F-4D97-AF65-F5344CB8AC3E}">
        <p14:creationId xmlns:p14="http://schemas.microsoft.com/office/powerpoint/2010/main" val="250731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0B69-A1F2-4878-9529-74A1F2C2AB18}"/>
              </a:ext>
            </a:extLst>
          </p:cNvPr>
          <p:cNvSpPr>
            <a:spLocks noGrp="1"/>
          </p:cNvSpPr>
          <p:nvPr>
            <p:ph type="title"/>
          </p:nvPr>
        </p:nvSpPr>
        <p:spPr>
          <a:xfrm>
            <a:off x="258987" y="338516"/>
            <a:ext cx="10929730" cy="1325563"/>
          </a:xfrm>
        </p:spPr>
        <p:txBody>
          <a:bodyPr/>
          <a:lstStyle/>
          <a:p>
            <a:r>
              <a:rPr lang="en-GB" b="1" dirty="0">
                <a:solidFill>
                  <a:srgbClr val="00B050"/>
                </a:solidFill>
                <a:latin typeface="SassoonPrimaryInfant" pitchFamily="2" charset="0"/>
              </a:rPr>
              <a:t>How can I help my child become a </a:t>
            </a:r>
            <a:br>
              <a:rPr lang="en-GB" b="1" dirty="0">
                <a:solidFill>
                  <a:srgbClr val="00B050"/>
                </a:solidFill>
                <a:latin typeface="SassoonPrimaryInfant" pitchFamily="2" charset="0"/>
              </a:rPr>
            </a:br>
            <a:r>
              <a:rPr lang="en-GB" b="1" dirty="0">
                <a:solidFill>
                  <a:srgbClr val="00B050"/>
                </a:solidFill>
                <a:latin typeface="SassoonPrimaryInfant" pitchFamily="2" charset="0"/>
              </a:rPr>
              <a:t>better reader? </a:t>
            </a:r>
          </a:p>
        </p:txBody>
      </p:sp>
      <p:sp>
        <p:nvSpPr>
          <p:cNvPr id="3" name="Content Placeholder 2">
            <a:extLst>
              <a:ext uri="{FF2B5EF4-FFF2-40B4-BE49-F238E27FC236}">
                <a16:creationId xmlns:a16="http://schemas.microsoft.com/office/drawing/2014/main" id="{3B0FDAA3-2465-46E9-890B-A7776A2F7A07}"/>
              </a:ext>
            </a:extLst>
          </p:cNvPr>
          <p:cNvSpPr>
            <a:spLocks noGrp="1"/>
          </p:cNvSpPr>
          <p:nvPr>
            <p:ph idx="1"/>
          </p:nvPr>
        </p:nvSpPr>
        <p:spPr>
          <a:xfrm>
            <a:off x="631135" y="2013778"/>
            <a:ext cx="10929729" cy="4351338"/>
          </a:xfrm>
        </p:spPr>
        <p:txBody>
          <a:bodyPr>
            <a:normAutofit fontScale="92500" lnSpcReduction="10000"/>
          </a:bodyPr>
          <a:lstStyle/>
          <a:p>
            <a:r>
              <a:rPr lang="en-GB" sz="3200" dirty="0">
                <a:latin typeface="SassoonPrimaryInfant" pitchFamily="2" charset="0"/>
              </a:rPr>
              <a:t>Make time for them to read at home. Children need to read for at least 20 minutes every day to improve their reading ability. </a:t>
            </a:r>
          </a:p>
          <a:p>
            <a:pPr marL="0" indent="0">
              <a:buNone/>
            </a:pPr>
            <a:endParaRPr lang="en-GB" sz="3200" dirty="0">
              <a:latin typeface="SassoonPrimaryInfant" pitchFamily="2" charset="0"/>
            </a:endParaRPr>
          </a:p>
          <a:p>
            <a:pPr marL="0" indent="0">
              <a:buNone/>
            </a:pPr>
            <a:r>
              <a:rPr lang="en-GB" sz="3200" dirty="0">
                <a:latin typeface="SassoonPrimaryInfant" pitchFamily="2" charset="0"/>
              </a:rPr>
              <a:t>• Encourage your child to read; discuss books, asking questions about what they have read; and visit your local library. </a:t>
            </a:r>
          </a:p>
          <a:p>
            <a:pPr marL="0" indent="0">
              <a:buNone/>
            </a:pPr>
            <a:endParaRPr lang="en-GB" sz="3200" dirty="0">
              <a:latin typeface="SassoonPrimaryInfant" pitchFamily="2" charset="0"/>
            </a:endParaRPr>
          </a:p>
          <a:p>
            <a:pPr marL="0" indent="0">
              <a:buNone/>
            </a:pPr>
            <a:r>
              <a:rPr lang="en-GB" sz="3200" dirty="0">
                <a:latin typeface="SassoonPrimaryInfant" pitchFamily="2" charset="0"/>
              </a:rPr>
              <a:t>• Find suitable books for your child at www.arbookfind.co.uk. Use the Search function to look for specific titles or topics, or go to Advanced Search to browse for books within your child’s ZPD and interest level. </a:t>
            </a:r>
          </a:p>
          <a:p>
            <a:pPr marL="0" indent="0">
              <a:buNone/>
            </a:pPr>
            <a:endParaRPr lang="en-GB" dirty="0"/>
          </a:p>
        </p:txBody>
      </p:sp>
      <p:pic>
        <p:nvPicPr>
          <p:cNvPr id="4" name="Picture 3">
            <a:extLst>
              <a:ext uri="{FF2B5EF4-FFF2-40B4-BE49-F238E27FC236}">
                <a16:creationId xmlns:a16="http://schemas.microsoft.com/office/drawing/2014/main" id="{E79D9A84-9E55-48B2-9314-8DBC89297938}"/>
              </a:ext>
            </a:extLst>
          </p:cNvPr>
          <p:cNvPicPr>
            <a:picLocks noChangeAspect="1"/>
          </p:cNvPicPr>
          <p:nvPr/>
        </p:nvPicPr>
        <p:blipFill>
          <a:blip r:embed="rId2"/>
          <a:stretch>
            <a:fillRect/>
          </a:stretch>
        </p:blipFill>
        <p:spPr>
          <a:xfrm>
            <a:off x="9940581" y="365125"/>
            <a:ext cx="1970612" cy="1648653"/>
          </a:xfrm>
          <a:prstGeom prst="rect">
            <a:avLst/>
          </a:prstGeom>
        </p:spPr>
      </p:pic>
      <p:pic>
        <p:nvPicPr>
          <p:cNvPr id="5" name="Google Shape;103;p1">
            <a:extLst>
              <a:ext uri="{FF2B5EF4-FFF2-40B4-BE49-F238E27FC236}">
                <a16:creationId xmlns:a16="http://schemas.microsoft.com/office/drawing/2014/main" id="{FE5F883B-1B08-4A2D-8CE5-F9C6A7BC247D}"/>
              </a:ext>
            </a:extLst>
          </p:cNvPr>
          <p:cNvPicPr preferRelativeResize="0"/>
          <p:nvPr/>
        </p:nvPicPr>
        <p:blipFill rotWithShape="1">
          <a:blip r:embed="rId3">
            <a:alphaModFix/>
          </a:blip>
          <a:srcRect/>
          <a:stretch/>
        </p:blipFill>
        <p:spPr>
          <a:xfrm>
            <a:off x="8252749" y="338516"/>
            <a:ext cx="1687832" cy="1675262"/>
          </a:xfrm>
          <a:prstGeom prst="rect">
            <a:avLst/>
          </a:prstGeom>
          <a:noFill/>
          <a:ln>
            <a:noFill/>
          </a:ln>
        </p:spPr>
      </p:pic>
    </p:spTree>
    <p:extLst>
      <p:ext uri="{BB962C8B-B14F-4D97-AF65-F5344CB8AC3E}">
        <p14:creationId xmlns:p14="http://schemas.microsoft.com/office/powerpoint/2010/main" val="236523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987C07-6B63-4EAB-9310-96B337CB1F10}"/>
              </a:ext>
            </a:extLst>
          </p:cNvPr>
          <p:cNvPicPr>
            <a:picLocks noGrp="1" noChangeAspect="1"/>
          </p:cNvPicPr>
          <p:nvPr>
            <p:ph idx="1"/>
          </p:nvPr>
        </p:nvPicPr>
        <p:blipFill>
          <a:blip r:embed="rId2"/>
          <a:stretch>
            <a:fillRect/>
          </a:stretch>
        </p:blipFill>
        <p:spPr>
          <a:xfrm>
            <a:off x="438079" y="1593438"/>
            <a:ext cx="11315841" cy="3442388"/>
          </a:xfrm>
          <a:prstGeom prst="rect">
            <a:avLst/>
          </a:prstGeom>
        </p:spPr>
      </p:pic>
      <p:pic>
        <p:nvPicPr>
          <p:cNvPr id="3" name="Google Shape;103;p1">
            <a:extLst>
              <a:ext uri="{FF2B5EF4-FFF2-40B4-BE49-F238E27FC236}">
                <a16:creationId xmlns:a16="http://schemas.microsoft.com/office/drawing/2014/main" id="{5FB31F2E-4CBD-4797-83B6-0922B3157CD0}"/>
              </a:ext>
            </a:extLst>
          </p:cNvPr>
          <p:cNvPicPr preferRelativeResize="0"/>
          <p:nvPr/>
        </p:nvPicPr>
        <p:blipFill rotWithShape="1">
          <a:blip r:embed="rId3">
            <a:alphaModFix/>
          </a:blip>
          <a:srcRect/>
          <a:stretch/>
        </p:blipFill>
        <p:spPr>
          <a:xfrm>
            <a:off x="9352344" y="3997567"/>
            <a:ext cx="1942475" cy="2087323"/>
          </a:xfrm>
          <a:prstGeom prst="rect">
            <a:avLst/>
          </a:prstGeom>
          <a:noFill/>
          <a:ln>
            <a:noFill/>
          </a:ln>
        </p:spPr>
      </p:pic>
    </p:spTree>
    <p:extLst>
      <p:ext uri="{BB962C8B-B14F-4D97-AF65-F5344CB8AC3E}">
        <p14:creationId xmlns:p14="http://schemas.microsoft.com/office/powerpoint/2010/main" val="244371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13F7-D080-41A8-8707-266D2BC4998E}"/>
              </a:ext>
            </a:extLst>
          </p:cNvPr>
          <p:cNvSpPr>
            <a:spLocks noGrp="1"/>
          </p:cNvSpPr>
          <p:nvPr>
            <p:ph type="title"/>
          </p:nvPr>
        </p:nvSpPr>
        <p:spPr/>
        <p:txBody>
          <a:bodyPr>
            <a:normAutofit/>
          </a:bodyPr>
          <a:lstStyle/>
          <a:p>
            <a:pPr algn="ctr"/>
            <a:r>
              <a:rPr lang="en-GB" sz="7200" b="1" dirty="0">
                <a:solidFill>
                  <a:srgbClr val="00B050"/>
                </a:solidFill>
                <a:latin typeface="SassoonPrimaryInfant" pitchFamily="2" charset="0"/>
              </a:rPr>
              <a:t>Aims of the session:</a:t>
            </a:r>
          </a:p>
        </p:txBody>
      </p:sp>
      <p:sp>
        <p:nvSpPr>
          <p:cNvPr id="3" name="Content Placeholder 2">
            <a:extLst>
              <a:ext uri="{FF2B5EF4-FFF2-40B4-BE49-F238E27FC236}">
                <a16:creationId xmlns:a16="http://schemas.microsoft.com/office/drawing/2014/main" id="{9CAD764D-121F-49CF-AC69-F5586E2AA709}"/>
              </a:ext>
            </a:extLst>
          </p:cNvPr>
          <p:cNvSpPr>
            <a:spLocks noGrp="1"/>
          </p:cNvSpPr>
          <p:nvPr>
            <p:ph idx="1"/>
          </p:nvPr>
        </p:nvSpPr>
        <p:spPr>
          <a:xfrm>
            <a:off x="646612" y="1931643"/>
            <a:ext cx="10515600" cy="4351338"/>
          </a:xfrm>
        </p:spPr>
        <p:txBody>
          <a:bodyPr/>
          <a:lstStyle/>
          <a:p>
            <a:r>
              <a:rPr lang="en-GB" sz="4000" dirty="0">
                <a:latin typeface="SassoonPrimaryInfant" pitchFamily="2" charset="0"/>
              </a:rPr>
              <a:t>What is Accelerated Reader?</a:t>
            </a:r>
          </a:p>
          <a:p>
            <a:r>
              <a:rPr lang="en-GB" sz="4000" dirty="0">
                <a:latin typeface="SassoonPrimaryInfant" pitchFamily="2" charset="0"/>
              </a:rPr>
              <a:t>How does it work?</a:t>
            </a:r>
          </a:p>
          <a:p>
            <a:r>
              <a:rPr lang="en-GB" sz="4000" dirty="0">
                <a:latin typeface="SassoonPrimaryInfant" pitchFamily="2" charset="0"/>
              </a:rPr>
              <a:t>Feedback for the children</a:t>
            </a:r>
          </a:p>
          <a:p>
            <a:r>
              <a:rPr lang="en-GB" sz="4000" dirty="0">
                <a:latin typeface="SassoonPrimaryInfant" pitchFamily="2" charset="0"/>
              </a:rPr>
              <a:t>Reward system</a:t>
            </a:r>
          </a:p>
          <a:p>
            <a:r>
              <a:rPr lang="en-GB" sz="4000" dirty="0">
                <a:latin typeface="SassoonPrimaryInfant" pitchFamily="2" charset="0"/>
              </a:rPr>
              <a:t>How can I help my child?</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599E6E8C-65EF-4746-9746-CE62A6A12231}"/>
              </a:ext>
            </a:extLst>
          </p:cNvPr>
          <p:cNvPicPr>
            <a:picLocks noChangeAspect="1"/>
          </p:cNvPicPr>
          <p:nvPr/>
        </p:nvPicPr>
        <p:blipFill>
          <a:blip r:embed="rId2"/>
          <a:stretch>
            <a:fillRect/>
          </a:stretch>
        </p:blipFill>
        <p:spPr>
          <a:xfrm>
            <a:off x="6838122" y="4213010"/>
            <a:ext cx="4976758" cy="2644990"/>
          </a:xfrm>
          <a:prstGeom prst="rect">
            <a:avLst/>
          </a:prstGeom>
        </p:spPr>
      </p:pic>
      <p:pic>
        <p:nvPicPr>
          <p:cNvPr id="5" name="Google Shape;103;p1">
            <a:extLst>
              <a:ext uri="{FF2B5EF4-FFF2-40B4-BE49-F238E27FC236}">
                <a16:creationId xmlns:a16="http://schemas.microsoft.com/office/drawing/2014/main" id="{31785D29-3587-460D-AD43-0BF5FB3331F4}"/>
              </a:ext>
            </a:extLst>
          </p:cNvPr>
          <p:cNvPicPr preferRelativeResize="0"/>
          <p:nvPr/>
        </p:nvPicPr>
        <p:blipFill rotWithShape="1">
          <a:blip r:embed="rId3">
            <a:alphaModFix/>
          </a:blip>
          <a:srcRect/>
          <a:stretch/>
        </p:blipFill>
        <p:spPr>
          <a:xfrm>
            <a:off x="7748598" y="1334186"/>
            <a:ext cx="3796790" cy="3476282"/>
          </a:xfrm>
          <a:prstGeom prst="rect">
            <a:avLst/>
          </a:prstGeom>
          <a:noFill/>
          <a:ln>
            <a:noFill/>
          </a:ln>
        </p:spPr>
      </p:pic>
    </p:spTree>
    <p:extLst>
      <p:ext uri="{BB962C8B-B14F-4D97-AF65-F5344CB8AC3E}">
        <p14:creationId xmlns:p14="http://schemas.microsoft.com/office/powerpoint/2010/main" val="345233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953D-AD06-4A36-B554-91120F9D4C00}"/>
              </a:ext>
            </a:extLst>
          </p:cNvPr>
          <p:cNvSpPr>
            <a:spLocks noGrp="1"/>
          </p:cNvSpPr>
          <p:nvPr>
            <p:ph type="title"/>
          </p:nvPr>
        </p:nvSpPr>
        <p:spPr>
          <a:xfrm>
            <a:off x="212035" y="365125"/>
            <a:ext cx="10515600" cy="814318"/>
          </a:xfrm>
        </p:spPr>
        <p:txBody>
          <a:bodyPr/>
          <a:lstStyle/>
          <a:p>
            <a:r>
              <a:rPr lang="en-GB" b="1" dirty="0">
                <a:solidFill>
                  <a:srgbClr val="00B050"/>
                </a:solidFill>
                <a:latin typeface="SassoonPrimaryInfant" pitchFamily="2" charset="0"/>
              </a:rPr>
              <a:t>What is Accelerated Reader (AR)?</a:t>
            </a:r>
          </a:p>
        </p:txBody>
      </p:sp>
      <p:sp>
        <p:nvSpPr>
          <p:cNvPr id="3" name="Content Placeholder 2">
            <a:extLst>
              <a:ext uri="{FF2B5EF4-FFF2-40B4-BE49-F238E27FC236}">
                <a16:creationId xmlns:a16="http://schemas.microsoft.com/office/drawing/2014/main" id="{DF00EED7-938E-49E8-9625-E80AA0EDD9CD}"/>
              </a:ext>
            </a:extLst>
          </p:cNvPr>
          <p:cNvSpPr>
            <a:spLocks noGrp="1"/>
          </p:cNvSpPr>
          <p:nvPr>
            <p:ph idx="1"/>
          </p:nvPr>
        </p:nvSpPr>
        <p:spPr>
          <a:xfrm>
            <a:off x="425726" y="2175357"/>
            <a:ext cx="11340548" cy="4351338"/>
          </a:xfrm>
        </p:spPr>
        <p:txBody>
          <a:bodyPr>
            <a:normAutofit fontScale="92500" lnSpcReduction="10000"/>
          </a:bodyPr>
          <a:lstStyle/>
          <a:p>
            <a:r>
              <a:rPr lang="en-GB" sz="3200" dirty="0">
                <a:latin typeface="SassoonPrimaryInfant" pitchFamily="2" charset="0"/>
              </a:rPr>
              <a:t>A personalised reading practice program that accelerates growth in reading ability. We use this system once your child has completed the Read Write Inc program</a:t>
            </a:r>
          </a:p>
          <a:p>
            <a:pPr marL="0" indent="0">
              <a:buNone/>
            </a:pPr>
            <a:endParaRPr lang="en-GB" sz="3200" dirty="0">
              <a:latin typeface="SassoonPrimaryInfant" pitchFamily="2" charset="0"/>
            </a:endParaRPr>
          </a:p>
          <a:p>
            <a:r>
              <a:rPr lang="en-GB" sz="3200" dirty="0">
                <a:latin typeface="SassoonPrimaryInfant" pitchFamily="2" charset="0"/>
              </a:rPr>
              <a:t>The children take a STAR test, which is designed to respond to their answers and give an accurate reading level.</a:t>
            </a:r>
          </a:p>
          <a:p>
            <a:pPr marL="0" indent="0">
              <a:buNone/>
            </a:pPr>
            <a:endParaRPr lang="en-GB" sz="3200" dirty="0">
              <a:latin typeface="SassoonPrimaryInfant" pitchFamily="2" charset="0"/>
            </a:endParaRPr>
          </a:p>
          <a:p>
            <a:r>
              <a:rPr lang="en-GB" sz="3000" dirty="0">
                <a:latin typeface="SassoonPrimaryInfant" pitchFamily="2" charset="0"/>
              </a:rPr>
              <a:t>This means that pupils are reading books they CAN access at a level which is appropriate – it avoids situations when pupils are discouraged by books that are ‘too hard’.</a:t>
            </a:r>
          </a:p>
        </p:txBody>
      </p:sp>
      <p:pic>
        <p:nvPicPr>
          <p:cNvPr id="4" name="Picture 3">
            <a:extLst>
              <a:ext uri="{FF2B5EF4-FFF2-40B4-BE49-F238E27FC236}">
                <a16:creationId xmlns:a16="http://schemas.microsoft.com/office/drawing/2014/main" id="{B4B834B2-49A6-4B14-93DE-D62B88E59448}"/>
              </a:ext>
            </a:extLst>
          </p:cNvPr>
          <p:cNvPicPr>
            <a:picLocks noChangeAspect="1"/>
          </p:cNvPicPr>
          <p:nvPr/>
        </p:nvPicPr>
        <p:blipFill rotWithShape="1">
          <a:blip r:embed="rId2"/>
          <a:srcRect l="55925" t="29678" r="2412" b="25729"/>
          <a:stretch/>
        </p:blipFill>
        <p:spPr>
          <a:xfrm>
            <a:off x="9382539" y="140459"/>
            <a:ext cx="2492771" cy="2001078"/>
          </a:xfrm>
          <a:prstGeom prst="rect">
            <a:avLst/>
          </a:prstGeom>
        </p:spPr>
      </p:pic>
      <p:pic>
        <p:nvPicPr>
          <p:cNvPr id="5" name="Picture 4">
            <a:extLst>
              <a:ext uri="{FF2B5EF4-FFF2-40B4-BE49-F238E27FC236}">
                <a16:creationId xmlns:a16="http://schemas.microsoft.com/office/drawing/2014/main" id="{5F5B2521-D71A-43E4-AFCF-02D029539F92}"/>
              </a:ext>
            </a:extLst>
          </p:cNvPr>
          <p:cNvPicPr>
            <a:picLocks noChangeAspect="1"/>
          </p:cNvPicPr>
          <p:nvPr/>
        </p:nvPicPr>
        <p:blipFill>
          <a:blip r:embed="rId3"/>
          <a:stretch>
            <a:fillRect/>
          </a:stretch>
        </p:blipFill>
        <p:spPr>
          <a:xfrm>
            <a:off x="655983" y="1140998"/>
            <a:ext cx="2978881" cy="906616"/>
          </a:xfrm>
          <a:prstGeom prst="rect">
            <a:avLst/>
          </a:prstGeom>
        </p:spPr>
      </p:pic>
      <p:pic>
        <p:nvPicPr>
          <p:cNvPr id="6" name="Google Shape;103;p1">
            <a:extLst>
              <a:ext uri="{FF2B5EF4-FFF2-40B4-BE49-F238E27FC236}">
                <a16:creationId xmlns:a16="http://schemas.microsoft.com/office/drawing/2014/main" id="{4E03249F-DB16-4F1D-A49E-B7EDB62CF622}"/>
              </a:ext>
            </a:extLst>
          </p:cNvPr>
          <p:cNvPicPr preferRelativeResize="0"/>
          <p:nvPr/>
        </p:nvPicPr>
        <p:blipFill rotWithShape="1">
          <a:blip r:embed="rId4">
            <a:alphaModFix/>
          </a:blip>
          <a:srcRect/>
          <a:stretch/>
        </p:blipFill>
        <p:spPr>
          <a:xfrm>
            <a:off x="8053169" y="365125"/>
            <a:ext cx="1329370" cy="1407384"/>
          </a:xfrm>
          <a:prstGeom prst="rect">
            <a:avLst/>
          </a:prstGeom>
          <a:noFill/>
          <a:ln>
            <a:noFill/>
          </a:ln>
        </p:spPr>
      </p:pic>
    </p:spTree>
    <p:extLst>
      <p:ext uri="{BB962C8B-B14F-4D97-AF65-F5344CB8AC3E}">
        <p14:creationId xmlns:p14="http://schemas.microsoft.com/office/powerpoint/2010/main" val="113879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2F28-22F1-4B7F-839D-0D6D64FDC89B}"/>
              </a:ext>
            </a:extLst>
          </p:cNvPr>
          <p:cNvSpPr>
            <a:spLocks noGrp="1"/>
          </p:cNvSpPr>
          <p:nvPr>
            <p:ph type="title"/>
          </p:nvPr>
        </p:nvSpPr>
        <p:spPr>
          <a:xfrm>
            <a:off x="506895" y="285612"/>
            <a:ext cx="10515600" cy="1325563"/>
          </a:xfrm>
        </p:spPr>
        <p:txBody>
          <a:bodyPr/>
          <a:lstStyle/>
          <a:p>
            <a:r>
              <a:rPr lang="en-GB" b="1" dirty="0">
                <a:solidFill>
                  <a:srgbClr val="00B050"/>
                </a:solidFill>
                <a:latin typeface="SassoonPrimaryInfant" pitchFamily="2" charset="0"/>
              </a:rPr>
              <a:t>What is a Star Reading test?</a:t>
            </a:r>
          </a:p>
        </p:txBody>
      </p:sp>
      <p:sp>
        <p:nvSpPr>
          <p:cNvPr id="3" name="Content Placeholder 2">
            <a:extLst>
              <a:ext uri="{FF2B5EF4-FFF2-40B4-BE49-F238E27FC236}">
                <a16:creationId xmlns:a16="http://schemas.microsoft.com/office/drawing/2014/main" id="{38B2BA36-1ABC-4F7E-95F4-60CCC655B996}"/>
              </a:ext>
            </a:extLst>
          </p:cNvPr>
          <p:cNvSpPr>
            <a:spLocks noGrp="1"/>
          </p:cNvSpPr>
          <p:nvPr>
            <p:ph idx="1"/>
          </p:nvPr>
        </p:nvSpPr>
        <p:spPr>
          <a:xfrm>
            <a:off x="506895" y="1481068"/>
            <a:ext cx="10515600" cy="4351338"/>
          </a:xfrm>
        </p:spPr>
        <p:txBody>
          <a:bodyPr>
            <a:normAutofit/>
          </a:bodyPr>
          <a:lstStyle/>
          <a:p>
            <a:r>
              <a:rPr lang="en-GB" dirty="0">
                <a:latin typeface="SassoonPrimaryInfant" pitchFamily="2" charset="0"/>
              </a:rPr>
              <a:t>Star Reading test is an online test used to measure your child’s reading level.</a:t>
            </a:r>
          </a:p>
          <a:p>
            <a:endParaRPr lang="en-GB" dirty="0">
              <a:latin typeface="SassoonPrimaryInfant" pitchFamily="2" charset="0"/>
            </a:endParaRPr>
          </a:p>
          <a:p>
            <a:r>
              <a:rPr lang="en-GB" dirty="0">
                <a:latin typeface="SassoonPrimaryInfant" pitchFamily="2" charset="0"/>
              </a:rPr>
              <a:t>The test uses multiple-choice questions</a:t>
            </a:r>
          </a:p>
          <a:p>
            <a:endParaRPr lang="en-GB" dirty="0">
              <a:latin typeface="SassoonPrimaryInfant" pitchFamily="2" charset="0"/>
            </a:endParaRPr>
          </a:p>
          <a:p>
            <a:r>
              <a:rPr lang="en-GB" dirty="0">
                <a:latin typeface="SassoonPrimaryInfant" pitchFamily="2" charset="0"/>
              </a:rPr>
              <a:t>It takes around 20 minutes</a:t>
            </a:r>
          </a:p>
          <a:p>
            <a:endParaRPr lang="en-GB" dirty="0">
              <a:latin typeface="SassoonPrimaryInfant" pitchFamily="2" charset="0"/>
            </a:endParaRPr>
          </a:p>
          <a:p>
            <a:r>
              <a:rPr lang="en-GB" dirty="0">
                <a:latin typeface="SassoonPrimaryInfant" pitchFamily="2" charset="0"/>
              </a:rPr>
              <a:t>This test identifies your child’s Zone of Proximal Development (ZDP)</a:t>
            </a:r>
          </a:p>
        </p:txBody>
      </p:sp>
      <p:pic>
        <p:nvPicPr>
          <p:cNvPr id="4" name="Picture 3">
            <a:extLst>
              <a:ext uri="{FF2B5EF4-FFF2-40B4-BE49-F238E27FC236}">
                <a16:creationId xmlns:a16="http://schemas.microsoft.com/office/drawing/2014/main" id="{6B7E1302-B615-49D3-B2C0-5BB06A552B1D}"/>
              </a:ext>
            </a:extLst>
          </p:cNvPr>
          <p:cNvPicPr>
            <a:picLocks noChangeAspect="1"/>
          </p:cNvPicPr>
          <p:nvPr/>
        </p:nvPicPr>
        <p:blipFill rotWithShape="1">
          <a:blip r:embed="rId2"/>
          <a:srcRect l="51630" t="29042" r="19130" b="31008"/>
          <a:stretch/>
        </p:blipFill>
        <p:spPr>
          <a:xfrm>
            <a:off x="7921487" y="1985162"/>
            <a:ext cx="3965714" cy="2887675"/>
          </a:xfrm>
          <a:prstGeom prst="rect">
            <a:avLst/>
          </a:prstGeom>
        </p:spPr>
      </p:pic>
      <p:pic>
        <p:nvPicPr>
          <p:cNvPr id="5" name="Google Shape;103;p1">
            <a:extLst>
              <a:ext uri="{FF2B5EF4-FFF2-40B4-BE49-F238E27FC236}">
                <a16:creationId xmlns:a16="http://schemas.microsoft.com/office/drawing/2014/main" id="{F8D125E6-875B-4BC6-A96E-AA3363B41CCD}"/>
              </a:ext>
            </a:extLst>
          </p:cNvPr>
          <p:cNvPicPr preferRelativeResize="0"/>
          <p:nvPr/>
        </p:nvPicPr>
        <p:blipFill rotWithShape="1">
          <a:blip r:embed="rId3">
            <a:alphaModFix/>
          </a:blip>
          <a:srcRect/>
          <a:stretch/>
        </p:blipFill>
        <p:spPr>
          <a:xfrm>
            <a:off x="9904344" y="187085"/>
            <a:ext cx="1974139" cy="1677015"/>
          </a:xfrm>
          <a:prstGeom prst="rect">
            <a:avLst/>
          </a:prstGeom>
          <a:noFill/>
          <a:ln>
            <a:noFill/>
          </a:ln>
        </p:spPr>
      </p:pic>
    </p:spTree>
    <p:extLst>
      <p:ext uri="{BB962C8B-B14F-4D97-AF65-F5344CB8AC3E}">
        <p14:creationId xmlns:p14="http://schemas.microsoft.com/office/powerpoint/2010/main" val="392941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4EAA-5F26-403C-BBC0-C5BD80A9F48F}"/>
              </a:ext>
            </a:extLst>
          </p:cNvPr>
          <p:cNvSpPr>
            <a:spLocks noGrp="1"/>
          </p:cNvSpPr>
          <p:nvPr>
            <p:ph type="title"/>
          </p:nvPr>
        </p:nvSpPr>
        <p:spPr>
          <a:xfrm>
            <a:off x="520148" y="249554"/>
            <a:ext cx="10515600" cy="862966"/>
          </a:xfrm>
        </p:spPr>
        <p:txBody>
          <a:bodyPr/>
          <a:lstStyle/>
          <a:p>
            <a:r>
              <a:rPr lang="en-GB" b="1" dirty="0">
                <a:solidFill>
                  <a:srgbClr val="00B050"/>
                </a:solidFill>
                <a:latin typeface="SassoonPrimaryInfant" pitchFamily="2" charset="0"/>
              </a:rPr>
              <a:t>Zone of Proximal Development (ZDP)</a:t>
            </a:r>
          </a:p>
        </p:txBody>
      </p:sp>
      <p:sp>
        <p:nvSpPr>
          <p:cNvPr id="3" name="Content Placeholder 2">
            <a:extLst>
              <a:ext uri="{FF2B5EF4-FFF2-40B4-BE49-F238E27FC236}">
                <a16:creationId xmlns:a16="http://schemas.microsoft.com/office/drawing/2014/main" id="{55A63496-E70F-48B1-8506-3AAE25B86B9F}"/>
              </a:ext>
            </a:extLst>
          </p:cNvPr>
          <p:cNvSpPr>
            <a:spLocks noGrp="1"/>
          </p:cNvSpPr>
          <p:nvPr>
            <p:ph idx="1"/>
          </p:nvPr>
        </p:nvSpPr>
        <p:spPr>
          <a:xfrm>
            <a:off x="520148" y="1419121"/>
            <a:ext cx="11181522" cy="4351338"/>
          </a:xfrm>
        </p:spPr>
        <p:txBody>
          <a:bodyPr/>
          <a:lstStyle/>
          <a:p>
            <a:r>
              <a:rPr lang="en-GB" dirty="0">
                <a:latin typeface="SassoonPrimaryInfant" pitchFamily="2" charset="0"/>
              </a:rPr>
              <a:t>A range of book levels recommended for each pupil based on their reading ability (Star test)</a:t>
            </a:r>
          </a:p>
          <a:p>
            <a:r>
              <a:rPr lang="en-GB" dirty="0">
                <a:latin typeface="SassoonPrimaryInfant" pitchFamily="2" charset="0"/>
              </a:rPr>
              <a:t>The pupil has free rein to choose books from within their entire ZDP range (based on quiz results and teacher feedback).</a:t>
            </a:r>
          </a:p>
        </p:txBody>
      </p:sp>
      <p:pic>
        <p:nvPicPr>
          <p:cNvPr id="4" name="Picture 3">
            <a:extLst>
              <a:ext uri="{FF2B5EF4-FFF2-40B4-BE49-F238E27FC236}">
                <a16:creationId xmlns:a16="http://schemas.microsoft.com/office/drawing/2014/main" id="{436861EF-EAC6-4BD0-9C2B-FB039CF0A885}"/>
              </a:ext>
            </a:extLst>
          </p:cNvPr>
          <p:cNvPicPr>
            <a:picLocks noChangeAspect="1"/>
          </p:cNvPicPr>
          <p:nvPr/>
        </p:nvPicPr>
        <p:blipFill rotWithShape="1">
          <a:blip r:embed="rId2"/>
          <a:srcRect l="24348" t="38629" r="26196" b="21396"/>
          <a:stretch/>
        </p:blipFill>
        <p:spPr>
          <a:xfrm>
            <a:off x="490330" y="3325160"/>
            <a:ext cx="7381462" cy="3179707"/>
          </a:xfrm>
          <a:prstGeom prst="rect">
            <a:avLst/>
          </a:prstGeom>
        </p:spPr>
      </p:pic>
      <p:pic>
        <p:nvPicPr>
          <p:cNvPr id="5" name="Google Shape;103;p1">
            <a:extLst>
              <a:ext uri="{FF2B5EF4-FFF2-40B4-BE49-F238E27FC236}">
                <a16:creationId xmlns:a16="http://schemas.microsoft.com/office/drawing/2014/main" id="{48483332-DCEF-4DB1-8A4F-2B055CF9FCC6}"/>
              </a:ext>
            </a:extLst>
          </p:cNvPr>
          <p:cNvPicPr preferRelativeResize="0"/>
          <p:nvPr/>
        </p:nvPicPr>
        <p:blipFill rotWithShape="1">
          <a:blip r:embed="rId3">
            <a:alphaModFix/>
          </a:blip>
          <a:srcRect/>
          <a:stretch/>
        </p:blipFill>
        <p:spPr>
          <a:xfrm>
            <a:off x="8177134" y="3132164"/>
            <a:ext cx="3796790" cy="3476282"/>
          </a:xfrm>
          <a:prstGeom prst="rect">
            <a:avLst/>
          </a:prstGeom>
          <a:noFill/>
          <a:ln>
            <a:noFill/>
          </a:ln>
        </p:spPr>
      </p:pic>
    </p:spTree>
    <p:extLst>
      <p:ext uri="{BB962C8B-B14F-4D97-AF65-F5344CB8AC3E}">
        <p14:creationId xmlns:p14="http://schemas.microsoft.com/office/powerpoint/2010/main" val="165853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6B7D-4387-4889-B4B0-0C50090CD5D8}"/>
              </a:ext>
            </a:extLst>
          </p:cNvPr>
          <p:cNvSpPr>
            <a:spLocks noGrp="1"/>
          </p:cNvSpPr>
          <p:nvPr>
            <p:ph type="title"/>
          </p:nvPr>
        </p:nvSpPr>
        <p:spPr>
          <a:xfrm>
            <a:off x="838200" y="365125"/>
            <a:ext cx="10134600" cy="721553"/>
          </a:xfrm>
        </p:spPr>
        <p:txBody>
          <a:bodyPr/>
          <a:lstStyle/>
          <a:p>
            <a:r>
              <a:rPr lang="en-GB" b="1" dirty="0">
                <a:solidFill>
                  <a:srgbClr val="00B050"/>
                </a:solidFill>
                <a:latin typeface="SassoonPrimaryInfant" pitchFamily="2" charset="0"/>
              </a:rPr>
              <a:t>How do the children select books?</a:t>
            </a:r>
          </a:p>
        </p:txBody>
      </p:sp>
      <p:sp>
        <p:nvSpPr>
          <p:cNvPr id="3" name="Content Placeholder 2">
            <a:extLst>
              <a:ext uri="{FF2B5EF4-FFF2-40B4-BE49-F238E27FC236}">
                <a16:creationId xmlns:a16="http://schemas.microsoft.com/office/drawing/2014/main" id="{021BD766-2B9C-46DB-82A3-6515AC125F0A}"/>
              </a:ext>
            </a:extLst>
          </p:cNvPr>
          <p:cNvSpPr>
            <a:spLocks noGrp="1"/>
          </p:cNvSpPr>
          <p:nvPr>
            <p:ph idx="1"/>
          </p:nvPr>
        </p:nvSpPr>
        <p:spPr>
          <a:xfrm>
            <a:off x="457200" y="1104071"/>
            <a:ext cx="11005930" cy="5097945"/>
          </a:xfrm>
        </p:spPr>
        <p:txBody>
          <a:bodyPr>
            <a:normAutofit/>
          </a:bodyPr>
          <a:lstStyle/>
          <a:p>
            <a:endParaRPr lang="en-GB" sz="3200" dirty="0">
              <a:latin typeface="SassoonPrimaryInfant" pitchFamily="2" charset="0"/>
            </a:endParaRPr>
          </a:p>
          <a:p>
            <a:r>
              <a:rPr lang="en-GB" sz="3200" dirty="0">
                <a:latin typeface="SassoonPrimaryInfant" pitchFamily="2" charset="0"/>
              </a:rPr>
              <a:t>AR includes over 30,000 books. These can be found in the school library, classroom reading, our extensive range of reading books, public libraries, book shops, homes etc. Thee books that your child brings home will have the ZPD written on the spine of the book. </a:t>
            </a:r>
          </a:p>
        </p:txBody>
      </p:sp>
      <p:pic>
        <p:nvPicPr>
          <p:cNvPr id="4" name="Picture 3">
            <a:extLst>
              <a:ext uri="{FF2B5EF4-FFF2-40B4-BE49-F238E27FC236}">
                <a16:creationId xmlns:a16="http://schemas.microsoft.com/office/drawing/2014/main" id="{94A4A242-98A9-469B-8755-881E0332746F}"/>
              </a:ext>
            </a:extLst>
          </p:cNvPr>
          <p:cNvPicPr>
            <a:picLocks noChangeAspect="1"/>
          </p:cNvPicPr>
          <p:nvPr/>
        </p:nvPicPr>
        <p:blipFill>
          <a:blip r:embed="rId2"/>
          <a:stretch>
            <a:fillRect/>
          </a:stretch>
        </p:blipFill>
        <p:spPr>
          <a:xfrm>
            <a:off x="4181539" y="4006393"/>
            <a:ext cx="2910923" cy="2688715"/>
          </a:xfrm>
          <a:prstGeom prst="rect">
            <a:avLst/>
          </a:prstGeom>
        </p:spPr>
      </p:pic>
      <p:pic>
        <p:nvPicPr>
          <p:cNvPr id="5" name="Google Shape;103;p1">
            <a:extLst>
              <a:ext uri="{FF2B5EF4-FFF2-40B4-BE49-F238E27FC236}">
                <a16:creationId xmlns:a16="http://schemas.microsoft.com/office/drawing/2014/main" id="{F47C4522-02F0-4290-94B9-9FEA297DE67C}"/>
              </a:ext>
            </a:extLst>
          </p:cNvPr>
          <p:cNvPicPr preferRelativeResize="0"/>
          <p:nvPr/>
        </p:nvPicPr>
        <p:blipFill rotWithShape="1">
          <a:blip r:embed="rId3">
            <a:alphaModFix/>
          </a:blip>
          <a:srcRect/>
          <a:stretch/>
        </p:blipFill>
        <p:spPr>
          <a:xfrm>
            <a:off x="8663353" y="4169284"/>
            <a:ext cx="3086715" cy="2688715"/>
          </a:xfrm>
          <a:prstGeom prst="rect">
            <a:avLst/>
          </a:prstGeom>
          <a:noFill/>
          <a:ln>
            <a:noFill/>
          </a:ln>
        </p:spPr>
      </p:pic>
    </p:spTree>
    <p:extLst>
      <p:ext uri="{BB962C8B-B14F-4D97-AF65-F5344CB8AC3E}">
        <p14:creationId xmlns:p14="http://schemas.microsoft.com/office/powerpoint/2010/main" val="31585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ED4E-3CC0-4A04-87B6-050B35BD3652}"/>
              </a:ext>
            </a:extLst>
          </p:cNvPr>
          <p:cNvSpPr>
            <a:spLocks noGrp="1"/>
          </p:cNvSpPr>
          <p:nvPr>
            <p:ph type="title"/>
          </p:nvPr>
        </p:nvSpPr>
        <p:spPr>
          <a:xfrm>
            <a:off x="493644" y="179596"/>
            <a:ext cx="10860156" cy="1092614"/>
          </a:xfrm>
        </p:spPr>
        <p:txBody>
          <a:bodyPr/>
          <a:lstStyle/>
          <a:p>
            <a:r>
              <a:rPr lang="en-GB" b="1" dirty="0">
                <a:solidFill>
                  <a:srgbClr val="00B050"/>
                </a:solidFill>
                <a:latin typeface="SassoonPrimaryInfant" pitchFamily="2" charset="0"/>
              </a:rPr>
              <a:t>Book levels (BL)</a:t>
            </a:r>
          </a:p>
        </p:txBody>
      </p:sp>
      <p:sp>
        <p:nvSpPr>
          <p:cNvPr id="3" name="Content Placeholder 2">
            <a:extLst>
              <a:ext uri="{FF2B5EF4-FFF2-40B4-BE49-F238E27FC236}">
                <a16:creationId xmlns:a16="http://schemas.microsoft.com/office/drawing/2014/main" id="{435F9EDC-3B65-4058-B770-A6495DACED27}"/>
              </a:ext>
            </a:extLst>
          </p:cNvPr>
          <p:cNvSpPr>
            <a:spLocks noGrp="1"/>
          </p:cNvSpPr>
          <p:nvPr>
            <p:ph idx="1"/>
          </p:nvPr>
        </p:nvSpPr>
        <p:spPr>
          <a:xfrm>
            <a:off x="344556" y="1215162"/>
            <a:ext cx="11502887" cy="4427676"/>
          </a:xfrm>
        </p:spPr>
        <p:txBody>
          <a:bodyPr>
            <a:noAutofit/>
          </a:bodyPr>
          <a:lstStyle/>
          <a:p>
            <a:r>
              <a:rPr lang="en-GB" sz="3600" dirty="0">
                <a:latin typeface="SassoonPrimaryInfant" pitchFamily="2" charset="0"/>
              </a:rPr>
              <a:t>All quizzed books have a Book Level (BL).</a:t>
            </a:r>
          </a:p>
          <a:p>
            <a:r>
              <a:rPr lang="en-GB" sz="3600" dirty="0">
                <a:latin typeface="SassoonPrimaryInfant" pitchFamily="2" charset="0"/>
              </a:rPr>
              <a:t>Represents the difficulty of the text.</a:t>
            </a:r>
          </a:p>
          <a:p>
            <a:r>
              <a:rPr lang="en-GB" sz="3600" dirty="0">
                <a:latin typeface="SassoonPrimaryInfant" pitchFamily="2" charset="0"/>
              </a:rPr>
              <a:t>Based on two main factors:</a:t>
            </a:r>
          </a:p>
          <a:p>
            <a:pPr marL="0" indent="0">
              <a:buNone/>
            </a:pPr>
            <a:r>
              <a:rPr lang="en-GB" sz="3600" dirty="0">
                <a:latin typeface="SassoonPrimaryInfant" pitchFamily="2" charset="0"/>
              </a:rPr>
              <a:t>1. average sentence length </a:t>
            </a:r>
          </a:p>
          <a:p>
            <a:pPr marL="0" indent="0">
              <a:buNone/>
            </a:pPr>
            <a:r>
              <a:rPr lang="en-GB" sz="3600" dirty="0">
                <a:latin typeface="SassoonPrimaryInfant" pitchFamily="2" charset="0"/>
              </a:rPr>
              <a:t>2. difficulty of words</a:t>
            </a:r>
          </a:p>
          <a:p>
            <a:r>
              <a:rPr lang="en-GB" sz="3600" dirty="0">
                <a:latin typeface="SassoonPrimaryInfant" pitchFamily="2" charset="0"/>
              </a:rPr>
              <a:t>The Star Reading test tells your child what range of Book Levels to read within - Zone of Proximal Development. This is taken each term and your child’s score will be written in their reading record or sent as a class dojo home.</a:t>
            </a:r>
          </a:p>
        </p:txBody>
      </p:sp>
      <p:pic>
        <p:nvPicPr>
          <p:cNvPr id="5" name="Picture 4">
            <a:extLst>
              <a:ext uri="{FF2B5EF4-FFF2-40B4-BE49-F238E27FC236}">
                <a16:creationId xmlns:a16="http://schemas.microsoft.com/office/drawing/2014/main" id="{76EFBCFD-F001-43EB-80C3-59A0DA7466A5}"/>
              </a:ext>
            </a:extLst>
          </p:cNvPr>
          <p:cNvPicPr>
            <a:picLocks noChangeAspect="1"/>
          </p:cNvPicPr>
          <p:nvPr/>
        </p:nvPicPr>
        <p:blipFill>
          <a:blip r:embed="rId2"/>
          <a:stretch>
            <a:fillRect/>
          </a:stretch>
        </p:blipFill>
        <p:spPr>
          <a:xfrm>
            <a:off x="8490680" y="179596"/>
            <a:ext cx="3109941" cy="4123612"/>
          </a:xfrm>
          <a:prstGeom prst="rect">
            <a:avLst/>
          </a:prstGeom>
        </p:spPr>
      </p:pic>
      <p:pic>
        <p:nvPicPr>
          <p:cNvPr id="4" name="Picture 3">
            <a:extLst>
              <a:ext uri="{FF2B5EF4-FFF2-40B4-BE49-F238E27FC236}">
                <a16:creationId xmlns:a16="http://schemas.microsoft.com/office/drawing/2014/main" id="{FD9DC5FE-0D24-41E2-B5AF-4633F5C72413}"/>
              </a:ext>
            </a:extLst>
          </p:cNvPr>
          <p:cNvPicPr>
            <a:picLocks noChangeAspect="1"/>
          </p:cNvPicPr>
          <p:nvPr/>
        </p:nvPicPr>
        <p:blipFill>
          <a:blip r:embed="rId3"/>
          <a:stretch>
            <a:fillRect/>
          </a:stretch>
        </p:blipFill>
        <p:spPr>
          <a:xfrm>
            <a:off x="6339067" y="2416215"/>
            <a:ext cx="1533894" cy="1403402"/>
          </a:xfrm>
          <a:prstGeom prst="rect">
            <a:avLst/>
          </a:prstGeom>
        </p:spPr>
      </p:pic>
    </p:spTree>
    <p:extLst>
      <p:ext uri="{BB962C8B-B14F-4D97-AF65-F5344CB8AC3E}">
        <p14:creationId xmlns:p14="http://schemas.microsoft.com/office/powerpoint/2010/main" val="148457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DF66-B276-4770-8423-FAE2F5DF1FFB}"/>
              </a:ext>
            </a:extLst>
          </p:cNvPr>
          <p:cNvSpPr>
            <a:spLocks noGrp="1"/>
          </p:cNvSpPr>
          <p:nvPr>
            <p:ph type="title"/>
          </p:nvPr>
        </p:nvSpPr>
        <p:spPr/>
        <p:txBody>
          <a:bodyPr>
            <a:normAutofit/>
          </a:bodyPr>
          <a:lstStyle/>
          <a:p>
            <a:r>
              <a:rPr lang="en-GB" sz="5400" b="1" dirty="0">
                <a:solidFill>
                  <a:srgbClr val="00B050"/>
                </a:solidFill>
                <a:latin typeface="SassoonPrimaryInfant" pitchFamily="2" charset="0"/>
              </a:rPr>
              <a:t>Interest Level</a:t>
            </a:r>
          </a:p>
        </p:txBody>
      </p:sp>
      <p:sp>
        <p:nvSpPr>
          <p:cNvPr id="3" name="Content Placeholder 2">
            <a:extLst>
              <a:ext uri="{FF2B5EF4-FFF2-40B4-BE49-F238E27FC236}">
                <a16:creationId xmlns:a16="http://schemas.microsoft.com/office/drawing/2014/main" id="{B51BFE2B-8FB1-4FAA-BD87-3DD4A75926CF}"/>
              </a:ext>
            </a:extLst>
          </p:cNvPr>
          <p:cNvSpPr>
            <a:spLocks noGrp="1"/>
          </p:cNvSpPr>
          <p:nvPr>
            <p:ph idx="1"/>
          </p:nvPr>
        </p:nvSpPr>
        <p:spPr>
          <a:xfrm>
            <a:off x="573156" y="1690688"/>
            <a:ext cx="10515600" cy="4351338"/>
          </a:xfrm>
        </p:spPr>
        <p:txBody>
          <a:bodyPr>
            <a:normAutofit/>
          </a:bodyPr>
          <a:lstStyle/>
          <a:p>
            <a:r>
              <a:rPr lang="en-GB" sz="3600" dirty="0">
                <a:latin typeface="SassoonPrimaryInfant" pitchFamily="2" charset="0"/>
              </a:rPr>
              <a:t>Indicates for which age group a book is suitable for. It does this based on the content and themes.</a:t>
            </a:r>
          </a:p>
        </p:txBody>
      </p:sp>
      <p:pic>
        <p:nvPicPr>
          <p:cNvPr id="4" name="Picture 3">
            <a:extLst>
              <a:ext uri="{FF2B5EF4-FFF2-40B4-BE49-F238E27FC236}">
                <a16:creationId xmlns:a16="http://schemas.microsoft.com/office/drawing/2014/main" id="{2D9E3BE1-E33D-4C7E-914A-71896BBF9D1D}"/>
              </a:ext>
            </a:extLst>
          </p:cNvPr>
          <p:cNvPicPr>
            <a:picLocks noChangeAspect="1"/>
          </p:cNvPicPr>
          <p:nvPr/>
        </p:nvPicPr>
        <p:blipFill rotWithShape="1">
          <a:blip r:embed="rId2"/>
          <a:srcRect l="27174" t="67591" r="53152" b="12824"/>
          <a:stretch/>
        </p:blipFill>
        <p:spPr>
          <a:xfrm>
            <a:off x="135834" y="3019341"/>
            <a:ext cx="6538005" cy="3468615"/>
          </a:xfrm>
          <a:prstGeom prst="rect">
            <a:avLst/>
          </a:prstGeom>
        </p:spPr>
      </p:pic>
      <p:pic>
        <p:nvPicPr>
          <p:cNvPr id="5" name="Picture 4">
            <a:extLst>
              <a:ext uri="{FF2B5EF4-FFF2-40B4-BE49-F238E27FC236}">
                <a16:creationId xmlns:a16="http://schemas.microsoft.com/office/drawing/2014/main" id="{5961E139-3E32-44DC-8ADF-2367E1D5534E}"/>
              </a:ext>
            </a:extLst>
          </p:cNvPr>
          <p:cNvPicPr>
            <a:picLocks noChangeAspect="1"/>
          </p:cNvPicPr>
          <p:nvPr/>
        </p:nvPicPr>
        <p:blipFill>
          <a:blip r:embed="rId3"/>
          <a:stretch>
            <a:fillRect/>
          </a:stretch>
        </p:blipFill>
        <p:spPr>
          <a:xfrm>
            <a:off x="6478369" y="3016251"/>
            <a:ext cx="5342570" cy="3471705"/>
          </a:xfrm>
          <a:prstGeom prst="rect">
            <a:avLst/>
          </a:prstGeom>
        </p:spPr>
      </p:pic>
      <p:sp>
        <p:nvSpPr>
          <p:cNvPr id="6" name="Oval 5">
            <a:extLst>
              <a:ext uri="{FF2B5EF4-FFF2-40B4-BE49-F238E27FC236}">
                <a16:creationId xmlns:a16="http://schemas.microsoft.com/office/drawing/2014/main" id="{E7D1D278-FD1B-403C-BCCA-54FAC161C7E2}"/>
              </a:ext>
            </a:extLst>
          </p:cNvPr>
          <p:cNvSpPr/>
          <p:nvPr/>
        </p:nvSpPr>
        <p:spPr>
          <a:xfrm>
            <a:off x="10469217" y="5327374"/>
            <a:ext cx="1056861" cy="11605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456E62D0-ED44-4A90-A883-6E6C4119A221}"/>
              </a:ext>
            </a:extLst>
          </p:cNvPr>
          <p:cNvPicPr>
            <a:picLocks noChangeAspect="1"/>
          </p:cNvPicPr>
          <p:nvPr/>
        </p:nvPicPr>
        <p:blipFill>
          <a:blip r:embed="rId4"/>
          <a:stretch>
            <a:fillRect/>
          </a:stretch>
        </p:blipFill>
        <p:spPr>
          <a:xfrm>
            <a:off x="10578603" y="365125"/>
            <a:ext cx="1649212" cy="1508910"/>
          </a:xfrm>
          <a:prstGeom prst="rect">
            <a:avLst/>
          </a:prstGeom>
        </p:spPr>
      </p:pic>
    </p:spTree>
    <p:extLst>
      <p:ext uri="{BB962C8B-B14F-4D97-AF65-F5344CB8AC3E}">
        <p14:creationId xmlns:p14="http://schemas.microsoft.com/office/powerpoint/2010/main" val="89702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8DAE-3DB0-4BDB-8E6C-50175938192D}"/>
              </a:ext>
            </a:extLst>
          </p:cNvPr>
          <p:cNvSpPr>
            <a:spLocks noGrp="1"/>
          </p:cNvSpPr>
          <p:nvPr>
            <p:ph type="title"/>
          </p:nvPr>
        </p:nvSpPr>
        <p:spPr>
          <a:xfrm>
            <a:off x="838200" y="365126"/>
            <a:ext cx="10290313" cy="946840"/>
          </a:xfrm>
        </p:spPr>
        <p:txBody>
          <a:bodyPr>
            <a:normAutofit/>
          </a:bodyPr>
          <a:lstStyle/>
          <a:p>
            <a:r>
              <a:rPr lang="en-GB" sz="6000" b="1" dirty="0">
                <a:solidFill>
                  <a:srgbClr val="00B050"/>
                </a:solidFill>
                <a:latin typeface="SassoonPrimaryInfant" pitchFamily="2" charset="0"/>
              </a:rPr>
              <a:t>Points</a:t>
            </a:r>
          </a:p>
        </p:txBody>
      </p:sp>
      <p:sp>
        <p:nvSpPr>
          <p:cNvPr id="3" name="Content Placeholder 2">
            <a:extLst>
              <a:ext uri="{FF2B5EF4-FFF2-40B4-BE49-F238E27FC236}">
                <a16:creationId xmlns:a16="http://schemas.microsoft.com/office/drawing/2014/main" id="{83059DC1-2BF5-4AC9-B976-FB86F4DD4E8A}"/>
              </a:ext>
            </a:extLst>
          </p:cNvPr>
          <p:cNvSpPr>
            <a:spLocks noGrp="1"/>
          </p:cNvSpPr>
          <p:nvPr>
            <p:ph idx="1"/>
          </p:nvPr>
        </p:nvSpPr>
        <p:spPr>
          <a:xfrm>
            <a:off x="612913" y="1573834"/>
            <a:ext cx="10515600" cy="4351338"/>
          </a:xfrm>
        </p:spPr>
        <p:txBody>
          <a:bodyPr/>
          <a:lstStyle/>
          <a:p>
            <a:r>
              <a:rPr lang="en-GB" sz="3600" dirty="0">
                <a:latin typeface="SassoonPrimaryInfant" pitchFamily="2" charset="0"/>
              </a:rPr>
              <a:t>Books are assigned points based on their word count.</a:t>
            </a:r>
          </a:p>
          <a:p>
            <a:endParaRPr lang="en-GB" sz="3600" dirty="0">
              <a:latin typeface="SassoonPrimaryInfant" pitchFamily="2" charset="0"/>
            </a:endParaRPr>
          </a:p>
          <a:p>
            <a:r>
              <a:rPr lang="en-GB" sz="3600" dirty="0">
                <a:latin typeface="SassoonPrimaryInfant" pitchFamily="2" charset="0"/>
              </a:rPr>
              <a:t>Points are earned by passing quizzes.</a:t>
            </a:r>
          </a:p>
          <a:p>
            <a:endParaRPr lang="en-GB" dirty="0"/>
          </a:p>
        </p:txBody>
      </p:sp>
      <p:pic>
        <p:nvPicPr>
          <p:cNvPr id="4" name="Picture 3">
            <a:extLst>
              <a:ext uri="{FF2B5EF4-FFF2-40B4-BE49-F238E27FC236}">
                <a16:creationId xmlns:a16="http://schemas.microsoft.com/office/drawing/2014/main" id="{534D6836-9D1B-435E-BFDF-03A217A0BF4D}"/>
              </a:ext>
            </a:extLst>
          </p:cNvPr>
          <p:cNvPicPr>
            <a:picLocks noChangeAspect="1"/>
          </p:cNvPicPr>
          <p:nvPr/>
        </p:nvPicPr>
        <p:blipFill rotWithShape="1">
          <a:blip r:embed="rId2"/>
          <a:srcRect l="53044" t="42097" r="24348" b="30370"/>
          <a:stretch/>
        </p:blipFill>
        <p:spPr>
          <a:xfrm>
            <a:off x="3419061" y="3567627"/>
            <a:ext cx="5069610" cy="3290373"/>
          </a:xfrm>
          <a:prstGeom prst="rect">
            <a:avLst/>
          </a:prstGeom>
        </p:spPr>
      </p:pic>
      <p:sp>
        <p:nvSpPr>
          <p:cNvPr id="5" name="Oval 4">
            <a:extLst>
              <a:ext uri="{FF2B5EF4-FFF2-40B4-BE49-F238E27FC236}">
                <a16:creationId xmlns:a16="http://schemas.microsoft.com/office/drawing/2014/main" id="{0DCE7D97-A819-4D63-8CC3-0447AE01C218}"/>
              </a:ext>
            </a:extLst>
          </p:cNvPr>
          <p:cNvSpPr/>
          <p:nvPr/>
        </p:nvSpPr>
        <p:spPr>
          <a:xfrm>
            <a:off x="4161183" y="5925172"/>
            <a:ext cx="1563756" cy="8201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oogle Shape;103;p1">
            <a:extLst>
              <a:ext uri="{FF2B5EF4-FFF2-40B4-BE49-F238E27FC236}">
                <a16:creationId xmlns:a16="http://schemas.microsoft.com/office/drawing/2014/main" id="{2DE12D62-176F-452A-B4F9-4ABEBFF08144}"/>
              </a:ext>
            </a:extLst>
          </p:cNvPr>
          <p:cNvPicPr preferRelativeResize="0"/>
          <p:nvPr/>
        </p:nvPicPr>
        <p:blipFill rotWithShape="1">
          <a:blip r:embed="rId3">
            <a:alphaModFix/>
          </a:blip>
          <a:srcRect/>
          <a:stretch/>
        </p:blipFill>
        <p:spPr>
          <a:xfrm>
            <a:off x="9391018" y="3997567"/>
            <a:ext cx="1903801" cy="2087323"/>
          </a:xfrm>
          <a:prstGeom prst="rect">
            <a:avLst/>
          </a:prstGeom>
          <a:noFill/>
          <a:ln>
            <a:noFill/>
          </a:ln>
        </p:spPr>
      </p:pic>
    </p:spTree>
    <p:extLst>
      <p:ext uri="{BB962C8B-B14F-4D97-AF65-F5344CB8AC3E}">
        <p14:creationId xmlns:p14="http://schemas.microsoft.com/office/powerpoint/2010/main" val="3350427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789</Words>
  <Application>Microsoft Office PowerPoint</Application>
  <PresentationFormat>Widescreen</PresentationFormat>
  <Paragraphs>84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SassoonPrimaryInfant</vt:lpstr>
      <vt:lpstr>Office Theme</vt:lpstr>
      <vt:lpstr>Tuesday 17th September 2024</vt:lpstr>
      <vt:lpstr>Aims of the session:</vt:lpstr>
      <vt:lpstr>What is Accelerated Reader (AR)?</vt:lpstr>
      <vt:lpstr>What is a Star Reading test?</vt:lpstr>
      <vt:lpstr>Zone of Proximal Development (ZDP)</vt:lpstr>
      <vt:lpstr>How do the children select books?</vt:lpstr>
      <vt:lpstr>Book levels (BL)</vt:lpstr>
      <vt:lpstr>Interest Level</vt:lpstr>
      <vt:lpstr>Points</vt:lpstr>
      <vt:lpstr>AR BookFinder</vt:lpstr>
      <vt:lpstr>Reading Practice Quizzes</vt:lpstr>
      <vt:lpstr>PowerPoint Presentation</vt:lpstr>
      <vt:lpstr>Instant Feedback</vt:lpstr>
      <vt:lpstr>Rewards   </vt:lpstr>
      <vt:lpstr>Rewards</vt:lpstr>
      <vt:lpstr>How can I help my child become a  better reader?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April 2018</dc:title>
  <dc:creator>Caroline Maule</dc:creator>
  <cp:lastModifiedBy>Belinda Athey</cp:lastModifiedBy>
  <cp:revision>31</cp:revision>
  <cp:lastPrinted>2018-04-23T13:06:04Z</cp:lastPrinted>
  <dcterms:created xsi:type="dcterms:W3CDTF">2018-04-22T10:27:31Z</dcterms:created>
  <dcterms:modified xsi:type="dcterms:W3CDTF">2024-09-16T17:26:50Z</dcterms:modified>
</cp:coreProperties>
</file>