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7"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D3E815-0C8F-4F2D-A988-3BA9B01C0DCA}"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B8058-4424-4CD8-8394-4ACEFA3394C7}" type="slidenum">
              <a:rPr lang="en-GB" smtClean="0"/>
              <a:t>‹#›</a:t>
            </a:fld>
            <a:endParaRPr lang="en-GB"/>
          </a:p>
        </p:txBody>
      </p:sp>
    </p:spTree>
    <p:extLst>
      <p:ext uri="{BB962C8B-B14F-4D97-AF65-F5344CB8AC3E}">
        <p14:creationId xmlns:p14="http://schemas.microsoft.com/office/powerpoint/2010/main" val="80085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D3E815-0C8F-4F2D-A988-3BA9B01C0DCA}"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B8058-4424-4CD8-8394-4ACEFA3394C7}" type="slidenum">
              <a:rPr lang="en-GB" smtClean="0"/>
              <a:t>‹#›</a:t>
            </a:fld>
            <a:endParaRPr lang="en-GB"/>
          </a:p>
        </p:txBody>
      </p:sp>
    </p:spTree>
    <p:extLst>
      <p:ext uri="{BB962C8B-B14F-4D97-AF65-F5344CB8AC3E}">
        <p14:creationId xmlns:p14="http://schemas.microsoft.com/office/powerpoint/2010/main" val="344438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D3E815-0C8F-4F2D-A988-3BA9B01C0DCA}"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B8058-4424-4CD8-8394-4ACEFA3394C7}" type="slidenum">
              <a:rPr lang="en-GB" smtClean="0"/>
              <a:t>‹#›</a:t>
            </a:fld>
            <a:endParaRPr lang="en-GB"/>
          </a:p>
        </p:txBody>
      </p:sp>
    </p:spTree>
    <p:extLst>
      <p:ext uri="{BB962C8B-B14F-4D97-AF65-F5344CB8AC3E}">
        <p14:creationId xmlns:p14="http://schemas.microsoft.com/office/powerpoint/2010/main" val="92460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D3E815-0C8F-4F2D-A988-3BA9B01C0DCA}"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B8058-4424-4CD8-8394-4ACEFA3394C7}" type="slidenum">
              <a:rPr lang="en-GB" smtClean="0"/>
              <a:t>‹#›</a:t>
            </a:fld>
            <a:endParaRPr lang="en-GB"/>
          </a:p>
        </p:txBody>
      </p:sp>
    </p:spTree>
    <p:extLst>
      <p:ext uri="{BB962C8B-B14F-4D97-AF65-F5344CB8AC3E}">
        <p14:creationId xmlns:p14="http://schemas.microsoft.com/office/powerpoint/2010/main" val="94596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3E815-0C8F-4F2D-A988-3BA9B01C0DCA}"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B8058-4424-4CD8-8394-4ACEFA3394C7}" type="slidenum">
              <a:rPr lang="en-GB" smtClean="0"/>
              <a:t>‹#›</a:t>
            </a:fld>
            <a:endParaRPr lang="en-GB"/>
          </a:p>
        </p:txBody>
      </p:sp>
    </p:spTree>
    <p:extLst>
      <p:ext uri="{BB962C8B-B14F-4D97-AF65-F5344CB8AC3E}">
        <p14:creationId xmlns:p14="http://schemas.microsoft.com/office/powerpoint/2010/main" val="405276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D3E815-0C8F-4F2D-A988-3BA9B01C0DCA}"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B8058-4424-4CD8-8394-4ACEFA3394C7}" type="slidenum">
              <a:rPr lang="en-GB" smtClean="0"/>
              <a:t>‹#›</a:t>
            </a:fld>
            <a:endParaRPr lang="en-GB"/>
          </a:p>
        </p:txBody>
      </p:sp>
    </p:spTree>
    <p:extLst>
      <p:ext uri="{BB962C8B-B14F-4D97-AF65-F5344CB8AC3E}">
        <p14:creationId xmlns:p14="http://schemas.microsoft.com/office/powerpoint/2010/main" val="77201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D3E815-0C8F-4F2D-A988-3BA9B01C0DCA}" type="datetimeFigureOut">
              <a:rPr lang="en-GB" smtClean="0"/>
              <a:t>25/01/2021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7B8058-4424-4CD8-8394-4ACEFA3394C7}" type="slidenum">
              <a:rPr lang="en-GB" smtClean="0"/>
              <a:t>‹#›</a:t>
            </a:fld>
            <a:endParaRPr lang="en-GB"/>
          </a:p>
        </p:txBody>
      </p:sp>
    </p:spTree>
    <p:extLst>
      <p:ext uri="{BB962C8B-B14F-4D97-AF65-F5344CB8AC3E}">
        <p14:creationId xmlns:p14="http://schemas.microsoft.com/office/powerpoint/2010/main" val="200506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D3E815-0C8F-4F2D-A988-3BA9B01C0DCA}" type="datetimeFigureOut">
              <a:rPr lang="en-GB" smtClean="0"/>
              <a:t>25/01/2021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7B8058-4424-4CD8-8394-4ACEFA3394C7}" type="slidenum">
              <a:rPr lang="en-GB" smtClean="0"/>
              <a:t>‹#›</a:t>
            </a:fld>
            <a:endParaRPr lang="en-GB"/>
          </a:p>
        </p:txBody>
      </p:sp>
    </p:spTree>
    <p:extLst>
      <p:ext uri="{BB962C8B-B14F-4D97-AF65-F5344CB8AC3E}">
        <p14:creationId xmlns:p14="http://schemas.microsoft.com/office/powerpoint/2010/main" val="96020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3E815-0C8F-4F2D-A988-3BA9B01C0DCA}" type="datetimeFigureOut">
              <a:rPr lang="en-GB" smtClean="0"/>
              <a:t>25/01/2021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7B8058-4424-4CD8-8394-4ACEFA3394C7}" type="slidenum">
              <a:rPr lang="en-GB" smtClean="0"/>
              <a:t>‹#›</a:t>
            </a:fld>
            <a:endParaRPr lang="en-GB"/>
          </a:p>
        </p:txBody>
      </p:sp>
    </p:spTree>
    <p:extLst>
      <p:ext uri="{BB962C8B-B14F-4D97-AF65-F5344CB8AC3E}">
        <p14:creationId xmlns:p14="http://schemas.microsoft.com/office/powerpoint/2010/main" val="32303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3E815-0C8F-4F2D-A988-3BA9B01C0DCA}"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B8058-4424-4CD8-8394-4ACEFA3394C7}" type="slidenum">
              <a:rPr lang="en-GB" smtClean="0"/>
              <a:t>‹#›</a:t>
            </a:fld>
            <a:endParaRPr lang="en-GB"/>
          </a:p>
        </p:txBody>
      </p:sp>
    </p:spTree>
    <p:extLst>
      <p:ext uri="{BB962C8B-B14F-4D97-AF65-F5344CB8AC3E}">
        <p14:creationId xmlns:p14="http://schemas.microsoft.com/office/powerpoint/2010/main" val="398944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3E815-0C8F-4F2D-A988-3BA9B01C0DCA}"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B8058-4424-4CD8-8394-4ACEFA3394C7}" type="slidenum">
              <a:rPr lang="en-GB" smtClean="0"/>
              <a:t>‹#›</a:t>
            </a:fld>
            <a:endParaRPr lang="en-GB"/>
          </a:p>
        </p:txBody>
      </p:sp>
    </p:spTree>
    <p:extLst>
      <p:ext uri="{BB962C8B-B14F-4D97-AF65-F5344CB8AC3E}">
        <p14:creationId xmlns:p14="http://schemas.microsoft.com/office/powerpoint/2010/main" val="1099106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3E815-0C8F-4F2D-A988-3BA9B01C0DCA}" type="datetimeFigureOut">
              <a:rPr lang="en-GB" smtClean="0"/>
              <a:t>25/01/2021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B8058-4424-4CD8-8394-4ACEFA3394C7}" type="slidenum">
              <a:rPr lang="en-GB" smtClean="0"/>
              <a:t>‹#›</a:t>
            </a:fld>
            <a:endParaRPr lang="en-GB"/>
          </a:p>
        </p:txBody>
      </p:sp>
    </p:spTree>
    <p:extLst>
      <p:ext uri="{BB962C8B-B14F-4D97-AF65-F5344CB8AC3E}">
        <p14:creationId xmlns:p14="http://schemas.microsoft.com/office/powerpoint/2010/main" val="1402588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7772400" cy="2043659"/>
          </a:xfrm>
        </p:spPr>
        <p:txBody>
          <a:bodyPr>
            <a:normAutofit fontScale="90000"/>
          </a:bodyPr>
          <a:lstStyle/>
          <a:p>
            <a:pPr algn="l"/>
            <a:r>
              <a:rPr lang="en-GB" u="sng" dirty="0" smtClean="0"/>
              <a:t>Tuesday 26</a:t>
            </a:r>
            <a:r>
              <a:rPr lang="en-GB" u="sng" baseline="30000" dirty="0" smtClean="0"/>
              <a:t>th</a:t>
            </a:r>
            <a:r>
              <a:rPr lang="en-GB" u="sng" dirty="0" smtClean="0"/>
              <a:t> January 2021</a:t>
            </a:r>
            <a:br>
              <a:rPr lang="en-GB" u="sng" dirty="0" smtClean="0"/>
            </a:br>
            <a:r>
              <a:rPr lang="en-GB" u="sng" dirty="0" smtClean="0"/>
              <a:t>LO: to identify and understand features of a play-script</a:t>
            </a:r>
            <a:endParaRPr lang="en-GB" u="sng" dirty="0"/>
          </a:p>
        </p:txBody>
      </p:sp>
      <p:sp>
        <p:nvSpPr>
          <p:cNvPr id="3" name="Subtitle 2"/>
          <p:cNvSpPr>
            <a:spLocks noGrp="1"/>
          </p:cNvSpPr>
          <p:nvPr>
            <p:ph type="subTitle" idx="1"/>
          </p:nvPr>
        </p:nvSpPr>
        <p:spPr>
          <a:xfrm>
            <a:off x="683568" y="3140968"/>
            <a:ext cx="7704856" cy="2304256"/>
          </a:xfrm>
        </p:spPr>
        <p:txBody>
          <a:bodyPr/>
          <a:lstStyle/>
          <a:p>
            <a:pPr algn="l"/>
            <a:r>
              <a:rPr lang="en-GB" dirty="0" smtClean="0">
                <a:solidFill>
                  <a:srgbClr val="0070C0"/>
                </a:solidFill>
              </a:rPr>
              <a:t>In this lesson, we will be looking at the structure and features of a play-script and comparing this to a story’s structure and features.</a:t>
            </a:r>
            <a:endParaRPr lang="en-GB" dirty="0">
              <a:solidFill>
                <a:srgbClr val="0070C0"/>
              </a:solidFill>
            </a:endParaRPr>
          </a:p>
        </p:txBody>
      </p:sp>
    </p:spTree>
    <p:extLst>
      <p:ext uri="{BB962C8B-B14F-4D97-AF65-F5344CB8AC3E}">
        <p14:creationId xmlns:p14="http://schemas.microsoft.com/office/powerpoint/2010/main" val="4140133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0806" y="45476"/>
            <a:ext cx="2226152" cy="707886"/>
          </a:xfrm>
          <a:prstGeom prst="rect">
            <a:avLst/>
          </a:prstGeom>
          <a:noFill/>
        </p:spPr>
        <p:txBody>
          <a:bodyPr wrap="square" rtlCol="0">
            <a:spAutoFit/>
          </a:bodyPr>
          <a:lstStyle/>
          <a:p>
            <a:r>
              <a:rPr lang="en-GB" sz="4000" u="sng" dirty="0" smtClean="0">
                <a:latin typeface="Comic Sans MS" panose="030F0702030302020204" pitchFamily="66" charset="0"/>
              </a:rPr>
              <a:t>Dialogue</a:t>
            </a:r>
            <a:endParaRPr lang="en-GB" sz="4000" u="sng"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179512" y="1481483"/>
            <a:ext cx="5398995" cy="4035749"/>
          </a:xfrm>
          <a:prstGeom prst="rect">
            <a:avLst/>
          </a:prstGeom>
        </p:spPr>
      </p:pic>
      <p:sp>
        <p:nvSpPr>
          <p:cNvPr id="4" name="TextBox 3"/>
          <p:cNvSpPr txBox="1"/>
          <p:nvPr/>
        </p:nvSpPr>
        <p:spPr>
          <a:xfrm>
            <a:off x="5578507" y="1481483"/>
            <a:ext cx="3565494" cy="4154984"/>
          </a:xfrm>
          <a:prstGeom prst="rect">
            <a:avLst/>
          </a:prstGeom>
          <a:noFill/>
        </p:spPr>
        <p:txBody>
          <a:bodyPr wrap="square" rtlCol="0">
            <a:spAutoFit/>
          </a:bodyPr>
          <a:lstStyle/>
          <a:p>
            <a:r>
              <a:rPr lang="en-GB" sz="2400" dirty="0" smtClean="0">
                <a:latin typeface="Comic Sans MS" panose="030F0702030302020204" pitchFamily="66" charset="0"/>
              </a:rPr>
              <a:t>- The </a:t>
            </a:r>
            <a:r>
              <a:rPr lang="en-GB" sz="2400" dirty="0" smtClean="0">
                <a:latin typeface="Comic Sans MS" panose="030F0702030302020204" pitchFamily="66" charset="0"/>
              </a:rPr>
              <a:t>speech between characters.</a:t>
            </a:r>
            <a:br>
              <a:rPr lang="en-GB" sz="2400" dirty="0" smtClean="0">
                <a:latin typeface="Comic Sans MS" panose="030F0702030302020204" pitchFamily="66" charset="0"/>
              </a:rPr>
            </a:br>
            <a:endParaRPr lang="en-GB" sz="2400" dirty="0" smtClean="0">
              <a:latin typeface="Comic Sans MS" panose="030F0702030302020204" pitchFamily="66" charset="0"/>
            </a:endParaRPr>
          </a:p>
          <a:p>
            <a:r>
              <a:rPr lang="en-GB" sz="2400" dirty="0" smtClean="0">
                <a:latin typeface="Comic Sans MS" panose="030F0702030302020204" pitchFamily="66" charset="0"/>
              </a:rPr>
              <a:t>- The </a:t>
            </a:r>
            <a:r>
              <a:rPr lang="en-GB" sz="2400" dirty="0" smtClean="0">
                <a:latin typeface="Comic Sans MS" panose="030F0702030302020204" pitchFamily="66" charset="0"/>
              </a:rPr>
              <a:t>character’s names are on the left hand side of the page.</a:t>
            </a:r>
            <a:br>
              <a:rPr lang="en-GB" sz="2400" dirty="0" smtClean="0">
                <a:latin typeface="Comic Sans MS" panose="030F0702030302020204" pitchFamily="66" charset="0"/>
              </a:rPr>
            </a:br>
            <a:endParaRPr lang="en-GB" sz="2400" dirty="0" smtClean="0">
              <a:latin typeface="Comic Sans MS" panose="030F0702030302020204" pitchFamily="66" charset="0"/>
            </a:endParaRPr>
          </a:p>
          <a:p>
            <a:r>
              <a:rPr lang="en-GB" sz="2400" dirty="0" smtClean="0">
                <a:latin typeface="Comic Sans MS" panose="030F0702030302020204" pitchFamily="66" charset="0"/>
              </a:rPr>
              <a:t>- </a:t>
            </a:r>
            <a:r>
              <a:rPr lang="en-GB" sz="2400" dirty="0" smtClean="0">
                <a:latin typeface="Comic Sans MS" panose="030F0702030302020204" pitchFamily="66" charset="0"/>
              </a:rPr>
              <a:t>No </a:t>
            </a:r>
            <a:r>
              <a:rPr lang="en-GB" sz="2400" dirty="0" smtClean="0">
                <a:latin typeface="Comic Sans MS" panose="030F0702030302020204" pitchFamily="66" charset="0"/>
              </a:rPr>
              <a:t>speech marks.</a:t>
            </a:r>
            <a:br>
              <a:rPr lang="en-GB" sz="2400" dirty="0" smtClean="0">
                <a:latin typeface="Comic Sans MS" panose="030F0702030302020204" pitchFamily="66" charset="0"/>
              </a:rPr>
            </a:br>
            <a:endParaRPr lang="en-GB" sz="2400" dirty="0" smtClean="0">
              <a:latin typeface="Comic Sans MS" panose="030F0702030302020204" pitchFamily="66" charset="0"/>
            </a:endParaRPr>
          </a:p>
          <a:p>
            <a:r>
              <a:rPr lang="en-GB" sz="2400" dirty="0" smtClean="0">
                <a:latin typeface="Comic Sans MS" panose="030F0702030302020204" pitchFamily="66" charset="0"/>
              </a:rPr>
              <a:t>- The </a:t>
            </a:r>
            <a:r>
              <a:rPr lang="en-GB" sz="2400" dirty="0" smtClean="0">
                <a:latin typeface="Comic Sans MS" panose="030F0702030302020204" pitchFamily="66" charset="0"/>
              </a:rPr>
              <a:t>speech is separated by a colon (</a:t>
            </a:r>
            <a:r>
              <a:rPr lang="en-GB" sz="2400" b="1" dirty="0" smtClean="0">
                <a:latin typeface="Comic Sans MS" panose="030F0702030302020204" pitchFamily="66" charset="0"/>
              </a:rPr>
              <a:t>:</a:t>
            </a:r>
            <a:r>
              <a:rPr lang="en-GB" sz="2400" dirty="0" smtClean="0">
                <a:latin typeface="Comic Sans MS" panose="030F0702030302020204" pitchFamily="66" charset="0"/>
              </a:rPr>
              <a:t>) </a:t>
            </a:r>
            <a:endParaRPr lang="en-GB" sz="2400" dirty="0">
              <a:latin typeface="Comic Sans MS" panose="030F0702030302020204" pitchFamily="66" charset="0"/>
            </a:endParaRPr>
          </a:p>
        </p:txBody>
      </p:sp>
    </p:spTree>
    <p:extLst>
      <p:ext uri="{BB962C8B-B14F-4D97-AF65-F5344CB8AC3E}">
        <p14:creationId xmlns:p14="http://schemas.microsoft.com/office/powerpoint/2010/main" val="206197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7864" y="103031"/>
            <a:ext cx="2038778" cy="707886"/>
          </a:xfrm>
          <a:prstGeom prst="rect">
            <a:avLst/>
          </a:prstGeom>
          <a:noFill/>
        </p:spPr>
        <p:txBody>
          <a:bodyPr wrap="square" rtlCol="0">
            <a:spAutoFit/>
          </a:bodyPr>
          <a:lstStyle/>
          <a:p>
            <a:r>
              <a:rPr lang="en-GB" sz="4000" u="sng" dirty="0" smtClean="0">
                <a:latin typeface="Comic Sans MS" panose="030F0702030302020204" pitchFamily="66" charset="0"/>
              </a:rPr>
              <a:t>Scenes</a:t>
            </a:r>
            <a:endParaRPr lang="en-GB" sz="4000" u="sng" dirty="0">
              <a:latin typeface="Comic Sans MS" panose="030F0702030302020204" pitchFamily="66" charset="0"/>
            </a:endParaRPr>
          </a:p>
        </p:txBody>
      </p:sp>
      <p:sp>
        <p:nvSpPr>
          <p:cNvPr id="5" name="TextBox 4"/>
          <p:cNvSpPr txBox="1"/>
          <p:nvPr/>
        </p:nvSpPr>
        <p:spPr>
          <a:xfrm>
            <a:off x="5221629" y="1268760"/>
            <a:ext cx="3757358" cy="4893647"/>
          </a:xfrm>
          <a:prstGeom prst="rect">
            <a:avLst/>
          </a:prstGeom>
          <a:noFill/>
        </p:spPr>
        <p:txBody>
          <a:bodyPr wrap="square" rtlCol="0">
            <a:spAutoFit/>
          </a:bodyPr>
          <a:lstStyle/>
          <a:p>
            <a:r>
              <a:rPr lang="en-GB" sz="2400" dirty="0" smtClean="0">
                <a:latin typeface="Comic Sans MS" panose="030F0702030302020204" pitchFamily="66" charset="0"/>
              </a:rPr>
              <a:t>- Like </a:t>
            </a:r>
            <a:r>
              <a:rPr lang="en-GB" sz="2400" dirty="0" smtClean="0">
                <a:latin typeface="Comic Sans MS" panose="030F0702030302020204" pitchFamily="66" charset="0"/>
              </a:rPr>
              <a:t>chapters in a book, it is a different part of the play.</a:t>
            </a:r>
          </a:p>
          <a:p>
            <a:pPr marL="857250" indent="-857250">
              <a:buFont typeface="Arial" panose="020B0604020202020204" pitchFamily="34" charset="0"/>
              <a:buChar char="•"/>
            </a:pPr>
            <a:endParaRPr lang="en-GB" sz="2400" dirty="0" smtClean="0">
              <a:latin typeface="Comic Sans MS" panose="030F0702030302020204" pitchFamily="66" charset="0"/>
            </a:endParaRPr>
          </a:p>
          <a:p>
            <a:r>
              <a:rPr lang="en-GB" sz="2400" dirty="0" smtClean="0">
                <a:latin typeface="Comic Sans MS" panose="030F0702030302020204" pitchFamily="66" charset="0"/>
              </a:rPr>
              <a:t>- Used </a:t>
            </a:r>
            <a:r>
              <a:rPr lang="en-GB" sz="2400" dirty="0" smtClean="0">
                <a:latin typeface="Comic Sans MS" panose="030F0702030302020204" pitchFamily="66" charset="0"/>
              </a:rPr>
              <a:t>when you want to change the location or the time the dialogue is taking place.</a:t>
            </a:r>
          </a:p>
          <a:p>
            <a:pPr marL="857250" indent="-857250">
              <a:buFont typeface="Arial" panose="020B0604020202020204" pitchFamily="34" charset="0"/>
              <a:buChar char="•"/>
            </a:pPr>
            <a:endParaRPr lang="en-GB" sz="2400" dirty="0">
              <a:latin typeface="Comic Sans MS" panose="030F0702030302020204" pitchFamily="66" charset="0"/>
            </a:endParaRPr>
          </a:p>
          <a:p>
            <a:r>
              <a:rPr lang="en-GB" sz="2400" dirty="0" smtClean="0">
                <a:latin typeface="Comic Sans MS" panose="030F0702030302020204" pitchFamily="66" charset="0"/>
              </a:rPr>
              <a:t>- At </a:t>
            </a:r>
            <a:r>
              <a:rPr lang="en-GB" sz="2400" dirty="0" smtClean="0">
                <a:latin typeface="Comic Sans MS" panose="030F0702030302020204" pitchFamily="66" charset="0"/>
              </a:rPr>
              <a:t>the start of a new scene, it is important to say where and when it is happening.</a:t>
            </a:r>
            <a:endParaRPr lang="en-GB" sz="2400" dirty="0">
              <a:latin typeface="Comic Sans MS" panose="030F0702030302020204" pitchFamily="66" charset="0"/>
            </a:endParaRPr>
          </a:p>
        </p:txBody>
      </p:sp>
      <p:pic>
        <p:nvPicPr>
          <p:cNvPr id="6" name="Picture 5"/>
          <p:cNvPicPr>
            <a:picLocks noChangeAspect="1"/>
          </p:cNvPicPr>
          <p:nvPr/>
        </p:nvPicPr>
        <p:blipFill rotWithShape="1">
          <a:blip r:embed="rId2"/>
          <a:srcRect l="2944" t="4682" r="4053" b="7876"/>
          <a:stretch/>
        </p:blipFill>
        <p:spPr>
          <a:xfrm>
            <a:off x="107504" y="2108819"/>
            <a:ext cx="5114125" cy="2949262"/>
          </a:xfrm>
          <a:prstGeom prst="rect">
            <a:avLst/>
          </a:prstGeom>
        </p:spPr>
      </p:pic>
    </p:spTree>
    <p:extLst>
      <p:ext uri="{BB962C8B-B14F-4D97-AF65-F5344CB8AC3E}">
        <p14:creationId xmlns:p14="http://schemas.microsoft.com/office/powerpoint/2010/main" val="410943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GB" b="1" dirty="0" smtClean="0">
                <a:solidFill>
                  <a:srgbClr val="FF0000"/>
                </a:solidFill>
              </a:rPr>
              <a:t>Story v. play-script</a:t>
            </a:r>
            <a:endParaRPr lang="en-GB" b="1" dirty="0">
              <a:solidFill>
                <a:srgbClr val="FF0000"/>
              </a:solidFill>
            </a:endParaRPr>
          </a:p>
        </p:txBody>
      </p:sp>
      <p:sp>
        <p:nvSpPr>
          <p:cNvPr id="5" name="Content Placeholder 2"/>
          <p:cNvSpPr>
            <a:spLocks noGrp="1"/>
          </p:cNvSpPr>
          <p:nvPr>
            <p:ph idx="1"/>
          </p:nvPr>
        </p:nvSpPr>
        <p:spPr>
          <a:xfrm>
            <a:off x="457200" y="1600200"/>
            <a:ext cx="8229600" cy="4525963"/>
          </a:xfrm>
        </p:spPr>
        <p:txBody>
          <a:bodyPr>
            <a:normAutofit fontScale="92500" lnSpcReduction="10000"/>
          </a:bodyPr>
          <a:lstStyle/>
          <a:p>
            <a:r>
              <a:rPr lang="en-GB" dirty="0" smtClean="0"/>
              <a:t>Now that we’ve looked at play-script features, label the example of a section of a play-script with the features we’ve just looked at:</a:t>
            </a:r>
          </a:p>
          <a:p>
            <a:pPr>
              <a:buFontTx/>
              <a:buChar char="-"/>
            </a:pPr>
            <a:r>
              <a:rPr lang="en-GB" dirty="0" smtClean="0">
                <a:solidFill>
                  <a:srgbClr val="7030A0"/>
                </a:solidFill>
              </a:rPr>
              <a:t>Title</a:t>
            </a:r>
          </a:p>
          <a:p>
            <a:pPr>
              <a:buFontTx/>
              <a:buChar char="-"/>
            </a:pPr>
            <a:r>
              <a:rPr lang="en-GB" dirty="0" smtClean="0">
                <a:solidFill>
                  <a:srgbClr val="7030A0"/>
                </a:solidFill>
              </a:rPr>
              <a:t>Character list</a:t>
            </a:r>
          </a:p>
          <a:p>
            <a:pPr>
              <a:buFontTx/>
              <a:buChar char="-"/>
            </a:pPr>
            <a:r>
              <a:rPr lang="en-GB" dirty="0" smtClean="0">
                <a:solidFill>
                  <a:srgbClr val="7030A0"/>
                </a:solidFill>
              </a:rPr>
              <a:t>Scene title</a:t>
            </a:r>
          </a:p>
          <a:p>
            <a:pPr>
              <a:buFontTx/>
              <a:buChar char="-"/>
            </a:pPr>
            <a:r>
              <a:rPr lang="en-GB" dirty="0" smtClean="0">
                <a:solidFill>
                  <a:srgbClr val="7030A0"/>
                </a:solidFill>
              </a:rPr>
              <a:t>Scene description</a:t>
            </a:r>
          </a:p>
          <a:p>
            <a:pPr>
              <a:buFontTx/>
              <a:buChar char="-"/>
            </a:pPr>
            <a:r>
              <a:rPr lang="en-GB" dirty="0" smtClean="0">
                <a:solidFill>
                  <a:srgbClr val="7030A0"/>
                </a:solidFill>
              </a:rPr>
              <a:t>Stage directions</a:t>
            </a:r>
            <a:endParaRPr lang="en-GB" dirty="0" smtClean="0">
              <a:solidFill>
                <a:srgbClr val="7030A0"/>
              </a:solidFill>
            </a:endParaRPr>
          </a:p>
          <a:p>
            <a:pPr>
              <a:buFontTx/>
              <a:buChar char="-"/>
            </a:pPr>
            <a:r>
              <a:rPr lang="en-GB" dirty="0" smtClean="0">
                <a:solidFill>
                  <a:srgbClr val="7030A0"/>
                </a:solidFill>
              </a:rPr>
              <a:t>Dialogue</a:t>
            </a:r>
          </a:p>
          <a:p>
            <a:pPr>
              <a:buFontTx/>
              <a:buChar char="-"/>
            </a:pPr>
            <a:endParaRPr lang="en-GB" dirty="0" smtClean="0"/>
          </a:p>
        </p:txBody>
      </p:sp>
      <p:sp>
        <p:nvSpPr>
          <p:cNvPr id="6" name="Oval 5"/>
          <p:cNvSpPr/>
          <p:nvPr/>
        </p:nvSpPr>
        <p:spPr>
          <a:xfrm>
            <a:off x="4139952" y="476672"/>
            <a:ext cx="2808312" cy="86409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9273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5896" y="117687"/>
            <a:ext cx="2016224" cy="369332"/>
          </a:xfrm>
          <a:prstGeom prst="rect">
            <a:avLst/>
          </a:prstGeom>
          <a:noFill/>
        </p:spPr>
        <p:txBody>
          <a:bodyPr wrap="square" rtlCol="0">
            <a:spAutoFit/>
          </a:bodyPr>
          <a:lstStyle/>
          <a:p>
            <a:r>
              <a:rPr lang="en-GB" b="1" u="sng" dirty="0" smtClean="0"/>
              <a:t>Romeo &amp; Juliet</a:t>
            </a:r>
            <a:endParaRPr lang="en-GB" b="1" u="sng" dirty="0"/>
          </a:p>
        </p:txBody>
      </p:sp>
      <p:sp>
        <p:nvSpPr>
          <p:cNvPr id="5" name="TextBox 4"/>
          <p:cNvSpPr txBox="1"/>
          <p:nvPr/>
        </p:nvSpPr>
        <p:spPr>
          <a:xfrm>
            <a:off x="539552" y="487019"/>
            <a:ext cx="8208912" cy="5847755"/>
          </a:xfrm>
          <a:prstGeom prst="rect">
            <a:avLst/>
          </a:prstGeom>
          <a:noFill/>
        </p:spPr>
        <p:txBody>
          <a:bodyPr wrap="square" rtlCol="0">
            <a:spAutoFit/>
          </a:bodyPr>
          <a:lstStyle/>
          <a:p>
            <a:r>
              <a:rPr lang="en-GB" sz="1700" b="1" dirty="0" smtClean="0"/>
              <a:t>Scene 2 – The Capulet party</a:t>
            </a:r>
          </a:p>
          <a:p>
            <a:endParaRPr lang="en-GB" sz="1700" b="1" dirty="0"/>
          </a:p>
          <a:p>
            <a:r>
              <a:rPr lang="en-GB" sz="1700" b="1" dirty="0" smtClean="0"/>
              <a:t>Characters: </a:t>
            </a:r>
            <a:r>
              <a:rPr lang="en-GB" sz="1700" dirty="0" smtClean="0"/>
              <a:t>Lord Capulet (Head of the Capulet family), Juliet (Lord Capulet’s daughter), Romeo (Lord Montague’s son), Tybalt (Lord Capulet’s nephew), Lady Capulet &amp; Juliet’s nurse.</a:t>
            </a:r>
          </a:p>
          <a:p>
            <a:endParaRPr lang="en-GB" sz="1700" dirty="0"/>
          </a:p>
          <a:p>
            <a:r>
              <a:rPr lang="en-GB" sz="1700" dirty="0" smtClean="0"/>
              <a:t>Inside the grand home of the Capulet family, busy with guests, all dressed in finery to impress. Musicians are playing energetic music and people are happy dancing and chatting. Romeo and his friends, Mercutio and Benvolio enter wearing party masks to disguise the fact that they are Montagues.</a:t>
            </a:r>
          </a:p>
          <a:p>
            <a:endParaRPr lang="en-GB" sz="1700" dirty="0"/>
          </a:p>
          <a:p>
            <a:r>
              <a:rPr lang="en-GB" sz="1700" b="1" dirty="0" smtClean="0"/>
              <a:t>Lord Capulet: </a:t>
            </a:r>
            <a:r>
              <a:rPr lang="en-GB" sz="1700" dirty="0" smtClean="0"/>
              <a:t>(Moving through the crowds in a jovial mood.) Welcome gentlemen! Ladies that have their toes </a:t>
            </a:r>
            <a:r>
              <a:rPr lang="en-GB" sz="1700" dirty="0" err="1" smtClean="0"/>
              <a:t>unplagued</a:t>
            </a:r>
            <a:r>
              <a:rPr lang="en-GB" sz="1700" dirty="0" smtClean="0"/>
              <a:t> with corns will have a bout with you. Come musicians, play!</a:t>
            </a:r>
          </a:p>
          <a:p>
            <a:endParaRPr lang="en-GB" sz="1700" dirty="0"/>
          </a:p>
          <a:p>
            <a:r>
              <a:rPr lang="en-GB" sz="1700" dirty="0" smtClean="0"/>
              <a:t>(More guests, including Juliet, join in the dancing. Romeo sees Juliet and stops in his tracks.)</a:t>
            </a:r>
          </a:p>
          <a:p>
            <a:endParaRPr lang="en-GB" sz="1700" dirty="0"/>
          </a:p>
          <a:p>
            <a:r>
              <a:rPr lang="en-GB" sz="1700" b="1" dirty="0" smtClean="0"/>
              <a:t>Romeo: </a:t>
            </a:r>
            <a:r>
              <a:rPr lang="en-GB" sz="1700" dirty="0" smtClean="0"/>
              <a:t>(Said almost breathlessly.) O, she doth teach the torches to burn bright! Did my heart love till now?</a:t>
            </a:r>
          </a:p>
          <a:p>
            <a:endParaRPr lang="en-GB" sz="1700" dirty="0"/>
          </a:p>
          <a:p>
            <a:r>
              <a:rPr lang="en-GB" sz="1700" b="1" dirty="0" smtClean="0"/>
              <a:t>Tybalt: </a:t>
            </a:r>
            <a:r>
              <a:rPr lang="en-GB" sz="1700" dirty="0" smtClean="0"/>
              <a:t>(Turns around and looks at Romeo with fury.) This, by his voice, should be a Montague. To strike him dead I hold it not a sin.</a:t>
            </a:r>
            <a:endParaRPr lang="en-GB" sz="1700" dirty="0"/>
          </a:p>
        </p:txBody>
      </p:sp>
    </p:spTree>
    <p:extLst>
      <p:ext uri="{BB962C8B-B14F-4D97-AF65-F5344CB8AC3E}">
        <p14:creationId xmlns:p14="http://schemas.microsoft.com/office/powerpoint/2010/main" val="232038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1763688" y="1988840"/>
            <a:ext cx="5400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364360" y="1493168"/>
            <a:ext cx="0" cy="475252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55776" y="1493168"/>
            <a:ext cx="1584176" cy="523220"/>
          </a:xfrm>
          <a:prstGeom prst="rect">
            <a:avLst/>
          </a:prstGeom>
          <a:noFill/>
        </p:spPr>
        <p:txBody>
          <a:bodyPr wrap="square" rtlCol="0">
            <a:spAutoFit/>
          </a:bodyPr>
          <a:lstStyle/>
          <a:p>
            <a:r>
              <a:rPr lang="en-GB" sz="2800" dirty="0" smtClean="0">
                <a:solidFill>
                  <a:srgbClr val="0070C0"/>
                </a:solidFill>
              </a:rPr>
              <a:t>Story</a:t>
            </a:r>
            <a:endParaRPr lang="en-GB" sz="2800" dirty="0">
              <a:solidFill>
                <a:srgbClr val="0070C0"/>
              </a:solidFill>
            </a:endParaRPr>
          </a:p>
        </p:txBody>
      </p:sp>
      <p:sp>
        <p:nvSpPr>
          <p:cNvPr id="11" name="TextBox 10"/>
          <p:cNvSpPr txBox="1"/>
          <p:nvPr/>
        </p:nvSpPr>
        <p:spPr>
          <a:xfrm>
            <a:off x="4860032" y="1459083"/>
            <a:ext cx="1944216" cy="523220"/>
          </a:xfrm>
          <a:prstGeom prst="rect">
            <a:avLst/>
          </a:prstGeom>
          <a:noFill/>
        </p:spPr>
        <p:txBody>
          <a:bodyPr wrap="square" rtlCol="0">
            <a:spAutoFit/>
          </a:bodyPr>
          <a:lstStyle/>
          <a:p>
            <a:r>
              <a:rPr lang="en-GB" sz="2800" dirty="0" smtClean="0">
                <a:solidFill>
                  <a:srgbClr val="0070C0"/>
                </a:solidFill>
              </a:rPr>
              <a:t>Play-script</a:t>
            </a:r>
            <a:endParaRPr lang="en-GB" sz="2800" dirty="0">
              <a:solidFill>
                <a:srgbClr val="0070C0"/>
              </a:solidFill>
            </a:endParaRPr>
          </a:p>
        </p:txBody>
      </p:sp>
      <p:sp>
        <p:nvSpPr>
          <p:cNvPr id="12" name="TextBox 11"/>
          <p:cNvSpPr txBox="1"/>
          <p:nvPr/>
        </p:nvSpPr>
        <p:spPr>
          <a:xfrm>
            <a:off x="611560" y="271914"/>
            <a:ext cx="7920880" cy="830997"/>
          </a:xfrm>
          <a:prstGeom prst="rect">
            <a:avLst/>
          </a:prstGeom>
          <a:noFill/>
        </p:spPr>
        <p:txBody>
          <a:bodyPr wrap="square" rtlCol="0">
            <a:spAutoFit/>
          </a:bodyPr>
          <a:lstStyle/>
          <a:p>
            <a:r>
              <a:rPr lang="en-GB" sz="2400" dirty="0" smtClean="0"/>
              <a:t>After reviewing the features of a story and a play-script, list the features to compare the 2 genres of writing.</a:t>
            </a:r>
            <a:endParaRPr lang="en-GB" sz="2400" dirty="0"/>
          </a:p>
        </p:txBody>
      </p:sp>
    </p:spTree>
    <p:extLst>
      <p:ext uri="{BB962C8B-B14F-4D97-AF65-F5344CB8AC3E}">
        <p14:creationId xmlns:p14="http://schemas.microsoft.com/office/powerpoint/2010/main" val="299907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Story v. play-script</a:t>
            </a:r>
            <a:endParaRPr lang="en-GB" b="1" dirty="0">
              <a:solidFill>
                <a:srgbClr val="FF0000"/>
              </a:solidFill>
            </a:endParaRPr>
          </a:p>
        </p:txBody>
      </p:sp>
      <p:sp>
        <p:nvSpPr>
          <p:cNvPr id="3" name="Content Placeholder 2"/>
          <p:cNvSpPr>
            <a:spLocks noGrp="1"/>
          </p:cNvSpPr>
          <p:nvPr>
            <p:ph idx="1"/>
          </p:nvPr>
        </p:nvSpPr>
        <p:spPr/>
        <p:txBody>
          <a:bodyPr/>
          <a:lstStyle/>
          <a:p>
            <a:r>
              <a:rPr lang="en-GB" dirty="0" smtClean="0"/>
              <a:t>What features are in a story?</a:t>
            </a:r>
          </a:p>
          <a:p>
            <a:pPr marL="0" indent="0">
              <a:buNone/>
            </a:pPr>
            <a:endParaRPr lang="en-GB" dirty="0" smtClean="0"/>
          </a:p>
          <a:p>
            <a:r>
              <a:rPr lang="en-GB" dirty="0" smtClean="0"/>
              <a:t>Look at the next page where there is an example of a story and try to pick out all the features.</a:t>
            </a:r>
          </a:p>
          <a:p>
            <a:pPr marL="0" indent="0">
              <a:buNone/>
            </a:pPr>
            <a:endParaRPr lang="en-GB" dirty="0" smtClean="0"/>
          </a:p>
          <a:p>
            <a:r>
              <a:rPr lang="en-GB" dirty="0" smtClean="0"/>
              <a:t>Label an example of each feature that you identify.</a:t>
            </a:r>
            <a:endParaRPr lang="en-GB" dirty="0"/>
          </a:p>
        </p:txBody>
      </p:sp>
      <p:sp>
        <p:nvSpPr>
          <p:cNvPr id="4" name="Oval 3"/>
          <p:cNvSpPr/>
          <p:nvPr/>
        </p:nvSpPr>
        <p:spPr>
          <a:xfrm>
            <a:off x="2123728" y="476672"/>
            <a:ext cx="1656184" cy="86409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890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764704"/>
            <a:ext cx="7272808" cy="5184576"/>
          </a:xfrm>
        </p:spPr>
        <p:txBody>
          <a:bodyPr>
            <a:normAutofit fontScale="77500" lnSpcReduction="20000"/>
          </a:bodyPr>
          <a:lstStyle/>
          <a:p>
            <a:pPr marL="0" indent="0">
              <a:buNone/>
            </a:pPr>
            <a:r>
              <a:rPr lang="en-GB" u="sng" dirty="0"/>
              <a:t>C</a:t>
            </a:r>
            <a:r>
              <a:rPr lang="en-GB" u="sng" dirty="0" smtClean="0"/>
              <a:t>hapter 2</a:t>
            </a:r>
          </a:p>
          <a:p>
            <a:pPr marL="0" indent="0">
              <a:buNone/>
            </a:pPr>
            <a:r>
              <a:rPr lang="en-GB" dirty="0" smtClean="0"/>
              <a:t>Old Lord Capulet was in a jovial mood on the evening of his party. “Welcome gentlemen! Ladies that have their toes </a:t>
            </a:r>
            <a:r>
              <a:rPr lang="en-GB" dirty="0" err="1" smtClean="0"/>
              <a:t>unplagued</a:t>
            </a:r>
            <a:r>
              <a:rPr lang="en-GB" dirty="0" smtClean="0"/>
              <a:t> with corns will have a bout with you. Come musicians, play!” he said.</a:t>
            </a:r>
          </a:p>
          <a:p>
            <a:pPr marL="0" indent="0">
              <a:buNone/>
            </a:pPr>
            <a:r>
              <a:rPr lang="en-GB" dirty="0" smtClean="0"/>
              <a:t>He encouraged all the young folk to enjoy the dancing, including his daughter, Juliet, who soon took to the floor with a dashing knight. She was so merry and so very pretty that even the love-struck Romeo noticed her. Indeed, not realising that she was Lord Capulet’s daughter, Romeo suddenly found that his heart no longer belonged to Rosaline, but to Juliet! “O, she doth teach the torches to burn bright! Did my heart love till now?” he breathed. Romeo did not keep his feelings to himself but, as if in a dream, stood declaring his new love to all about him.</a:t>
            </a:r>
            <a:endParaRPr lang="en-GB" dirty="0"/>
          </a:p>
        </p:txBody>
      </p:sp>
    </p:spTree>
    <p:extLst>
      <p:ext uri="{BB962C8B-B14F-4D97-AF65-F5344CB8AC3E}">
        <p14:creationId xmlns:p14="http://schemas.microsoft.com/office/powerpoint/2010/main" val="358250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628" y="764704"/>
            <a:ext cx="7236804" cy="5184576"/>
          </a:xfrm>
        </p:spPr>
        <p:txBody>
          <a:bodyPr>
            <a:normAutofit fontScale="77500" lnSpcReduction="20000"/>
          </a:bodyPr>
          <a:lstStyle/>
          <a:p>
            <a:pPr marL="0" indent="0">
              <a:buNone/>
            </a:pPr>
            <a:r>
              <a:rPr lang="en-GB" u="sng" dirty="0"/>
              <a:t>C</a:t>
            </a:r>
            <a:r>
              <a:rPr lang="en-GB" u="sng" dirty="0" smtClean="0"/>
              <a:t>hapter 2</a:t>
            </a:r>
          </a:p>
          <a:p>
            <a:pPr marL="0" indent="0">
              <a:buNone/>
            </a:pPr>
            <a:r>
              <a:rPr lang="en-GB" dirty="0" smtClean="0"/>
              <a:t>Old Lord Capulet was in a jovial mood on the evening of his party. “Welcome gentlemen! Ladies that have their toes </a:t>
            </a:r>
            <a:r>
              <a:rPr lang="en-GB" dirty="0" err="1" smtClean="0"/>
              <a:t>unplagued</a:t>
            </a:r>
            <a:r>
              <a:rPr lang="en-GB" dirty="0" smtClean="0"/>
              <a:t> with corns will have a bout with you. Come musicians, play!” he said.</a:t>
            </a:r>
          </a:p>
          <a:p>
            <a:pPr marL="0" indent="0">
              <a:buNone/>
            </a:pPr>
            <a:r>
              <a:rPr lang="en-GB" dirty="0" smtClean="0"/>
              <a:t>He encouraged all the young folk to enjoy the dancing, including his daughter, Juliet, who soon took to the floor with a dashing knight. She was so merry and so very pretty that even the love-struck Romeo noticed her. Indeed, not realising that she was Lord Capulet’s daughter, Romeo suddenly found that his heart no longer belonged to Rosaline, but to Juliet! “O, she doth teach the torches to burn bright! Did my heart love till now?” he breathed. Romeo did not keep his feelings to himself but, as if in a dream, stood declaring his new love to all about him.</a:t>
            </a:r>
            <a:endParaRPr lang="en-GB" dirty="0"/>
          </a:p>
        </p:txBody>
      </p:sp>
      <p:cxnSp>
        <p:nvCxnSpPr>
          <p:cNvPr id="4" name="Straight Arrow Connector 3"/>
          <p:cNvCxnSpPr/>
          <p:nvPr/>
        </p:nvCxnSpPr>
        <p:spPr>
          <a:xfrm>
            <a:off x="1043608" y="567974"/>
            <a:ext cx="360040"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868144" y="800708"/>
            <a:ext cx="576064" cy="3240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5" idx="1"/>
          </p:cNvCxnSpPr>
          <p:nvPr/>
        </p:nvCxnSpPr>
        <p:spPr>
          <a:xfrm flipH="1" flipV="1">
            <a:off x="4860032" y="2204864"/>
            <a:ext cx="1152128" cy="48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49435" y="2780928"/>
            <a:ext cx="754213" cy="8640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5536" y="198642"/>
            <a:ext cx="2664296" cy="369332"/>
          </a:xfrm>
          <a:prstGeom prst="rect">
            <a:avLst/>
          </a:prstGeom>
          <a:noFill/>
        </p:spPr>
        <p:txBody>
          <a:bodyPr wrap="square" rtlCol="0">
            <a:spAutoFit/>
          </a:bodyPr>
          <a:lstStyle/>
          <a:p>
            <a:r>
              <a:rPr lang="en-GB" b="1" dirty="0" smtClean="0">
                <a:solidFill>
                  <a:srgbClr val="0070C0"/>
                </a:solidFill>
              </a:rPr>
              <a:t>Split into chapters</a:t>
            </a:r>
            <a:endParaRPr lang="en-GB" b="1" dirty="0">
              <a:solidFill>
                <a:srgbClr val="0070C0"/>
              </a:solidFill>
            </a:endParaRPr>
          </a:p>
        </p:txBody>
      </p:sp>
      <p:sp>
        <p:nvSpPr>
          <p:cNvPr id="24" name="TextBox 23"/>
          <p:cNvSpPr txBox="1"/>
          <p:nvPr/>
        </p:nvSpPr>
        <p:spPr>
          <a:xfrm>
            <a:off x="5868144" y="386895"/>
            <a:ext cx="2664296" cy="369332"/>
          </a:xfrm>
          <a:prstGeom prst="rect">
            <a:avLst/>
          </a:prstGeom>
          <a:noFill/>
        </p:spPr>
        <p:txBody>
          <a:bodyPr wrap="square" rtlCol="0">
            <a:spAutoFit/>
          </a:bodyPr>
          <a:lstStyle/>
          <a:p>
            <a:r>
              <a:rPr lang="en-GB" b="1" dirty="0" smtClean="0">
                <a:solidFill>
                  <a:srgbClr val="0070C0"/>
                </a:solidFill>
              </a:rPr>
              <a:t>Characters descriptions</a:t>
            </a:r>
            <a:endParaRPr lang="en-GB" b="1" dirty="0">
              <a:solidFill>
                <a:srgbClr val="0070C0"/>
              </a:solidFill>
            </a:endParaRPr>
          </a:p>
        </p:txBody>
      </p:sp>
      <p:sp>
        <p:nvSpPr>
          <p:cNvPr id="25" name="TextBox 24"/>
          <p:cNvSpPr txBox="1"/>
          <p:nvPr/>
        </p:nvSpPr>
        <p:spPr>
          <a:xfrm>
            <a:off x="6012160" y="2068310"/>
            <a:ext cx="3024336" cy="369332"/>
          </a:xfrm>
          <a:prstGeom prst="rect">
            <a:avLst/>
          </a:prstGeom>
          <a:noFill/>
        </p:spPr>
        <p:txBody>
          <a:bodyPr wrap="square" rtlCol="0">
            <a:spAutoFit/>
          </a:bodyPr>
          <a:lstStyle/>
          <a:p>
            <a:r>
              <a:rPr lang="en-GB" b="1" dirty="0" smtClean="0">
                <a:solidFill>
                  <a:srgbClr val="0070C0"/>
                </a:solidFill>
              </a:rPr>
              <a:t>Inverted commas for speech.</a:t>
            </a:r>
            <a:endParaRPr lang="en-GB" b="1" dirty="0">
              <a:solidFill>
                <a:srgbClr val="0070C0"/>
              </a:solidFill>
            </a:endParaRPr>
          </a:p>
        </p:txBody>
      </p:sp>
      <p:sp>
        <p:nvSpPr>
          <p:cNvPr id="31" name="TextBox 30"/>
          <p:cNvSpPr txBox="1"/>
          <p:nvPr/>
        </p:nvSpPr>
        <p:spPr>
          <a:xfrm>
            <a:off x="71500" y="3651773"/>
            <a:ext cx="1332148" cy="646331"/>
          </a:xfrm>
          <a:prstGeom prst="rect">
            <a:avLst/>
          </a:prstGeom>
          <a:noFill/>
        </p:spPr>
        <p:txBody>
          <a:bodyPr wrap="square" rtlCol="0">
            <a:spAutoFit/>
          </a:bodyPr>
          <a:lstStyle/>
          <a:p>
            <a:r>
              <a:rPr lang="en-GB" b="1" dirty="0" smtClean="0">
                <a:solidFill>
                  <a:srgbClr val="0070C0"/>
                </a:solidFill>
              </a:rPr>
              <a:t>Setting description</a:t>
            </a:r>
            <a:endParaRPr lang="en-GB" b="1" dirty="0">
              <a:solidFill>
                <a:srgbClr val="0070C0"/>
              </a:solidFill>
            </a:endParaRPr>
          </a:p>
        </p:txBody>
      </p:sp>
      <p:cxnSp>
        <p:nvCxnSpPr>
          <p:cNvPr id="39" name="Straight Arrow Connector 38"/>
          <p:cNvCxnSpPr/>
          <p:nvPr/>
        </p:nvCxnSpPr>
        <p:spPr>
          <a:xfrm flipV="1">
            <a:off x="649435" y="5229200"/>
            <a:ext cx="574193" cy="9306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06162" y="6159870"/>
            <a:ext cx="2321622" cy="369332"/>
          </a:xfrm>
          <a:prstGeom prst="rect">
            <a:avLst/>
          </a:prstGeom>
          <a:noFill/>
        </p:spPr>
        <p:txBody>
          <a:bodyPr wrap="square" rtlCol="0">
            <a:spAutoFit/>
          </a:bodyPr>
          <a:lstStyle/>
          <a:p>
            <a:r>
              <a:rPr lang="en-GB" b="1" dirty="0" smtClean="0">
                <a:solidFill>
                  <a:srgbClr val="0070C0"/>
                </a:solidFill>
              </a:rPr>
              <a:t>Set out in paragraphs</a:t>
            </a:r>
            <a:endParaRPr lang="en-GB" b="1" dirty="0">
              <a:solidFill>
                <a:srgbClr val="0070C0"/>
              </a:solidFill>
            </a:endParaRPr>
          </a:p>
        </p:txBody>
      </p:sp>
    </p:spTree>
    <p:extLst>
      <p:ext uri="{BB962C8B-B14F-4D97-AF65-F5344CB8AC3E}">
        <p14:creationId xmlns:p14="http://schemas.microsoft.com/office/powerpoint/2010/main" val="94007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GB" b="1" dirty="0" smtClean="0">
                <a:solidFill>
                  <a:srgbClr val="FF0000"/>
                </a:solidFill>
              </a:rPr>
              <a:t>Story v. play-script</a:t>
            </a:r>
            <a:endParaRPr lang="en-GB" b="1" dirty="0">
              <a:solidFill>
                <a:srgbClr val="FF0000"/>
              </a:solidFill>
            </a:endParaRPr>
          </a:p>
        </p:txBody>
      </p:sp>
      <p:sp>
        <p:nvSpPr>
          <p:cNvPr id="5" name="Content Placeholder 2"/>
          <p:cNvSpPr>
            <a:spLocks noGrp="1"/>
          </p:cNvSpPr>
          <p:nvPr>
            <p:ph idx="1"/>
          </p:nvPr>
        </p:nvSpPr>
        <p:spPr>
          <a:xfrm>
            <a:off x="457200" y="1600200"/>
            <a:ext cx="8229600" cy="4525963"/>
          </a:xfrm>
        </p:spPr>
        <p:txBody>
          <a:bodyPr/>
          <a:lstStyle/>
          <a:p>
            <a:r>
              <a:rPr lang="en-GB" dirty="0" smtClean="0"/>
              <a:t>What features are in a play-script?</a:t>
            </a:r>
          </a:p>
          <a:p>
            <a:pPr marL="0" indent="0">
              <a:buNone/>
            </a:pPr>
            <a:endParaRPr lang="en-GB" dirty="0" smtClean="0"/>
          </a:p>
          <a:p>
            <a:r>
              <a:rPr lang="en-GB" dirty="0" smtClean="0"/>
              <a:t>A play-script may be something fairly new or uncommon for you to have seen.</a:t>
            </a:r>
          </a:p>
          <a:p>
            <a:pPr marL="0" indent="0">
              <a:buNone/>
            </a:pPr>
            <a:endParaRPr lang="en-GB" dirty="0"/>
          </a:p>
          <a:p>
            <a:r>
              <a:rPr lang="en-GB" dirty="0" smtClean="0"/>
              <a:t>As such, let’s take a look at some of a play-script’s features in details on the following pages.</a:t>
            </a:r>
            <a:endParaRPr lang="en-GB" dirty="0" smtClean="0"/>
          </a:p>
        </p:txBody>
      </p:sp>
      <p:sp>
        <p:nvSpPr>
          <p:cNvPr id="6" name="Oval 5"/>
          <p:cNvSpPr/>
          <p:nvPr/>
        </p:nvSpPr>
        <p:spPr>
          <a:xfrm>
            <a:off x="4139952" y="476672"/>
            <a:ext cx="2808312" cy="86409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651187" y="415894"/>
            <a:ext cx="2235698" cy="1107996"/>
          </a:xfrm>
          <a:prstGeom prst="rect">
            <a:avLst/>
          </a:prstGeom>
          <a:noFill/>
        </p:spPr>
        <p:txBody>
          <a:bodyPr wrap="square" rtlCol="0">
            <a:spAutoFit/>
          </a:bodyPr>
          <a:lstStyle/>
          <a:p>
            <a:r>
              <a:rPr lang="en-GB" sz="6600" u="sng" dirty="0" smtClean="0">
                <a:latin typeface="Comic Sans MS" panose="030F0702030302020204" pitchFamily="66" charset="0"/>
              </a:rPr>
              <a:t>Title</a:t>
            </a:r>
            <a:endParaRPr lang="en-GB" sz="6600" u="sng" dirty="0">
              <a:latin typeface="Comic Sans MS" panose="030F0702030302020204" pitchFamily="66" charset="0"/>
            </a:endParaRPr>
          </a:p>
        </p:txBody>
      </p:sp>
      <p:sp>
        <p:nvSpPr>
          <p:cNvPr id="15" name="TextBox 14"/>
          <p:cNvSpPr txBox="1"/>
          <p:nvPr/>
        </p:nvSpPr>
        <p:spPr>
          <a:xfrm>
            <a:off x="552744" y="3945958"/>
            <a:ext cx="2184705" cy="646331"/>
          </a:xfrm>
          <a:prstGeom prst="rect">
            <a:avLst/>
          </a:prstGeom>
          <a:noFill/>
        </p:spPr>
        <p:txBody>
          <a:bodyPr wrap="square" rtlCol="0">
            <a:spAutoFit/>
          </a:bodyPr>
          <a:lstStyle/>
          <a:p>
            <a:r>
              <a:rPr lang="en-GB" sz="3600" dirty="0" smtClean="0">
                <a:solidFill>
                  <a:srgbClr val="002060"/>
                </a:solidFill>
                <a:latin typeface="Comic Sans MS" panose="030F0702030302020204" pitchFamily="66" charset="0"/>
              </a:rPr>
              <a:t>Macbeth</a:t>
            </a:r>
            <a:endParaRPr lang="en-GB" sz="3600" dirty="0">
              <a:solidFill>
                <a:srgbClr val="002060"/>
              </a:solidFill>
              <a:latin typeface="Comic Sans MS" panose="030F0702030302020204" pitchFamily="66" charset="0"/>
            </a:endParaRPr>
          </a:p>
        </p:txBody>
      </p:sp>
      <p:pic>
        <p:nvPicPr>
          <p:cNvPr id="16" name="Picture 15"/>
          <p:cNvPicPr>
            <a:picLocks noChangeAspect="1"/>
          </p:cNvPicPr>
          <p:nvPr/>
        </p:nvPicPr>
        <p:blipFill>
          <a:blip r:embed="rId2"/>
          <a:stretch>
            <a:fillRect/>
          </a:stretch>
        </p:blipFill>
        <p:spPr>
          <a:xfrm>
            <a:off x="746605" y="4715399"/>
            <a:ext cx="1281912" cy="1907884"/>
          </a:xfrm>
          <a:prstGeom prst="rect">
            <a:avLst/>
          </a:prstGeom>
        </p:spPr>
      </p:pic>
      <p:pic>
        <p:nvPicPr>
          <p:cNvPr id="17" name="Picture 16"/>
          <p:cNvPicPr>
            <a:picLocks noChangeAspect="1"/>
          </p:cNvPicPr>
          <p:nvPr/>
        </p:nvPicPr>
        <p:blipFill>
          <a:blip r:embed="rId3"/>
          <a:stretch>
            <a:fillRect/>
          </a:stretch>
        </p:blipFill>
        <p:spPr>
          <a:xfrm>
            <a:off x="7380312" y="3939254"/>
            <a:ext cx="1298351" cy="1937539"/>
          </a:xfrm>
          <a:prstGeom prst="rect">
            <a:avLst/>
          </a:prstGeom>
        </p:spPr>
      </p:pic>
      <p:pic>
        <p:nvPicPr>
          <p:cNvPr id="18" name="Picture 2" descr="http://data6.blog.de/media/176/4315176_287a3dedb8_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110" y="3559217"/>
            <a:ext cx="2848869" cy="160169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397603" y="5160915"/>
            <a:ext cx="2757376" cy="646331"/>
          </a:xfrm>
          <a:prstGeom prst="rect">
            <a:avLst/>
          </a:prstGeom>
          <a:noFill/>
        </p:spPr>
        <p:txBody>
          <a:bodyPr wrap="square" rtlCol="0">
            <a:spAutoFit/>
          </a:bodyPr>
          <a:lstStyle/>
          <a:p>
            <a:r>
              <a:rPr lang="en-GB" sz="3600" dirty="0" smtClean="0">
                <a:solidFill>
                  <a:srgbClr val="002060"/>
                </a:solidFill>
                <a:latin typeface="Comic Sans MS" panose="030F0702030302020204" pitchFamily="66" charset="0"/>
              </a:rPr>
              <a:t>EastEnders</a:t>
            </a:r>
            <a:endParaRPr lang="en-GB" sz="3600" dirty="0">
              <a:solidFill>
                <a:srgbClr val="002060"/>
              </a:solidFill>
              <a:latin typeface="Comic Sans MS" panose="030F0702030302020204" pitchFamily="66" charset="0"/>
            </a:endParaRPr>
          </a:p>
        </p:txBody>
      </p:sp>
      <p:sp>
        <p:nvSpPr>
          <p:cNvPr id="20" name="TextBox 19"/>
          <p:cNvSpPr txBox="1"/>
          <p:nvPr/>
        </p:nvSpPr>
        <p:spPr>
          <a:xfrm>
            <a:off x="569207" y="2237975"/>
            <a:ext cx="1708732" cy="646331"/>
          </a:xfrm>
          <a:prstGeom prst="rect">
            <a:avLst/>
          </a:prstGeom>
          <a:noFill/>
        </p:spPr>
        <p:txBody>
          <a:bodyPr wrap="square" rtlCol="0">
            <a:spAutoFit/>
          </a:bodyPr>
          <a:lstStyle/>
          <a:p>
            <a:r>
              <a:rPr lang="en-GB" sz="3600" dirty="0" smtClean="0">
                <a:solidFill>
                  <a:srgbClr val="002060"/>
                </a:solidFill>
                <a:latin typeface="Comic Sans MS" panose="030F0702030302020204" pitchFamily="66" charset="0"/>
              </a:rPr>
              <a:t>Annie</a:t>
            </a:r>
            <a:endParaRPr lang="en-GB" sz="3600" dirty="0">
              <a:solidFill>
                <a:srgbClr val="002060"/>
              </a:solidFill>
              <a:latin typeface="Comic Sans MS" panose="030F0702030302020204" pitchFamily="66" charset="0"/>
            </a:endParaRPr>
          </a:p>
        </p:txBody>
      </p:sp>
      <p:sp>
        <p:nvSpPr>
          <p:cNvPr id="21" name="TextBox 20"/>
          <p:cNvSpPr txBox="1"/>
          <p:nvPr/>
        </p:nvSpPr>
        <p:spPr>
          <a:xfrm>
            <a:off x="2809742" y="1547438"/>
            <a:ext cx="3878311" cy="1938992"/>
          </a:xfrm>
          <a:prstGeom prst="rect">
            <a:avLst/>
          </a:prstGeom>
          <a:noFill/>
        </p:spPr>
        <p:txBody>
          <a:bodyPr wrap="square" rtlCol="0">
            <a:spAutoFit/>
          </a:bodyPr>
          <a:lstStyle/>
          <a:p>
            <a:pPr algn="ctr"/>
            <a:r>
              <a:rPr lang="en-GB" sz="4000" dirty="0" smtClean="0">
                <a:latin typeface="Comic Sans MS" panose="030F0702030302020204" pitchFamily="66" charset="0"/>
              </a:rPr>
              <a:t>The name given to the play script.</a:t>
            </a:r>
            <a:endParaRPr lang="en-GB" sz="4000" dirty="0">
              <a:latin typeface="Comic Sans MS" panose="030F0702030302020204" pitchFamily="66" charset="0"/>
            </a:endParaRPr>
          </a:p>
        </p:txBody>
      </p:sp>
      <p:pic>
        <p:nvPicPr>
          <p:cNvPr id="22" name="Picture 4" descr="http://lunerontheatre.files.wordpress.com/2012/10/annie1.jpg"/>
          <p:cNvPicPr>
            <a:picLocks noChangeAspect="1" noChangeArrowheads="1"/>
          </p:cNvPicPr>
          <p:nvPr/>
        </p:nvPicPr>
        <p:blipFill rotWithShape="1">
          <a:blip r:embed="rId5">
            <a:extLst>
              <a:ext uri="{28A0092B-C50C-407E-A947-70E740481C1C}">
                <a14:useLocalDpi xmlns:a14="http://schemas.microsoft.com/office/drawing/2010/main" val="0"/>
              </a:ext>
            </a:extLst>
          </a:blip>
          <a:srcRect l="6369" t="7065" r="6727" b="13281"/>
          <a:stretch/>
        </p:blipFill>
        <p:spPr bwMode="auto">
          <a:xfrm>
            <a:off x="94303" y="376823"/>
            <a:ext cx="2658541" cy="18609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6"/>
          <a:stretch>
            <a:fillRect/>
          </a:stretch>
        </p:blipFill>
        <p:spPr>
          <a:xfrm>
            <a:off x="6688053" y="192073"/>
            <a:ext cx="2324751" cy="2324751"/>
          </a:xfrm>
          <a:prstGeom prst="rect">
            <a:avLst/>
          </a:prstGeom>
        </p:spPr>
      </p:pic>
      <p:sp>
        <p:nvSpPr>
          <p:cNvPr id="24" name="TextBox 23"/>
          <p:cNvSpPr txBox="1"/>
          <p:nvPr/>
        </p:nvSpPr>
        <p:spPr>
          <a:xfrm>
            <a:off x="6658321" y="2516934"/>
            <a:ext cx="2234159" cy="646331"/>
          </a:xfrm>
          <a:prstGeom prst="rect">
            <a:avLst/>
          </a:prstGeom>
          <a:noFill/>
        </p:spPr>
        <p:txBody>
          <a:bodyPr wrap="square" rtlCol="0">
            <a:spAutoFit/>
          </a:bodyPr>
          <a:lstStyle/>
          <a:p>
            <a:r>
              <a:rPr lang="en-GB" sz="3600" dirty="0" smtClean="0">
                <a:solidFill>
                  <a:srgbClr val="002060"/>
                </a:solidFill>
                <a:latin typeface="Comic Sans MS" panose="030F0702030302020204" pitchFamily="66" charset="0"/>
              </a:rPr>
              <a:t>Wicked</a:t>
            </a:r>
            <a:endParaRPr lang="en-GB" sz="3600" dirty="0">
              <a:solidFill>
                <a:srgbClr val="002060"/>
              </a:solidFill>
              <a:latin typeface="Comic Sans MS" panose="030F0702030302020204" pitchFamily="66" charset="0"/>
            </a:endParaRPr>
          </a:p>
        </p:txBody>
      </p:sp>
      <p:sp>
        <p:nvSpPr>
          <p:cNvPr id="25" name="TextBox 24"/>
          <p:cNvSpPr txBox="1"/>
          <p:nvPr/>
        </p:nvSpPr>
        <p:spPr>
          <a:xfrm>
            <a:off x="5544582" y="5930356"/>
            <a:ext cx="3458591" cy="646331"/>
          </a:xfrm>
          <a:prstGeom prst="rect">
            <a:avLst/>
          </a:prstGeom>
          <a:noFill/>
        </p:spPr>
        <p:txBody>
          <a:bodyPr wrap="square" rtlCol="0">
            <a:spAutoFit/>
          </a:bodyPr>
          <a:lstStyle/>
          <a:p>
            <a:r>
              <a:rPr lang="en-GB" sz="3600" dirty="0" smtClean="0">
                <a:solidFill>
                  <a:srgbClr val="002060"/>
                </a:solidFill>
                <a:latin typeface="Comic Sans MS" panose="030F0702030302020204" pitchFamily="66" charset="0"/>
              </a:rPr>
              <a:t>Romeo &amp; Juliet</a:t>
            </a:r>
            <a:endParaRPr lang="en-GB" sz="36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389876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29094" y="1121107"/>
            <a:ext cx="3393986" cy="4972189"/>
          </a:xfrm>
          <a:prstGeom prst="rect">
            <a:avLst/>
          </a:prstGeom>
        </p:spPr>
      </p:pic>
      <p:pic>
        <p:nvPicPr>
          <p:cNvPr id="5" name="Picture 4"/>
          <p:cNvPicPr>
            <a:picLocks noChangeAspect="1"/>
          </p:cNvPicPr>
          <p:nvPr/>
        </p:nvPicPr>
        <p:blipFill>
          <a:blip r:embed="rId3"/>
          <a:stretch>
            <a:fillRect/>
          </a:stretch>
        </p:blipFill>
        <p:spPr>
          <a:xfrm>
            <a:off x="91489" y="1237142"/>
            <a:ext cx="3008597" cy="4756165"/>
          </a:xfrm>
          <a:prstGeom prst="rect">
            <a:avLst/>
          </a:prstGeom>
        </p:spPr>
      </p:pic>
      <p:sp>
        <p:nvSpPr>
          <p:cNvPr id="6" name="TextBox 5"/>
          <p:cNvSpPr txBox="1"/>
          <p:nvPr/>
        </p:nvSpPr>
        <p:spPr>
          <a:xfrm>
            <a:off x="2915816" y="1266842"/>
            <a:ext cx="2713278" cy="4401205"/>
          </a:xfrm>
          <a:prstGeom prst="rect">
            <a:avLst/>
          </a:prstGeom>
          <a:noFill/>
        </p:spPr>
        <p:txBody>
          <a:bodyPr wrap="square" rtlCol="0">
            <a:spAutoFit/>
          </a:bodyPr>
          <a:lstStyle/>
          <a:p>
            <a:pPr marL="457200" indent="-457200">
              <a:buFont typeface="Arial" panose="020B0604020202020204" pitchFamily="34" charset="0"/>
              <a:buChar char="•"/>
            </a:pPr>
            <a:r>
              <a:rPr lang="en-GB" sz="2000" dirty="0" smtClean="0">
                <a:latin typeface="Comic Sans MS" panose="030F0702030302020204" pitchFamily="66" charset="0"/>
              </a:rPr>
              <a:t>Found at the beginning of a play script. </a:t>
            </a:r>
            <a:br>
              <a:rPr lang="en-GB" sz="2000" dirty="0" smtClean="0">
                <a:latin typeface="Comic Sans MS" panose="030F0702030302020204" pitchFamily="66" charset="0"/>
              </a:rPr>
            </a:br>
            <a:endParaRPr lang="en-GB" sz="2000" dirty="0" smtClean="0">
              <a:latin typeface="Comic Sans MS" panose="030F0702030302020204" pitchFamily="66" charset="0"/>
            </a:endParaRPr>
          </a:p>
          <a:p>
            <a:pPr marL="457200" indent="-457200">
              <a:buFont typeface="Arial" panose="020B0604020202020204" pitchFamily="34" charset="0"/>
              <a:buChar char="•"/>
            </a:pPr>
            <a:r>
              <a:rPr lang="en-GB" sz="2000" dirty="0" smtClean="0">
                <a:latin typeface="Comic Sans MS" panose="030F0702030302020204" pitchFamily="66" charset="0"/>
              </a:rPr>
              <a:t>It tells us what characters are in the play.</a:t>
            </a:r>
            <a:br>
              <a:rPr lang="en-GB" sz="2000" dirty="0" smtClean="0">
                <a:latin typeface="Comic Sans MS" panose="030F0702030302020204" pitchFamily="66" charset="0"/>
              </a:rPr>
            </a:br>
            <a:endParaRPr lang="en-GB" sz="2000" dirty="0" smtClean="0">
              <a:latin typeface="Comic Sans MS" panose="030F0702030302020204" pitchFamily="66" charset="0"/>
            </a:endParaRPr>
          </a:p>
          <a:p>
            <a:pPr marL="457200" indent="-457200">
              <a:buFont typeface="Arial" panose="020B0604020202020204" pitchFamily="34" charset="0"/>
              <a:buChar char="•"/>
            </a:pPr>
            <a:r>
              <a:rPr lang="en-GB" sz="2000" dirty="0" smtClean="0">
                <a:latin typeface="Comic Sans MS" panose="030F0702030302020204" pitchFamily="66" charset="0"/>
              </a:rPr>
              <a:t>Sometimes it gives us a description of the character and their characteristics.</a:t>
            </a:r>
            <a:endParaRPr lang="en-GB" sz="2000" dirty="0">
              <a:latin typeface="Comic Sans MS" panose="030F0702030302020204" pitchFamily="66" charset="0"/>
            </a:endParaRPr>
          </a:p>
        </p:txBody>
      </p:sp>
      <p:sp>
        <p:nvSpPr>
          <p:cNvPr id="7" name="TextBox 6"/>
          <p:cNvSpPr txBox="1"/>
          <p:nvPr/>
        </p:nvSpPr>
        <p:spPr>
          <a:xfrm>
            <a:off x="2267744" y="188640"/>
            <a:ext cx="4757708" cy="707886"/>
          </a:xfrm>
          <a:prstGeom prst="rect">
            <a:avLst/>
          </a:prstGeom>
          <a:noFill/>
        </p:spPr>
        <p:txBody>
          <a:bodyPr wrap="square" rtlCol="0">
            <a:spAutoFit/>
          </a:bodyPr>
          <a:lstStyle/>
          <a:p>
            <a:r>
              <a:rPr lang="en-GB" sz="4000" u="sng" dirty="0" smtClean="0">
                <a:latin typeface="Comic Sans MS" panose="030F0702030302020204" pitchFamily="66" charset="0"/>
              </a:rPr>
              <a:t>Character List </a:t>
            </a:r>
            <a:endParaRPr lang="en-GB" sz="4000" u="sng" dirty="0">
              <a:latin typeface="Comic Sans MS" panose="030F0702030302020204" pitchFamily="66" charset="0"/>
            </a:endParaRPr>
          </a:p>
        </p:txBody>
      </p:sp>
    </p:spTree>
    <p:extLst>
      <p:ext uri="{BB962C8B-B14F-4D97-AF65-F5344CB8AC3E}">
        <p14:creationId xmlns:p14="http://schemas.microsoft.com/office/powerpoint/2010/main" val="93198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42868"/>
            <a:ext cx="4167340" cy="707886"/>
          </a:xfrm>
          <a:prstGeom prst="rect">
            <a:avLst/>
          </a:prstGeom>
          <a:noFill/>
        </p:spPr>
        <p:txBody>
          <a:bodyPr wrap="square" rtlCol="0">
            <a:spAutoFit/>
          </a:bodyPr>
          <a:lstStyle/>
          <a:p>
            <a:r>
              <a:rPr lang="en-GB" sz="4000" u="sng" dirty="0" smtClean="0">
                <a:latin typeface="Comic Sans MS" panose="030F0702030302020204" pitchFamily="66" charset="0"/>
              </a:rPr>
              <a:t>Stage directions</a:t>
            </a:r>
            <a:endParaRPr lang="en-GB" sz="4000" u="sng" dirty="0">
              <a:latin typeface="Comic Sans MS" panose="030F0702030302020204" pitchFamily="66" charset="0"/>
            </a:endParaRPr>
          </a:p>
        </p:txBody>
      </p:sp>
      <p:pic>
        <p:nvPicPr>
          <p:cNvPr id="3" name="Picture 2"/>
          <p:cNvPicPr>
            <a:picLocks noChangeAspect="1"/>
          </p:cNvPicPr>
          <p:nvPr/>
        </p:nvPicPr>
        <p:blipFill rotWithShape="1">
          <a:blip r:embed="rId2"/>
          <a:srcRect l="3327" t="4612" r="3828" b="55043"/>
          <a:stretch/>
        </p:blipFill>
        <p:spPr>
          <a:xfrm>
            <a:off x="175058" y="5135347"/>
            <a:ext cx="5405056" cy="1294414"/>
          </a:xfrm>
          <a:prstGeom prst="rect">
            <a:avLst/>
          </a:prstGeom>
        </p:spPr>
      </p:pic>
      <p:pic>
        <p:nvPicPr>
          <p:cNvPr id="4" name="Picture 3"/>
          <p:cNvPicPr>
            <a:picLocks noChangeAspect="1"/>
          </p:cNvPicPr>
          <p:nvPr/>
        </p:nvPicPr>
        <p:blipFill>
          <a:blip r:embed="rId3"/>
          <a:stretch>
            <a:fillRect/>
          </a:stretch>
        </p:blipFill>
        <p:spPr>
          <a:xfrm>
            <a:off x="156789" y="1303127"/>
            <a:ext cx="5279307" cy="3270799"/>
          </a:xfrm>
          <a:prstGeom prst="rect">
            <a:avLst/>
          </a:prstGeom>
        </p:spPr>
      </p:pic>
      <p:sp>
        <p:nvSpPr>
          <p:cNvPr id="5" name="TextBox 4"/>
          <p:cNvSpPr txBox="1"/>
          <p:nvPr/>
        </p:nvSpPr>
        <p:spPr>
          <a:xfrm>
            <a:off x="5594744" y="940119"/>
            <a:ext cx="3338369" cy="5262979"/>
          </a:xfrm>
          <a:prstGeom prst="rect">
            <a:avLst/>
          </a:prstGeom>
          <a:noFill/>
        </p:spPr>
        <p:txBody>
          <a:bodyPr wrap="square" rtlCol="0">
            <a:spAutoFit/>
          </a:bodyPr>
          <a:lstStyle/>
          <a:p>
            <a:r>
              <a:rPr lang="en-GB" sz="2400" dirty="0" smtClean="0">
                <a:latin typeface="Comic Sans MS" panose="030F0702030302020204" pitchFamily="66" charset="0"/>
              </a:rPr>
              <a:t>- Used </a:t>
            </a:r>
            <a:r>
              <a:rPr lang="en-GB" sz="2400" dirty="0" smtClean="0">
                <a:latin typeface="Comic Sans MS" panose="030F0702030302020204" pitchFamily="66" charset="0"/>
              </a:rPr>
              <a:t>to set the scene.</a:t>
            </a:r>
            <a:br>
              <a:rPr lang="en-GB" sz="2400" dirty="0" smtClean="0">
                <a:latin typeface="Comic Sans MS" panose="030F0702030302020204" pitchFamily="66" charset="0"/>
              </a:rPr>
            </a:br>
            <a:endParaRPr lang="en-GB" sz="2400" dirty="0" smtClean="0">
              <a:latin typeface="Comic Sans MS" panose="030F0702030302020204" pitchFamily="66" charset="0"/>
            </a:endParaRPr>
          </a:p>
          <a:p>
            <a:r>
              <a:rPr lang="en-GB" sz="2400" dirty="0" smtClean="0">
                <a:latin typeface="Comic Sans MS" panose="030F0702030302020204" pitchFamily="66" charset="0"/>
              </a:rPr>
              <a:t>- They </a:t>
            </a:r>
            <a:r>
              <a:rPr lang="en-GB" sz="2400" dirty="0" smtClean="0">
                <a:latin typeface="Comic Sans MS" panose="030F0702030302020204" pitchFamily="66" charset="0"/>
              </a:rPr>
              <a:t>are an instruction. They tell an actor what they should be doing in that scene (their actions) or how they should talk.</a:t>
            </a:r>
            <a:br>
              <a:rPr lang="en-GB" sz="2400" dirty="0" smtClean="0">
                <a:latin typeface="Comic Sans MS" panose="030F0702030302020204" pitchFamily="66" charset="0"/>
              </a:rPr>
            </a:br>
            <a:endParaRPr lang="en-GB" sz="2400" dirty="0" smtClean="0">
              <a:latin typeface="Comic Sans MS" panose="030F0702030302020204" pitchFamily="66" charset="0"/>
            </a:endParaRPr>
          </a:p>
          <a:p>
            <a:r>
              <a:rPr lang="en-GB" sz="2400" dirty="0" smtClean="0">
                <a:latin typeface="Comic Sans MS" panose="030F0702030302020204" pitchFamily="66" charset="0"/>
              </a:rPr>
              <a:t>- Normally </a:t>
            </a:r>
            <a:r>
              <a:rPr lang="en-GB" sz="2400" dirty="0" smtClean="0">
                <a:latin typeface="Comic Sans MS" panose="030F0702030302020204" pitchFamily="66" charset="0"/>
              </a:rPr>
              <a:t>presented in brackets or in</a:t>
            </a:r>
            <a:r>
              <a:rPr lang="en-GB" sz="2400" i="1" dirty="0" smtClean="0">
                <a:latin typeface="Comic Sans MS" panose="030F0702030302020204" pitchFamily="66" charset="0"/>
              </a:rPr>
              <a:t> italics</a:t>
            </a:r>
            <a:r>
              <a:rPr lang="en-GB" sz="2400" dirty="0" smtClean="0">
                <a:latin typeface="Comic Sans MS" panose="030F0702030302020204" pitchFamily="66" charset="0"/>
              </a:rPr>
              <a:t>.</a:t>
            </a:r>
            <a:endParaRPr lang="en-GB" sz="2400" dirty="0">
              <a:latin typeface="Comic Sans MS" panose="030F0702030302020204" pitchFamily="66" charset="0"/>
            </a:endParaRPr>
          </a:p>
        </p:txBody>
      </p:sp>
      <p:sp>
        <p:nvSpPr>
          <p:cNvPr id="6" name="Oval 5"/>
          <p:cNvSpPr/>
          <p:nvPr/>
        </p:nvSpPr>
        <p:spPr>
          <a:xfrm>
            <a:off x="1" y="1923936"/>
            <a:ext cx="5580112" cy="568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67486" y="3542733"/>
            <a:ext cx="4668609" cy="42708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41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8448" y="1864217"/>
            <a:ext cx="6096000" cy="1447800"/>
          </a:xfrm>
          <a:prstGeom prst="rect">
            <a:avLst/>
          </a:prstGeom>
          <a:solidFill>
            <a:schemeClr val="bg1"/>
          </a:solidFill>
          <a:ln w="9525">
            <a:solidFill>
              <a:schemeClr val="bg1"/>
            </a:solidFill>
            <a:miter lim="800000"/>
            <a:headEnd/>
            <a:tailEnd/>
          </a:ln>
          <a:effectLst/>
        </p:spPr>
        <p:txBody>
          <a:bodyPr wrap="none" anchor="ctr"/>
          <a:lstStyle/>
          <a:p>
            <a:endParaRPr lang="en-GB"/>
          </a:p>
        </p:txBody>
      </p:sp>
      <p:sp>
        <p:nvSpPr>
          <p:cNvPr id="3" name="TextBox 2"/>
          <p:cNvSpPr txBox="1"/>
          <p:nvPr/>
        </p:nvSpPr>
        <p:spPr>
          <a:xfrm>
            <a:off x="2123728" y="128789"/>
            <a:ext cx="4507456" cy="707886"/>
          </a:xfrm>
          <a:prstGeom prst="rect">
            <a:avLst/>
          </a:prstGeom>
          <a:noFill/>
        </p:spPr>
        <p:txBody>
          <a:bodyPr wrap="square" rtlCol="0">
            <a:spAutoFit/>
          </a:bodyPr>
          <a:lstStyle/>
          <a:p>
            <a:r>
              <a:rPr lang="en-GB" sz="4000" u="sng" dirty="0" smtClean="0">
                <a:latin typeface="Comic Sans MS" panose="030F0702030302020204" pitchFamily="66" charset="0"/>
              </a:rPr>
              <a:t>Setting the scene</a:t>
            </a:r>
            <a:endParaRPr lang="en-GB" sz="4000" u="sng" dirty="0">
              <a:latin typeface="Comic Sans MS" panose="030F0702030302020204" pitchFamily="66" charset="0"/>
            </a:endParaRPr>
          </a:p>
        </p:txBody>
      </p:sp>
      <p:sp>
        <p:nvSpPr>
          <p:cNvPr id="4" name="Rectangle 3"/>
          <p:cNvSpPr/>
          <p:nvPr/>
        </p:nvSpPr>
        <p:spPr>
          <a:xfrm>
            <a:off x="138448" y="1987953"/>
            <a:ext cx="4721584" cy="1477328"/>
          </a:xfrm>
          <a:prstGeom prst="rect">
            <a:avLst/>
          </a:prstGeom>
        </p:spPr>
        <p:txBody>
          <a:bodyPr wrap="square">
            <a:spAutoFit/>
          </a:bodyPr>
          <a:lstStyle/>
          <a:p>
            <a:r>
              <a:rPr lang="en-GB" altLang="en-US" dirty="0">
                <a:latin typeface="Comic Sans MS" panose="030F0702030302020204" pitchFamily="66" charset="0"/>
              </a:rPr>
              <a:t>It is a dark, cold night and Mel and Sid are sitting on a green park bench.  The street lights are dim and the sound of the traffic can just be heard in the </a:t>
            </a:r>
            <a:r>
              <a:rPr lang="en-GB" altLang="en-US" dirty="0" smtClean="0">
                <a:latin typeface="Comic Sans MS" panose="030F0702030302020204" pitchFamily="66" charset="0"/>
              </a:rPr>
              <a:t>background.</a:t>
            </a:r>
            <a:endParaRPr lang="en-GB" dirty="0"/>
          </a:p>
        </p:txBody>
      </p:sp>
      <p:sp>
        <p:nvSpPr>
          <p:cNvPr id="5" name="TextBox 4"/>
          <p:cNvSpPr txBox="1"/>
          <p:nvPr/>
        </p:nvSpPr>
        <p:spPr>
          <a:xfrm>
            <a:off x="4860032" y="1445991"/>
            <a:ext cx="4176464" cy="4154984"/>
          </a:xfrm>
          <a:prstGeom prst="rect">
            <a:avLst/>
          </a:prstGeom>
          <a:noFill/>
        </p:spPr>
        <p:txBody>
          <a:bodyPr wrap="square" rtlCol="0">
            <a:spAutoFit/>
          </a:bodyPr>
          <a:lstStyle/>
          <a:p>
            <a:pPr marL="857250" indent="-857250">
              <a:buFont typeface="Arial" panose="020B0604020202020204" pitchFamily="34" charset="0"/>
              <a:buChar char="•"/>
            </a:pPr>
            <a:r>
              <a:rPr lang="en-GB" sz="2400" dirty="0" smtClean="0">
                <a:latin typeface="Comic Sans MS" panose="030F0702030302020204" pitchFamily="66" charset="0"/>
              </a:rPr>
              <a:t>Gives the actors information/a description about the scene.</a:t>
            </a:r>
            <a:br>
              <a:rPr lang="en-GB" sz="2400" dirty="0" smtClean="0">
                <a:latin typeface="Comic Sans MS" panose="030F0702030302020204" pitchFamily="66" charset="0"/>
              </a:rPr>
            </a:br>
            <a:endParaRPr lang="en-GB" sz="2400" dirty="0" smtClean="0">
              <a:latin typeface="Comic Sans MS" panose="030F0702030302020204" pitchFamily="66" charset="0"/>
            </a:endParaRPr>
          </a:p>
          <a:p>
            <a:pPr marL="857250" indent="-857250">
              <a:buFont typeface="Arial" panose="020B0604020202020204" pitchFamily="34" charset="0"/>
              <a:buChar char="•"/>
            </a:pPr>
            <a:r>
              <a:rPr lang="en-GB" sz="2400" dirty="0" smtClean="0">
                <a:latin typeface="Comic Sans MS" panose="030F0702030302020204" pitchFamily="66" charset="0"/>
              </a:rPr>
              <a:t>Where it is.</a:t>
            </a:r>
            <a:br>
              <a:rPr lang="en-GB" sz="2400" dirty="0" smtClean="0">
                <a:latin typeface="Comic Sans MS" panose="030F0702030302020204" pitchFamily="66" charset="0"/>
              </a:rPr>
            </a:br>
            <a:endParaRPr lang="en-GB" sz="2400" dirty="0" smtClean="0">
              <a:latin typeface="Comic Sans MS" panose="030F0702030302020204" pitchFamily="66" charset="0"/>
            </a:endParaRPr>
          </a:p>
          <a:p>
            <a:pPr marL="857250" indent="-857250">
              <a:buFont typeface="Arial" panose="020B0604020202020204" pitchFamily="34" charset="0"/>
              <a:buChar char="•"/>
            </a:pPr>
            <a:r>
              <a:rPr lang="en-GB" sz="2400" dirty="0" smtClean="0">
                <a:latin typeface="Comic Sans MS" panose="030F0702030302020204" pitchFamily="66" charset="0"/>
              </a:rPr>
              <a:t>What it is like (weather).</a:t>
            </a:r>
            <a:br>
              <a:rPr lang="en-GB" sz="2400" dirty="0" smtClean="0">
                <a:latin typeface="Comic Sans MS" panose="030F0702030302020204" pitchFamily="66" charset="0"/>
              </a:rPr>
            </a:br>
            <a:endParaRPr lang="en-GB" sz="2400" dirty="0" smtClean="0">
              <a:latin typeface="Comic Sans MS" panose="030F0702030302020204" pitchFamily="66" charset="0"/>
            </a:endParaRPr>
          </a:p>
          <a:p>
            <a:pPr marL="857250" indent="-857250">
              <a:buFont typeface="Arial" panose="020B0604020202020204" pitchFamily="34" charset="0"/>
              <a:buChar char="•"/>
            </a:pPr>
            <a:r>
              <a:rPr lang="en-GB" sz="2400" dirty="0" smtClean="0">
                <a:latin typeface="Comic Sans MS" panose="030F0702030302020204" pitchFamily="66" charset="0"/>
              </a:rPr>
              <a:t>Who is there.</a:t>
            </a:r>
            <a:endParaRPr lang="en-GB" sz="2400" dirty="0">
              <a:latin typeface="Comic Sans MS" panose="030F0702030302020204" pitchFamily="66" charset="0"/>
            </a:endParaRPr>
          </a:p>
        </p:txBody>
      </p:sp>
      <p:sp>
        <p:nvSpPr>
          <p:cNvPr id="6" name="Rectangle 5"/>
          <p:cNvSpPr/>
          <p:nvPr/>
        </p:nvSpPr>
        <p:spPr>
          <a:xfrm>
            <a:off x="138449" y="4103400"/>
            <a:ext cx="4433551" cy="1434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38448" y="4358992"/>
            <a:ext cx="4577568" cy="1200329"/>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SCENE ONE: </a:t>
            </a:r>
            <a:r>
              <a:rPr lang="en-GB" i="1" dirty="0">
                <a:latin typeface="Arial" panose="020B0604020202020204" pitchFamily="34" charset="0"/>
                <a:ea typeface="Times New Roman" panose="02020603050405020304" pitchFamily="18" charset="0"/>
                <a:cs typeface="Times New Roman" panose="02020603050405020304" pitchFamily="18" charset="0"/>
              </a:rPr>
              <a:t>Daddy bear comes into the house. Mummy and baby follow him. They are tired after their morning walk in the woods.</a:t>
            </a:r>
            <a:endParaRPr lang="en-GB"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468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914</Words>
  <Application>Microsoft Office PowerPoint</Application>
  <PresentationFormat>On-screen Show (4:3)</PresentationFormat>
  <Paragraphs>83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Tuesday 26th January 2021 LO: to identify and understand features of a play-script</vt:lpstr>
      <vt:lpstr>Story v. play-script</vt:lpstr>
      <vt:lpstr>PowerPoint Presentation</vt:lpstr>
      <vt:lpstr>PowerPoint Presentation</vt:lpstr>
      <vt:lpstr>Story v. play-script</vt:lpstr>
      <vt:lpstr>PowerPoint Presentation</vt:lpstr>
      <vt:lpstr>PowerPoint Presentation</vt:lpstr>
      <vt:lpstr>PowerPoint Presentation</vt:lpstr>
      <vt:lpstr>PowerPoint Presentation</vt:lpstr>
      <vt:lpstr>PowerPoint Presentation</vt:lpstr>
      <vt:lpstr>PowerPoint Presentation</vt:lpstr>
      <vt:lpstr>Story v. play-script</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25th January 2021 LO: to identify and understand features of a play-script</dc:title>
  <dc:creator>neil</dc:creator>
  <cp:lastModifiedBy>neil</cp:lastModifiedBy>
  <cp:revision>11</cp:revision>
  <dcterms:created xsi:type="dcterms:W3CDTF">2021-01-24T12:46:14Z</dcterms:created>
  <dcterms:modified xsi:type="dcterms:W3CDTF">2021-01-25T22:41:27Z</dcterms:modified>
</cp:coreProperties>
</file>