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906000" cy="6858000" type="A4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BBE0D05-547B-4FE7-8CE7-344A2BFEB276}">
  <a:tblStyle styleId="{FBBE0D05-547B-4FE7-8CE7-344A2BFEB2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48" y="-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3395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:notes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8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:notes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690018" y="-594518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370512" y="2085976"/>
            <a:ext cx="5851525" cy="2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830262" y="-60323"/>
            <a:ext cx="5851525" cy="652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0" y="36212"/>
            <a:ext cx="510767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0" i="0" u="none" strike="noStrike" cap="none">
                <a:solidFill>
                  <a:srgbClr val="FF0066"/>
                </a:solidFill>
                <a:latin typeface="Impact"/>
                <a:ea typeface="Impact"/>
                <a:cs typeface="Impact"/>
                <a:sym typeface="Impact"/>
              </a:rPr>
              <a:t>SUMMER MENU 201</a:t>
            </a:r>
            <a:r>
              <a:rPr lang="en-GB" sz="4800">
                <a:solidFill>
                  <a:srgbClr val="FF0066"/>
                </a:solidFill>
                <a:latin typeface="Impact"/>
                <a:ea typeface="Impact"/>
                <a:cs typeface="Impact"/>
                <a:sym typeface="Impact"/>
              </a:rPr>
              <a:t>9</a:t>
            </a:r>
            <a:endParaRPr sz="4800" b="0" i="0" u="none" strike="noStrike" cap="none">
              <a:solidFill>
                <a:srgbClr val="FF006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aphicFrame>
        <p:nvGraphicFramePr>
          <p:cNvPr id="90" name="Google Shape;90;p13"/>
          <p:cNvGraphicFramePr/>
          <p:nvPr>
            <p:extLst>
              <p:ext uri="{D42A27DB-BD31-4B8C-83A1-F6EECF244321}">
                <p14:modId xmlns:p14="http://schemas.microsoft.com/office/powerpoint/2010/main" val="2930500795"/>
              </p:ext>
            </p:extLst>
          </p:nvPr>
        </p:nvGraphicFramePr>
        <p:xfrm>
          <a:off x="200471" y="1530290"/>
          <a:ext cx="9536250" cy="4552921"/>
        </p:xfrm>
        <a:graphic>
          <a:graphicData uri="http://schemas.openxmlformats.org/drawingml/2006/table">
            <a:tbl>
              <a:tblPr>
                <a:noFill/>
                <a:tableStyleId>{FBBE0D05-547B-4FE7-8CE7-344A2BFEB276}</a:tableStyleId>
              </a:tblPr>
              <a:tblGrid>
                <a:gridCol w="1101350"/>
                <a:gridCol w="1790950"/>
                <a:gridCol w="1638700"/>
                <a:gridCol w="1733700"/>
                <a:gridCol w="1728200"/>
                <a:gridCol w="1543350"/>
              </a:tblGrid>
              <a:tr h="45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Monday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Tuesday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Wednesday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Thursday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Friday 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1512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Main Course Choices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u="none" strike="noStrike" cap="non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</a:tr>
              <a:tr h="35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Potatoes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Pasta/Rice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b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</a:br>
                      <a:endParaRPr sz="100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GB" sz="1000" b="1" u="none" strike="noStrike" cap="none" dirty="0" smtClean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GB" sz="1000" b="1" u="none" strike="noStrike" cap="none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Wholegrain  Rice</a:t>
                      </a:r>
                    </a:p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u="none" strike="noStrike" cap="none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Naan</a:t>
                      </a:r>
                      <a:r>
                        <a:rPr lang="en-GB" sz="1000" b="1" u="none" strike="noStrike" cap="none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Bread </a:t>
                      </a:r>
                      <a:endParaRPr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</a:tr>
              <a:tr h="581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u="none" strike="noStrike" cap="none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Vegetables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</a:tr>
              <a:tr h="573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Salad Bowl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</a:tr>
              <a:tr h="77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Starters or Sweets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 dirty="0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 dirty="0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1" name="Google Shape;91;p13"/>
          <p:cNvSpPr txBox="1"/>
          <p:nvPr/>
        </p:nvSpPr>
        <p:spPr>
          <a:xfrm>
            <a:off x="56457" y="1115008"/>
            <a:ext cx="25867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WEEK ONE</a:t>
            </a:r>
            <a:endParaRPr sz="280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1329489" y="4224996"/>
            <a:ext cx="1752648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-GB" sz="900" b="1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900" b="1" u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557850" y="6143703"/>
            <a:ext cx="68934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366092"/>
                </a:solidFill>
                <a:latin typeface="Impact"/>
                <a:ea typeface="Impact"/>
                <a:cs typeface="Impact"/>
                <a:sym typeface="Impact"/>
              </a:rPr>
              <a:t>Fresh Fruit </a:t>
            </a:r>
            <a:r>
              <a:rPr lang="en-GB">
                <a:solidFill>
                  <a:srgbClr val="366092"/>
                </a:solidFill>
                <a:latin typeface="Impact"/>
                <a:ea typeface="Impact"/>
                <a:cs typeface="Impact"/>
                <a:sym typeface="Impact"/>
              </a:rPr>
              <a:t>and a selection of Breads are always </a:t>
            </a:r>
            <a:r>
              <a:rPr lang="en-GB" sz="1400">
                <a:solidFill>
                  <a:srgbClr val="366092"/>
                </a:solidFill>
                <a:latin typeface="Impact"/>
                <a:ea typeface="Impact"/>
                <a:cs typeface="Impact"/>
                <a:sym typeface="Impact"/>
              </a:rPr>
              <a:t> available daily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                   </a:t>
            </a:r>
            <a:r>
              <a:rPr lang="en-GB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</a:t>
            </a:r>
            <a:r>
              <a:rPr lang="en-GB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Drinking Water is Available Daily on the Dining Room Tables</a:t>
            </a:r>
            <a:endParaRPr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Menus are Subject to Change</a:t>
            </a:r>
            <a:endParaRPr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56457" y="653720"/>
            <a:ext cx="51420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6"/>
                </a:solidFill>
                <a:latin typeface="Impact"/>
                <a:ea typeface="Impact"/>
                <a:cs typeface="Impact"/>
                <a:sym typeface="Impact"/>
              </a:rPr>
              <a:t>FIRST &amp; PRIMARY SCHOOL</a:t>
            </a:r>
            <a:endParaRPr sz="3600">
              <a:solidFill>
                <a:schemeClr val="accent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5" name="Google Shape;95;p1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52" y="1288949"/>
            <a:ext cx="181800" cy="1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2120825" y="1255475"/>
            <a:ext cx="13860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</a:rPr>
              <a:t>Homemade Dish</a:t>
            </a:r>
            <a:endParaRPr sz="1200" b="1">
              <a:solidFill>
                <a:schemeClr val="dk1"/>
              </a:solidFill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1281938" y="3552952"/>
            <a:ext cx="1800199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chemeClr val="accent1"/>
                </a:solidFill>
              </a:rPr>
              <a:t>Garlic Bread</a:t>
            </a:r>
            <a:r>
              <a:rPr lang="en-GB" sz="11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1314445" y="4700150"/>
            <a:ext cx="1767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chemeClr val="accent1"/>
                </a:solidFill>
              </a:rPr>
              <a:t>Seasonal Salad</a:t>
            </a:r>
            <a:endParaRPr sz="1000" b="1">
              <a:solidFill>
                <a:schemeClr val="accent1"/>
              </a:solidFill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3093475" y="4833875"/>
            <a:ext cx="16434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chemeClr val="accent1"/>
                </a:solidFill>
              </a:rPr>
              <a:t>Seasonal Salad</a:t>
            </a:r>
            <a:endParaRPr sz="11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4821347" y="4833875"/>
            <a:ext cx="1607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chemeClr val="accent1"/>
                </a:solidFill>
              </a:rPr>
              <a:t>Seasonal Salad</a:t>
            </a:r>
            <a:endParaRPr sz="11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6600202" y="4798313"/>
            <a:ext cx="160738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chemeClr val="accent1"/>
                </a:solidFill>
              </a:rPr>
              <a:t>Seasonal Salad</a:t>
            </a:r>
            <a:endParaRPr sz="1100" b="1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8221958" y="4799905"/>
            <a:ext cx="1465962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chemeClr val="accent1"/>
                </a:solidFill>
              </a:rPr>
              <a:t>Seasonal Salad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314575" y="5342800"/>
            <a:ext cx="1760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Fruit Muffin with a Glass of Milk or Juice</a:t>
            </a:r>
            <a:endParaRPr sz="10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3097050" y="1988850"/>
            <a:ext cx="16434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chemeClr val="accent1"/>
                </a:solidFill>
              </a:rPr>
              <a:t>Roast of the Day</a:t>
            </a:r>
            <a:r>
              <a:rPr lang="en-GB" sz="1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with Yorkshir</a:t>
            </a:r>
            <a:r>
              <a:rPr lang="en-GB" sz="1000" b="1" dirty="0">
                <a:solidFill>
                  <a:schemeClr val="accent1"/>
                </a:solidFill>
              </a:rPr>
              <a:t>e </a:t>
            </a:r>
            <a:r>
              <a:rPr lang="en-GB" sz="1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Pudding</a:t>
            </a:r>
            <a:endParaRPr sz="1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accent1"/>
              </a:solidFill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3133150" y="3575200"/>
            <a:ext cx="160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accent1"/>
                </a:solidFill>
              </a:rPr>
              <a:t>Creamed Potatoes</a:t>
            </a:r>
            <a:endParaRPr sz="1000" b="1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accent1"/>
                </a:solidFill>
              </a:rPr>
              <a:t>Roast Potatoes</a:t>
            </a:r>
            <a:endParaRPr sz="1000" b="1">
              <a:solidFill>
                <a:schemeClr val="accent1"/>
              </a:solidFill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1313107" y="4313482"/>
            <a:ext cx="175264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u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3127500" y="4243600"/>
            <a:ext cx="160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chemeClr val="accent1"/>
                </a:solidFill>
              </a:rPr>
              <a:t>Seasonal Vegetables</a:t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3123400" y="5369175"/>
            <a:ext cx="1607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Homemad</a:t>
            </a:r>
            <a:r>
              <a:rPr lang="en-GB" sz="1000" b="1">
                <a:solidFill>
                  <a:schemeClr val="accent1"/>
                </a:solidFill>
              </a:rPr>
              <a:t>e Assorted Fruit </a:t>
            </a:r>
            <a:r>
              <a:rPr lang="en-GB" sz="1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Sponge with Custard</a:t>
            </a:r>
            <a:r>
              <a:rPr lang="en-GB" sz="11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4736975" y="1989350"/>
            <a:ext cx="17607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000" b="1" dirty="0">
                <a:solidFill>
                  <a:schemeClr val="accent1"/>
                </a:solidFill>
              </a:rPr>
              <a:t>Jacket Potato with a Choice of Fillings</a:t>
            </a:r>
            <a:endParaRPr lang="en-US" sz="1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accent1"/>
              </a:solidFill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6590033" y="1904612"/>
            <a:ext cx="17658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GB" sz="1000" b="1" dirty="0">
                <a:solidFill>
                  <a:schemeClr val="accent1"/>
                </a:solidFill>
              </a:rPr>
              <a:t>Curry of the Day</a:t>
            </a:r>
          </a:p>
        </p:txBody>
      </p:sp>
      <p:sp>
        <p:nvSpPr>
          <p:cNvPr id="111" name="Google Shape;111;p13"/>
          <p:cNvSpPr txBox="1"/>
          <p:nvPr/>
        </p:nvSpPr>
        <p:spPr>
          <a:xfrm>
            <a:off x="4740550" y="3575200"/>
            <a:ext cx="17571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4780275" y="4251601"/>
            <a:ext cx="167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chemeClr val="accent1"/>
                </a:solidFill>
              </a:rPr>
              <a:t>Seasonal Vegetables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4760800" y="5375524"/>
            <a:ext cx="1675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Shortbread Biscuit</a:t>
            </a:r>
            <a:endParaRPr sz="1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with Slice of Fruit and Glass of Milk or Juice</a:t>
            </a:r>
            <a:endParaRPr sz="10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6499100" y="4237475"/>
            <a:ext cx="17025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chemeClr val="accent1"/>
                </a:solidFill>
              </a:rPr>
              <a:t>Seasonal Vegetables</a:t>
            </a:r>
            <a:endParaRPr/>
          </a:p>
        </p:txBody>
      </p:sp>
      <p:sp>
        <p:nvSpPr>
          <p:cNvPr id="116" name="Google Shape;116;p13"/>
          <p:cNvSpPr txBox="1"/>
          <p:nvPr/>
        </p:nvSpPr>
        <p:spPr>
          <a:xfrm>
            <a:off x="6525350" y="5420022"/>
            <a:ext cx="16764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Fruit Crumble with Ice Cream</a:t>
            </a:r>
            <a:endParaRPr sz="10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8181971" y="2053292"/>
            <a:ext cx="1549408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Fish Fingers</a:t>
            </a:r>
            <a:endParaRPr sz="1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accent1"/>
              </a:solidFill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7840642" y="3517790"/>
            <a:ext cx="1886887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Chips</a:t>
            </a:r>
            <a:endParaRPr sz="1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3"/>
          <p:cNvSpPr txBox="1"/>
          <p:nvPr/>
        </p:nvSpPr>
        <p:spPr>
          <a:xfrm>
            <a:off x="8223625" y="4245600"/>
            <a:ext cx="1466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chemeClr val="accent1"/>
                </a:solidFill>
              </a:rPr>
              <a:t>Seasonal Vegetables</a:t>
            </a:r>
            <a:endParaRPr/>
          </a:p>
        </p:txBody>
      </p:sp>
      <p:sp>
        <p:nvSpPr>
          <p:cNvPr id="120" name="Google Shape;120;p13"/>
          <p:cNvSpPr txBox="1"/>
          <p:nvPr/>
        </p:nvSpPr>
        <p:spPr>
          <a:xfrm>
            <a:off x="8219450" y="5455775"/>
            <a:ext cx="1486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4F81BD"/>
                </a:solidFill>
              </a:rPr>
              <a:t>School Pudding of the Day</a:t>
            </a:r>
            <a:endParaRPr sz="1000" b="1">
              <a:solidFill>
                <a:srgbClr val="4F81BD"/>
              </a:solidFill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1314400" y="1983949"/>
            <a:ext cx="1752900" cy="15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 dirty="0">
                <a:solidFill>
                  <a:schemeClr val="accent1"/>
                </a:solidFill>
              </a:rPr>
              <a:t>Spaghetti Bolognaise</a:t>
            </a:r>
            <a:endParaRPr sz="1000" dirty="0"/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000" b="1" dirty="0">
              <a:solidFill>
                <a:srgbClr val="4F81BD"/>
              </a:solidFill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1329489" y="4281509"/>
            <a:ext cx="175264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chemeClr val="accent1"/>
                </a:solidFill>
              </a:rPr>
              <a:t>Seasonal Vegetables</a:t>
            </a:r>
            <a:endParaRPr/>
          </a:p>
        </p:txBody>
      </p:sp>
      <p:pic>
        <p:nvPicPr>
          <p:cNvPr id="125" name="Google Shape;125;p1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1143" y="5861389"/>
            <a:ext cx="128482" cy="1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33155" y="2256125"/>
            <a:ext cx="115835" cy="1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3155" y="5146200"/>
            <a:ext cx="128961" cy="133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4158" y="5904469"/>
            <a:ext cx="128482" cy="1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1893" y="3603269"/>
            <a:ext cx="127800" cy="13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1347" y="2095176"/>
            <a:ext cx="128400" cy="1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5129" y="5906173"/>
            <a:ext cx="128482" cy="1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2428" y="3554942"/>
            <a:ext cx="128482" cy="1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3101" y="5133472"/>
            <a:ext cx="128961" cy="133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7591" y="5909476"/>
            <a:ext cx="128482" cy="1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5181" y="5156737"/>
            <a:ext cx="128961" cy="133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36864" y="3946991"/>
            <a:ext cx="128482" cy="1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9350" y="52250"/>
            <a:ext cx="1450683" cy="1339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66225" y="99050"/>
            <a:ext cx="1386000" cy="13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20900" y="78045"/>
            <a:ext cx="1886875" cy="141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9688" y="2095176"/>
            <a:ext cx="115800" cy="1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5406" y="5893075"/>
            <a:ext cx="129000" cy="1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0475" y="6106925"/>
            <a:ext cx="1130525" cy="6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3"/>
          <p:cNvSpPr txBox="1"/>
          <p:nvPr/>
        </p:nvSpPr>
        <p:spPr>
          <a:xfrm>
            <a:off x="3668100" y="1173425"/>
            <a:ext cx="2932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7th May - 11th November 2019</a:t>
            </a:r>
            <a:endParaRPr b="1"/>
          </a:p>
        </p:txBody>
      </p:sp>
      <p:pic>
        <p:nvPicPr>
          <p:cNvPr id="55" name="Google Shape;131;p1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1302" y="2032731"/>
            <a:ext cx="127800" cy="13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/>
          <p:nvPr/>
        </p:nvSpPr>
        <p:spPr>
          <a:xfrm>
            <a:off x="1340403" y="6125827"/>
            <a:ext cx="7116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>
                <a:solidFill>
                  <a:srgbClr val="4F6128"/>
                </a:solidFill>
                <a:latin typeface="Impact"/>
                <a:ea typeface="Impact"/>
                <a:cs typeface="Impact"/>
                <a:sym typeface="Impact"/>
              </a:rPr>
              <a:t>Fresh Fruit and a selection of  Breads are always  available daily   </a:t>
            </a:r>
            <a:endParaRPr>
              <a:solidFill>
                <a:srgbClr val="4F612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2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                   </a:t>
            </a:r>
            <a:r>
              <a:rPr lang="en-GB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</a:t>
            </a:r>
            <a:r>
              <a:rPr lang="en-GB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Drinking Water is Available Daily on the Dining Room Tables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Menus are Subject to Change</a:t>
            </a:r>
            <a:endParaRPr>
              <a:solidFill>
                <a:srgbClr val="4F6128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1" name="Google Shape;161;p14"/>
          <p:cNvSpPr txBox="1"/>
          <p:nvPr/>
        </p:nvSpPr>
        <p:spPr>
          <a:xfrm>
            <a:off x="0" y="47511"/>
            <a:ext cx="50853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0066"/>
                </a:solidFill>
                <a:latin typeface="Impact"/>
                <a:ea typeface="Impact"/>
                <a:cs typeface="Impact"/>
                <a:sym typeface="Impact"/>
              </a:rPr>
              <a:t>SUMMER MENU 2019</a:t>
            </a:r>
            <a:endParaRPr sz="4800">
              <a:solidFill>
                <a:srgbClr val="FF006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aphicFrame>
        <p:nvGraphicFramePr>
          <p:cNvPr id="162" name="Google Shape;162;p14"/>
          <p:cNvGraphicFramePr/>
          <p:nvPr>
            <p:extLst>
              <p:ext uri="{D42A27DB-BD31-4B8C-83A1-F6EECF244321}">
                <p14:modId xmlns:p14="http://schemas.microsoft.com/office/powerpoint/2010/main" val="1463093854"/>
              </p:ext>
            </p:extLst>
          </p:nvPr>
        </p:nvGraphicFramePr>
        <p:xfrm>
          <a:off x="236075" y="1627704"/>
          <a:ext cx="9469425" cy="4465612"/>
        </p:xfrm>
        <a:graphic>
          <a:graphicData uri="http://schemas.openxmlformats.org/drawingml/2006/table">
            <a:tbl>
              <a:tblPr>
                <a:noFill/>
                <a:tableStyleId>{FBBE0D05-547B-4FE7-8CE7-344A2BFEB276}</a:tableStyleId>
              </a:tblPr>
              <a:tblGrid>
                <a:gridCol w="1087250"/>
                <a:gridCol w="1685450"/>
                <a:gridCol w="1700300"/>
                <a:gridCol w="1756075"/>
                <a:gridCol w="1656175"/>
                <a:gridCol w="1584175"/>
              </a:tblGrid>
              <a:tr h="361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Monday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Tuesday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Wednesday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Thursday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Friday 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</a:tr>
              <a:tr h="1581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Main Course Choices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            </a:t>
                      </a:r>
                      <a:endParaRPr sz="1000" u="none" strike="noStrike" cap="none">
                        <a:solidFill>
                          <a:srgbClr val="FF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lang="en-GB" sz="1000" u="none" strike="noStrike" cap="none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u="none" strike="noStrike" cap="non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            </a:t>
                      </a:r>
                      <a:r>
                        <a:rPr lang="en-US" sz="1000" b="1" dirty="0" smtClean="0">
                          <a:solidFill>
                            <a:srgbClr val="4F61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BBQ Chicken </a:t>
                      </a:r>
                      <a:endParaRPr lang="en-US" sz="1000" dirty="0" smtClean="0"/>
                    </a:p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</a:tr>
              <a:tr h="72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Potatoes  Pasta / Rice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FF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0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 smtClean="0">
                          <a:solidFill>
                            <a:srgbClr val="4F6128"/>
                          </a:solidFill>
                        </a:rPr>
                        <a:t>Garlic</a:t>
                      </a:r>
                      <a:r>
                        <a:rPr lang="en-GB" sz="1000" b="1" baseline="0" dirty="0" smtClean="0">
                          <a:solidFill>
                            <a:srgbClr val="4F6128"/>
                          </a:solidFill>
                        </a:rPr>
                        <a:t> Bread </a:t>
                      </a:r>
                      <a:endParaRPr sz="10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</a:tr>
              <a:tr h="576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Vegetables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</a:tr>
              <a:tr h="432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Salad Bar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>
                          <a:solidFill>
                            <a:srgbClr val="4F6128"/>
                          </a:solidFill>
                        </a:rPr>
                        <a:t>Seasonal 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>
                          <a:solidFill>
                            <a:srgbClr val="4F6128"/>
                          </a:solidFill>
                        </a:rPr>
                        <a:t>Salad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</a:tr>
              <a:tr h="72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Starters or Sweets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900" b="1" u="none" strike="noStrike" cap="none">
                        <a:solidFill>
                          <a:srgbClr val="CE287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3" name="Google Shape;163;p14"/>
          <p:cNvSpPr txBox="1"/>
          <p:nvPr/>
        </p:nvSpPr>
        <p:spPr>
          <a:xfrm>
            <a:off x="128985" y="1144007"/>
            <a:ext cx="25483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92D050"/>
                </a:solidFill>
                <a:latin typeface="Impact"/>
                <a:ea typeface="Impact"/>
                <a:cs typeface="Impact"/>
                <a:sym typeface="Impact"/>
              </a:rPr>
              <a:t>WEEK TWO</a:t>
            </a:r>
            <a:endParaRPr sz="2800">
              <a:solidFill>
                <a:srgbClr val="92D05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4" name="Google Shape;164;p14"/>
          <p:cNvSpPr txBox="1"/>
          <p:nvPr/>
        </p:nvSpPr>
        <p:spPr>
          <a:xfrm>
            <a:off x="8201696" y="2123457"/>
            <a:ext cx="1440386" cy="108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4"/>
          <p:cNvSpPr txBox="1"/>
          <p:nvPr/>
        </p:nvSpPr>
        <p:spPr>
          <a:xfrm>
            <a:off x="8231957" y="4533068"/>
            <a:ext cx="158432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76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4"/>
          <p:cNvSpPr txBox="1"/>
          <p:nvPr/>
        </p:nvSpPr>
        <p:spPr>
          <a:xfrm>
            <a:off x="128985" y="637929"/>
            <a:ext cx="52428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6"/>
                </a:solidFill>
                <a:latin typeface="Impact"/>
                <a:ea typeface="Impact"/>
                <a:cs typeface="Impact"/>
                <a:sym typeface="Impact"/>
              </a:rPr>
              <a:t>FIRST &amp; PRIMARY SCHOOL</a:t>
            </a:r>
            <a:endParaRPr sz="3600">
              <a:solidFill>
                <a:schemeClr val="accent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7" name="Google Shape;167;p14"/>
          <p:cNvSpPr txBox="1"/>
          <p:nvPr/>
        </p:nvSpPr>
        <p:spPr>
          <a:xfrm>
            <a:off x="1340403" y="4947769"/>
            <a:ext cx="165927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Salad</a:t>
            </a:r>
            <a:endParaRPr sz="1000" b="1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4"/>
          <p:cNvSpPr txBox="1"/>
          <p:nvPr/>
        </p:nvSpPr>
        <p:spPr>
          <a:xfrm>
            <a:off x="3025200" y="4969050"/>
            <a:ext cx="1649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Salad</a:t>
            </a:r>
            <a:endParaRPr sz="1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4"/>
          <p:cNvSpPr txBox="1"/>
          <p:nvPr/>
        </p:nvSpPr>
        <p:spPr>
          <a:xfrm>
            <a:off x="6485299" y="4959528"/>
            <a:ext cx="164965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00" b="1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Salad</a:t>
            </a:r>
            <a:endParaRPr sz="1000"/>
          </a:p>
        </p:txBody>
      </p:sp>
      <p:sp>
        <p:nvSpPr>
          <p:cNvPr id="170" name="Google Shape;170;p14"/>
          <p:cNvSpPr txBox="1"/>
          <p:nvPr/>
        </p:nvSpPr>
        <p:spPr>
          <a:xfrm>
            <a:off x="8157616" y="4959528"/>
            <a:ext cx="150623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Salad</a:t>
            </a:r>
            <a:endParaRPr sz="1000"/>
          </a:p>
        </p:txBody>
      </p:sp>
      <p:sp>
        <p:nvSpPr>
          <p:cNvPr id="171" name="Google Shape;171;p14"/>
          <p:cNvSpPr txBox="1"/>
          <p:nvPr/>
        </p:nvSpPr>
        <p:spPr>
          <a:xfrm>
            <a:off x="1349775" y="1883600"/>
            <a:ext cx="1668300" cy="1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4F6128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rgbClr val="4F6128"/>
                </a:solidFill>
              </a:rPr>
              <a:t>Fish Cake</a:t>
            </a:r>
            <a:endParaRPr sz="1000" b="1" dirty="0">
              <a:solidFill>
                <a:srgbClr val="4F6128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4F6128"/>
              </a:solidFill>
            </a:endParaRPr>
          </a:p>
        </p:txBody>
      </p:sp>
      <p:sp>
        <p:nvSpPr>
          <p:cNvPr id="172" name="Google Shape;172;p14"/>
          <p:cNvSpPr txBox="1"/>
          <p:nvPr/>
        </p:nvSpPr>
        <p:spPr>
          <a:xfrm>
            <a:off x="1281939" y="3645024"/>
            <a:ext cx="17268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Jacket Potato Wedges</a:t>
            </a:r>
            <a:endParaRPr sz="1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4F6128"/>
                </a:solidFill>
              </a:rPr>
              <a:t>Crusty Bread</a:t>
            </a:r>
            <a:endParaRPr sz="1000"/>
          </a:p>
        </p:txBody>
      </p:sp>
      <p:sp>
        <p:nvSpPr>
          <p:cNvPr id="173" name="Google Shape;173;p14"/>
          <p:cNvSpPr txBox="1"/>
          <p:nvPr/>
        </p:nvSpPr>
        <p:spPr>
          <a:xfrm>
            <a:off x="1281938" y="4363791"/>
            <a:ext cx="170022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4F6128"/>
                </a:solidFill>
              </a:rPr>
              <a:t>Seasonal Vegetables</a:t>
            </a:r>
            <a:endParaRPr/>
          </a:p>
        </p:txBody>
      </p:sp>
      <p:sp>
        <p:nvSpPr>
          <p:cNvPr id="174" name="Google Shape;174;p14"/>
          <p:cNvSpPr txBox="1"/>
          <p:nvPr/>
        </p:nvSpPr>
        <p:spPr>
          <a:xfrm>
            <a:off x="1324592" y="5494886"/>
            <a:ext cx="167508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Chocolate Brownie with a Glass of Milk or Juice</a:t>
            </a:r>
            <a:endParaRPr sz="1000"/>
          </a:p>
        </p:txBody>
      </p:sp>
      <p:sp>
        <p:nvSpPr>
          <p:cNvPr id="176" name="Google Shape;176;p14"/>
          <p:cNvSpPr txBox="1"/>
          <p:nvPr/>
        </p:nvSpPr>
        <p:spPr>
          <a:xfrm>
            <a:off x="4720075" y="2060200"/>
            <a:ext cx="1714500" cy="15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rgbClr val="4F6128"/>
                </a:solidFill>
              </a:rPr>
              <a:t>Mince Pie</a:t>
            </a:r>
            <a:endParaRPr sz="1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F6128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1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4"/>
          <p:cNvSpPr txBox="1"/>
          <p:nvPr/>
        </p:nvSpPr>
        <p:spPr>
          <a:xfrm>
            <a:off x="2988900" y="3706375"/>
            <a:ext cx="172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4F6128"/>
                </a:solidFill>
              </a:rPr>
              <a:t>Parsley Potatoes</a:t>
            </a:r>
            <a:endParaRPr sz="1000" b="1">
              <a:solidFill>
                <a:srgbClr val="4F6128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4F6128"/>
                </a:solidFill>
              </a:rPr>
              <a:t>Roast Potatoes</a:t>
            </a:r>
            <a:r>
              <a:rPr lang="en-GB" sz="1000" b="1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/>
          </a:p>
        </p:txBody>
      </p:sp>
      <p:sp>
        <p:nvSpPr>
          <p:cNvPr id="178" name="Google Shape;178;p14"/>
          <p:cNvSpPr txBox="1"/>
          <p:nvPr/>
        </p:nvSpPr>
        <p:spPr>
          <a:xfrm>
            <a:off x="2991525" y="4373828"/>
            <a:ext cx="17259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4F6128"/>
                </a:solidFill>
              </a:rPr>
              <a:t>Seasonal Vegetables</a:t>
            </a:r>
            <a:endParaRPr/>
          </a:p>
        </p:txBody>
      </p:sp>
      <p:sp>
        <p:nvSpPr>
          <p:cNvPr id="179" name="Google Shape;179;p14"/>
          <p:cNvSpPr txBox="1"/>
          <p:nvPr/>
        </p:nvSpPr>
        <p:spPr>
          <a:xfrm>
            <a:off x="3030025" y="5419150"/>
            <a:ext cx="1659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4F6128"/>
                </a:solidFill>
              </a:rPr>
              <a:t>Fruit and Jelly</a:t>
            </a:r>
            <a:endParaRPr sz="1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4F6128"/>
                </a:solidFill>
              </a:rPr>
              <a:t>or </a:t>
            </a:r>
            <a:endParaRPr sz="1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4F6128"/>
                </a:solidFill>
              </a:rPr>
              <a:t>Jelly and Ice Cream</a:t>
            </a:r>
            <a:endParaRPr sz="1000" b="1">
              <a:solidFill>
                <a:srgbClr val="4F6128"/>
              </a:solidFill>
            </a:endParaRPr>
          </a:p>
        </p:txBody>
      </p:sp>
      <p:sp>
        <p:nvSpPr>
          <p:cNvPr id="180" name="Google Shape;180;p14"/>
          <p:cNvSpPr txBox="1"/>
          <p:nvPr/>
        </p:nvSpPr>
        <p:spPr>
          <a:xfrm>
            <a:off x="4707725" y="3734549"/>
            <a:ext cx="1726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Creamed Potatoes</a:t>
            </a:r>
            <a:endParaRPr sz="1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Parsley Potatoes</a:t>
            </a:r>
            <a:endParaRPr sz="1000" b="1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4F6128"/>
                </a:solidFill>
              </a:rPr>
              <a:t>Crusty Bread</a:t>
            </a:r>
            <a:endParaRPr sz="1000" b="1">
              <a:solidFill>
                <a:srgbClr val="4F6128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81" name="Google Shape;181;p14"/>
          <p:cNvSpPr txBox="1"/>
          <p:nvPr/>
        </p:nvSpPr>
        <p:spPr>
          <a:xfrm>
            <a:off x="4701953" y="4373817"/>
            <a:ext cx="172590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4F612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4F6128"/>
                </a:solidFill>
              </a:rPr>
              <a:t>Seasonal Vegetables</a:t>
            </a:r>
            <a:endParaRPr/>
          </a:p>
        </p:txBody>
      </p:sp>
      <p:sp>
        <p:nvSpPr>
          <p:cNvPr id="182" name="Google Shape;182;p14"/>
          <p:cNvSpPr txBox="1"/>
          <p:nvPr/>
        </p:nvSpPr>
        <p:spPr>
          <a:xfrm>
            <a:off x="4724400" y="5413750"/>
            <a:ext cx="16950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4F612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4F6128"/>
                </a:solidFill>
              </a:rPr>
              <a:t>Fruit Mousse Slice</a:t>
            </a:r>
            <a:endParaRPr sz="1000" b="1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4"/>
          <p:cNvSpPr txBox="1"/>
          <p:nvPr/>
        </p:nvSpPr>
        <p:spPr>
          <a:xfrm>
            <a:off x="6474735" y="2026338"/>
            <a:ext cx="1668357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 dirty="0">
                <a:solidFill>
                  <a:srgbClr val="4F6128"/>
                </a:solidFill>
              </a:rPr>
              <a:t>Roast of the Day with Yorkshire Pudding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4F6128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4"/>
          <p:cNvSpPr txBox="1"/>
          <p:nvPr/>
        </p:nvSpPr>
        <p:spPr>
          <a:xfrm>
            <a:off x="6393000" y="3668700"/>
            <a:ext cx="17268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 Wholemeal Rice</a:t>
            </a:r>
            <a:endParaRPr sz="1000" b="1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4F6128"/>
                </a:solidFill>
              </a:rPr>
              <a:t>Naan Bread</a:t>
            </a:r>
            <a:endParaRPr sz="1000" b="1">
              <a:solidFill>
                <a:srgbClr val="4F6128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Parsley Potatoes</a:t>
            </a:r>
            <a:endParaRPr sz="1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4F6128"/>
                </a:solidFill>
              </a:rPr>
              <a:t>Roast Potatoes</a:t>
            </a:r>
            <a:endParaRPr sz="1000"/>
          </a:p>
        </p:txBody>
      </p:sp>
      <p:sp>
        <p:nvSpPr>
          <p:cNvPr id="185" name="Google Shape;185;p14"/>
          <p:cNvSpPr txBox="1"/>
          <p:nvPr/>
        </p:nvSpPr>
        <p:spPr>
          <a:xfrm>
            <a:off x="6429300" y="4397814"/>
            <a:ext cx="172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4F612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4F6128"/>
                </a:solidFill>
              </a:rPr>
              <a:t>Seasonal Vegetables</a:t>
            </a:r>
            <a:endParaRPr/>
          </a:p>
        </p:txBody>
      </p:sp>
      <p:sp>
        <p:nvSpPr>
          <p:cNvPr id="186" name="Google Shape;186;p14"/>
          <p:cNvSpPr txBox="1"/>
          <p:nvPr/>
        </p:nvSpPr>
        <p:spPr>
          <a:xfrm>
            <a:off x="6454475" y="5465175"/>
            <a:ext cx="1695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4F6128"/>
                </a:solidFill>
              </a:rPr>
              <a:t>Fruit Sponge with Custard</a:t>
            </a:r>
            <a:endParaRPr sz="1000" b="1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4"/>
          <p:cNvSpPr txBox="1"/>
          <p:nvPr/>
        </p:nvSpPr>
        <p:spPr>
          <a:xfrm>
            <a:off x="8092575" y="2034550"/>
            <a:ext cx="1612800" cy="15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rgbClr val="4F6128"/>
                </a:solidFill>
              </a:rPr>
              <a:t>Pasta with Tomato and Basil Sauce </a:t>
            </a:r>
            <a:endParaRPr sz="1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F6128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F6128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F6128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F6128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14"/>
          <p:cNvSpPr txBox="1"/>
          <p:nvPr/>
        </p:nvSpPr>
        <p:spPr>
          <a:xfrm>
            <a:off x="8117825" y="4330925"/>
            <a:ext cx="15786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4F612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4F6128"/>
                </a:solidFill>
              </a:rPr>
              <a:t>Seasonal Vegetables</a:t>
            </a:r>
            <a:endParaRPr sz="1100" b="1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4"/>
          <p:cNvSpPr txBox="1"/>
          <p:nvPr/>
        </p:nvSpPr>
        <p:spPr>
          <a:xfrm>
            <a:off x="8109825" y="5465176"/>
            <a:ext cx="15786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School Pudding of the </a:t>
            </a:r>
            <a:r>
              <a:rPr lang="en-GB" sz="1000" b="1">
                <a:solidFill>
                  <a:srgbClr val="4F6128"/>
                </a:solidFill>
              </a:rPr>
              <a:t>Day</a:t>
            </a:r>
            <a:endParaRPr sz="1000" b="1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4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1449" y="2449688"/>
            <a:ext cx="115800" cy="1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4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0566" y="5930829"/>
            <a:ext cx="127017" cy="13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4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4334" y="2267845"/>
            <a:ext cx="115835" cy="1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4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4331" y="5955393"/>
            <a:ext cx="115835" cy="1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4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0769" y="2316681"/>
            <a:ext cx="123170" cy="12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4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948" y="2469081"/>
            <a:ext cx="123170" cy="12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4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8829" y="3502857"/>
            <a:ext cx="123170" cy="12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4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000" y="3489461"/>
            <a:ext cx="115800" cy="1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4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7031" y="2108113"/>
            <a:ext cx="115800" cy="1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4"/>
          <p:cNvSpPr txBox="1"/>
          <p:nvPr/>
        </p:nvSpPr>
        <p:spPr>
          <a:xfrm>
            <a:off x="2268424" y="1317525"/>
            <a:ext cx="1386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</a:rPr>
              <a:t>Homemade Dish</a:t>
            </a:r>
            <a:endParaRPr sz="1200" b="1">
              <a:solidFill>
                <a:schemeClr val="dk1"/>
              </a:solidFill>
            </a:endParaRPr>
          </a:p>
        </p:txBody>
      </p:sp>
      <p:pic>
        <p:nvPicPr>
          <p:cNvPr id="209" name="Google Shape;209;p14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1239" y="1362224"/>
            <a:ext cx="181800" cy="1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6101" y="98925"/>
            <a:ext cx="1440378" cy="1440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9225" y="58050"/>
            <a:ext cx="1866876" cy="14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39200" y="98925"/>
            <a:ext cx="1440376" cy="132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0475" y="6106925"/>
            <a:ext cx="1130525" cy="6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4"/>
          <p:cNvSpPr txBox="1"/>
          <p:nvPr/>
        </p:nvSpPr>
        <p:spPr>
          <a:xfrm>
            <a:off x="3727950" y="1219550"/>
            <a:ext cx="2932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7th May - 11th November 2019</a:t>
            </a:r>
            <a:endParaRPr b="1"/>
          </a:p>
        </p:txBody>
      </p:sp>
      <p:pic>
        <p:nvPicPr>
          <p:cNvPr id="215" name="Google Shape;215;p14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1130" y="5935720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4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555" y="5919845"/>
            <a:ext cx="123300" cy="1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 txBox="1"/>
          <p:nvPr/>
        </p:nvSpPr>
        <p:spPr>
          <a:xfrm>
            <a:off x="1360600" y="6137475"/>
            <a:ext cx="7176900" cy="8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>
                <a:solidFill>
                  <a:srgbClr val="7030A0"/>
                </a:solidFill>
                <a:latin typeface="Impact"/>
                <a:ea typeface="Impact"/>
                <a:cs typeface="Impact"/>
                <a:sym typeface="Impact"/>
              </a:rPr>
              <a:t>Fresh Fruit and a selection Breads are  always  available daily   </a:t>
            </a:r>
            <a:endParaRPr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2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                   </a:t>
            </a:r>
            <a:r>
              <a:rPr lang="en-GB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</a:t>
            </a:r>
            <a:r>
              <a:rPr lang="en-GB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Drinking Water is Available Daily on the Dining Room Tables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Menus are Subject to Change</a:t>
            </a:r>
            <a:endParaRPr>
              <a:solidFill>
                <a:srgbClr val="7030A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3" name="Google Shape;223;p15"/>
          <p:cNvSpPr txBox="1"/>
          <p:nvPr/>
        </p:nvSpPr>
        <p:spPr>
          <a:xfrm>
            <a:off x="65299" y="47511"/>
            <a:ext cx="50599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0066"/>
                </a:solidFill>
                <a:latin typeface="Impact"/>
                <a:ea typeface="Impact"/>
                <a:cs typeface="Impact"/>
                <a:sym typeface="Impact"/>
              </a:rPr>
              <a:t>SUMMER</a:t>
            </a:r>
            <a:r>
              <a:rPr lang="en-GB" sz="4800">
                <a:solidFill>
                  <a:srgbClr val="00B0F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4800">
                <a:solidFill>
                  <a:srgbClr val="FF0066"/>
                </a:solidFill>
                <a:latin typeface="Impact"/>
                <a:ea typeface="Impact"/>
                <a:cs typeface="Impact"/>
                <a:sym typeface="Impact"/>
              </a:rPr>
              <a:t>MENU 2019</a:t>
            </a:r>
            <a:endParaRPr sz="4800">
              <a:solidFill>
                <a:srgbClr val="FF006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aphicFrame>
        <p:nvGraphicFramePr>
          <p:cNvPr id="224" name="Google Shape;224;p15"/>
          <p:cNvGraphicFramePr/>
          <p:nvPr/>
        </p:nvGraphicFramePr>
        <p:xfrm>
          <a:off x="272480" y="1556792"/>
          <a:ext cx="9433050" cy="4556337"/>
        </p:xfrm>
        <a:graphic>
          <a:graphicData uri="http://schemas.openxmlformats.org/drawingml/2006/table">
            <a:tbl>
              <a:tblPr>
                <a:noFill/>
                <a:tableStyleId>{FBBE0D05-547B-4FE7-8CE7-344A2BFEB276}</a:tableStyleId>
              </a:tblPr>
              <a:tblGrid>
                <a:gridCol w="1092125"/>
                <a:gridCol w="1775950"/>
                <a:gridCol w="1624975"/>
                <a:gridCol w="1771650"/>
                <a:gridCol w="1656175"/>
                <a:gridCol w="1512175"/>
              </a:tblGrid>
              <a:tr h="427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Monday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Tuesday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Wednesday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Thursday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Friday 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</a:tr>
              <a:tr h="156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Main Course Choices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</a:tr>
              <a:tr h="63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Potatoes  Pasta / Rice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</a:tr>
              <a:tr h="568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Vegetables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</a:tr>
              <a:tr h="56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Salad Bar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</a:tr>
              <a:tr h="782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Starters or Sweets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Impact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Font typeface="Arial"/>
                        <a:buNone/>
                      </a:pPr>
                      <a:r>
                        <a:rPr lang="en-GB" sz="1000" b="1">
                          <a:solidFill>
                            <a:srgbClr val="7030A0"/>
                          </a:solidFill>
                        </a:rPr>
                        <a:t>Ice Cream Roll </a:t>
                      </a:r>
                      <a:endParaRPr sz="1000" b="1">
                        <a:solidFill>
                          <a:srgbClr val="7030A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Font typeface="Arial"/>
                        <a:buNone/>
                      </a:pPr>
                      <a:r>
                        <a:rPr lang="en-GB" sz="1000" b="1">
                          <a:solidFill>
                            <a:srgbClr val="7030A0"/>
                          </a:solidFill>
                        </a:rPr>
                        <a:t>with Fruit</a:t>
                      </a:r>
                      <a:endParaRPr sz="1000"/>
                    </a:p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5" name="Google Shape;225;p15"/>
          <p:cNvSpPr txBox="1"/>
          <p:nvPr/>
        </p:nvSpPr>
        <p:spPr>
          <a:xfrm>
            <a:off x="109055" y="1112159"/>
            <a:ext cx="22516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7030A0"/>
                </a:solidFill>
                <a:latin typeface="Impact"/>
                <a:ea typeface="Impact"/>
                <a:cs typeface="Impact"/>
                <a:sym typeface="Impact"/>
              </a:rPr>
              <a:t>WEEK THREE</a:t>
            </a:r>
            <a:endParaRPr sz="2800">
              <a:solidFill>
                <a:srgbClr val="7030A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6" name="Google Shape;226;p15"/>
          <p:cNvSpPr txBox="1"/>
          <p:nvPr/>
        </p:nvSpPr>
        <p:spPr>
          <a:xfrm>
            <a:off x="109054" y="650624"/>
            <a:ext cx="51346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6"/>
                </a:solidFill>
                <a:latin typeface="Impact"/>
                <a:ea typeface="Impact"/>
                <a:cs typeface="Impact"/>
                <a:sym typeface="Impact"/>
              </a:rPr>
              <a:t>FIRST &amp; PRIMARY SCHOOL</a:t>
            </a:r>
            <a:endParaRPr sz="3600">
              <a:solidFill>
                <a:schemeClr val="accent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7" name="Google Shape;227;p15"/>
          <p:cNvSpPr txBox="1"/>
          <p:nvPr/>
        </p:nvSpPr>
        <p:spPr>
          <a:xfrm>
            <a:off x="1379475" y="2015700"/>
            <a:ext cx="1729500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rgbClr val="7030A0"/>
                </a:solidFill>
              </a:rPr>
              <a:t>Pizza Wrap</a:t>
            </a:r>
            <a:endParaRPr sz="1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228" name="Google Shape;228;p15"/>
          <p:cNvSpPr txBox="1"/>
          <p:nvPr/>
        </p:nvSpPr>
        <p:spPr>
          <a:xfrm>
            <a:off x="1381937" y="3573016"/>
            <a:ext cx="17268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7030A0"/>
                </a:solidFill>
              </a:rPr>
              <a:t>Oven Baked Potato Wedges</a:t>
            </a:r>
            <a:endParaRPr sz="1000" b="1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Crusty Bread </a:t>
            </a:r>
            <a:endParaRPr sz="1000"/>
          </a:p>
        </p:txBody>
      </p:sp>
      <p:sp>
        <p:nvSpPr>
          <p:cNvPr id="229" name="Google Shape;229;p15"/>
          <p:cNvSpPr txBox="1"/>
          <p:nvPr/>
        </p:nvSpPr>
        <p:spPr>
          <a:xfrm>
            <a:off x="1425950" y="4289325"/>
            <a:ext cx="17268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7030A0"/>
                </a:solidFill>
              </a:rPr>
              <a:t>Seasonal Vegetables</a:t>
            </a:r>
            <a:endParaRPr>
              <a:solidFill>
                <a:srgbClr val="7030A0"/>
              </a:solidFill>
            </a:endParaRPr>
          </a:p>
        </p:txBody>
      </p:sp>
      <p:sp>
        <p:nvSpPr>
          <p:cNvPr id="230" name="Google Shape;230;p15"/>
          <p:cNvSpPr txBox="1"/>
          <p:nvPr/>
        </p:nvSpPr>
        <p:spPr>
          <a:xfrm>
            <a:off x="1390424" y="4903840"/>
            <a:ext cx="171507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Salads</a:t>
            </a:r>
            <a:endParaRPr sz="1000" b="1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5"/>
          <p:cNvSpPr txBox="1"/>
          <p:nvPr/>
        </p:nvSpPr>
        <p:spPr>
          <a:xfrm>
            <a:off x="3152799" y="4911426"/>
            <a:ext cx="161526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7030A0"/>
                </a:solidFill>
              </a:rPr>
              <a:t>Seasonal </a:t>
            </a:r>
            <a:endParaRPr sz="1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7030A0"/>
                </a:solidFill>
              </a:rPr>
              <a:t>Salads</a:t>
            </a:r>
            <a:endParaRPr sz="1100" b="1">
              <a:solidFill>
                <a:srgbClr val="7030A0"/>
              </a:solidFill>
            </a:endParaRPr>
          </a:p>
        </p:txBody>
      </p:sp>
      <p:sp>
        <p:nvSpPr>
          <p:cNvPr id="232" name="Google Shape;232;p15"/>
          <p:cNvSpPr txBox="1"/>
          <p:nvPr/>
        </p:nvSpPr>
        <p:spPr>
          <a:xfrm>
            <a:off x="4768060" y="4911427"/>
            <a:ext cx="172955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7030A0"/>
                </a:solidFill>
              </a:rPr>
              <a:t>Seasonal </a:t>
            </a:r>
            <a:endParaRPr sz="1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7030A0"/>
                </a:solidFill>
              </a:rPr>
              <a:t>Salads</a:t>
            </a:r>
            <a:endParaRPr sz="1100" b="1">
              <a:solidFill>
                <a:srgbClr val="7030A0"/>
              </a:solidFill>
            </a:endParaRPr>
          </a:p>
        </p:txBody>
      </p:sp>
      <p:sp>
        <p:nvSpPr>
          <p:cNvPr id="233" name="Google Shape;233;p15"/>
          <p:cNvSpPr txBox="1"/>
          <p:nvPr/>
        </p:nvSpPr>
        <p:spPr>
          <a:xfrm>
            <a:off x="6537173" y="4903838"/>
            <a:ext cx="170067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7030A0"/>
                </a:solidFill>
              </a:rPr>
              <a:t>Seasonal </a:t>
            </a:r>
            <a:endParaRPr sz="1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7030A0"/>
                </a:solidFill>
              </a:rPr>
              <a:t>Salads</a:t>
            </a:r>
            <a:endParaRPr sz="1100" b="1">
              <a:solidFill>
                <a:srgbClr val="7030A0"/>
              </a:solidFill>
            </a:endParaRPr>
          </a:p>
        </p:txBody>
      </p:sp>
      <p:sp>
        <p:nvSpPr>
          <p:cNvPr id="234" name="Google Shape;234;p15"/>
          <p:cNvSpPr txBox="1"/>
          <p:nvPr/>
        </p:nvSpPr>
        <p:spPr>
          <a:xfrm>
            <a:off x="8199956" y="4911548"/>
            <a:ext cx="150720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7030A0"/>
                </a:solidFill>
              </a:rPr>
              <a:t>Seasonal </a:t>
            </a:r>
            <a:endParaRPr sz="1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7030A0"/>
                </a:solidFill>
              </a:rPr>
              <a:t>Salads</a:t>
            </a:r>
            <a:endParaRPr sz="1100" b="1">
              <a:solidFill>
                <a:srgbClr val="7030A0"/>
              </a:solidFill>
            </a:endParaRPr>
          </a:p>
        </p:txBody>
      </p:sp>
      <p:sp>
        <p:nvSpPr>
          <p:cNvPr id="235" name="Google Shape;235;p15"/>
          <p:cNvSpPr txBox="1"/>
          <p:nvPr/>
        </p:nvSpPr>
        <p:spPr>
          <a:xfrm>
            <a:off x="3099150" y="1985238"/>
            <a:ext cx="1729500" cy="16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rgbClr val="7030A0"/>
                </a:solidFill>
              </a:rPr>
              <a:t>Minced Beef Cobbler </a:t>
            </a:r>
            <a:endParaRPr sz="1000" b="1"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5"/>
          <p:cNvSpPr txBox="1"/>
          <p:nvPr/>
        </p:nvSpPr>
        <p:spPr>
          <a:xfrm>
            <a:off x="3152799" y="3611102"/>
            <a:ext cx="1615262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7030A0"/>
                </a:solidFill>
              </a:rPr>
              <a:t>Creamed Potatoes</a:t>
            </a:r>
            <a:endParaRPr sz="1000" b="1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7030A0"/>
                </a:solidFill>
              </a:rPr>
              <a:t>Roast Potatoes </a:t>
            </a:r>
            <a:endParaRPr sz="1000"/>
          </a:p>
        </p:txBody>
      </p:sp>
      <p:sp>
        <p:nvSpPr>
          <p:cNvPr id="237" name="Google Shape;237;p15"/>
          <p:cNvSpPr txBox="1"/>
          <p:nvPr/>
        </p:nvSpPr>
        <p:spPr>
          <a:xfrm>
            <a:off x="3156300" y="4332525"/>
            <a:ext cx="16152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7030A0"/>
                </a:solidFill>
              </a:rPr>
              <a:t>Seasonal Vegetables</a:t>
            </a:r>
            <a:endParaRPr>
              <a:solidFill>
                <a:srgbClr val="7030A0"/>
              </a:solidFill>
            </a:endParaRPr>
          </a:p>
        </p:txBody>
      </p:sp>
      <p:sp>
        <p:nvSpPr>
          <p:cNvPr id="238" name="Google Shape;238;p15"/>
          <p:cNvSpPr txBox="1"/>
          <p:nvPr/>
        </p:nvSpPr>
        <p:spPr>
          <a:xfrm>
            <a:off x="3130757" y="5368026"/>
            <a:ext cx="16408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Homemade Biscuit or Cheese &amp; Biscuits with a </a:t>
            </a:r>
            <a:r>
              <a:rPr lang="en-GB" sz="1000" b="1">
                <a:solidFill>
                  <a:srgbClr val="7030A0"/>
                </a:solidFill>
              </a:rPr>
              <a:t>Slice of Fruit</a:t>
            </a:r>
            <a:r>
              <a:rPr lang="en-GB" sz="1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and a Glass of Milk or Juice</a:t>
            </a:r>
            <a:r>
              <a:rPr lang="en-GB" sz="11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39" name="Google Shape;239;p15"/>
          <p:cNvSpPr txBox="1"/>
          <p:nvPr/>
        </p:nvSpPr>
        <p:spPr>
          <a:xfrm>
            <a:off x="4771575" y="1984700"/>
            <a:ext cx="1765500" cy="18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rgbClr val="7030A0"/>
                </a:solidFill>
              </a:rPr>
              <a:t>Baked Sausage </a:t>
            </a:r>
            <a:endParaRPr sz="1000" b="1"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5"/>
          <p:cNvSpPr txBox="1"/>
          <p:nvPr/>
        </p:nvSpPr>
        <p:spPr>
          <a:xfrm>
            <a:off x="4768060" y="3580177"/>
            <a:ext cx="1769113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7030A0"/>
                </a:solidFill>
              </a:rPr>
              <a:t>Garlic Bread</a:t>
            </a:r>
            <a:endParaRPr sz="1000" b="1">
              <a:solidFill>
                <a:srgbClr val="7030A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7030A0"/>
                </a:solidFill>
              </a:rPr>
              <a:t>Wholemeal Rice</a:t>
            </a:r>
            <a:endParaRPr sz="1000" b="1">
              <a:solidFill>
                <a:srgbClr val="7030A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Parsley Potatoes</a:t>
            </a:r>
            <a:endParaRPr sz="1000"/>
          </a:p>
        </p:txBody>
      </p:sp>
      <p:sp>
        <p:nvSpPr>
          <p:cNvPr id="241" name="Google Shape;241;p15"/>
          <p:cNvSpPr txBox="1"/>
          <p:nvPr/>
        </p:nvSpPr>
        <p:spPr>
          <a:xfrm>
            <a:off x="4789625" y="4218176"/>
            <a:ext cx="172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7030A0"/>
                </a:solidFill>
              </a:rPr>
              <a:t>Seasonal Vegetables</a:t>
            </a:r>
            <a:endParaRPr/>
          </a:p>
        </p:txBody>
      </p:sp>
      <p:sp>
        <p:nvSpPr>
          <p:cNvPr id="242" name="Google Shape;242;p15"/>
          <p:cNvSpPr txBox="1"/>
          <p:nvPr/>
        </p:nvSpPr>
        <p:spPr>
          <a:xfrm>
            <a:off x="4769805" y="5456603"/>
            <a:ext cx="1725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Fruit Cheesecake</a:t>
            </a:r>
            <a:endParaRPr sz="1000" b="1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or</a:t>
            </a:r>
            <a:endParaRPr sz="1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Fruit Salad</a:t>
            </a:r>
            <a:endParaRPr sz="1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5"/>
          <p:cNvSpPr txBox="1"/>
          <p:nvPr/>
        </p:nvSpPr>
        <p:spPr>
          <a:xfrm>
            <a:off x="6554450" y="2001625"/>
            <a:ext cx="1636800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rgbClr val="7030A0"/>
                </a:solidFill>
              </a:rPr>
              <a:t>Roast of the Day with Yorkshire Pudding</a:t>
            </a:r>
            <a:r>
              <a:rPr lang="en-GB" sz="11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5"/>
          <p:cNvSpPr txBox="1"/>
          <p:nvPr/>
        </p:nvSpPr>
        <p:spPr>
          <a:xfrm>
            <a:off x="6537175" y="3565075"/>
            <a:ext cx="1645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Creamed Potato</a:t>
            </a:r>
            <a:endParaRPr sz="1000" b="1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Parsley Potatoes</a:t>
            </a:r>
            <a:endParaRPr sz="1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Crusty Bread</a:t>
            </a:r>
            <a:endParaRPr sz="1000"/>
          </a:p>
        </p:txBody>
      </p:sp>
      <p:sp>
        <p:nvSpPr>
          <p:cNvPr id="245" name="Google Shape;245;p15"/>
          <p:cNvSpPr txBox="1"/>
          <p:nvPr/>
        </p:nvSpPr>
        <p:spPr>
          <a:xfrm>
            <a:off x="6524168" y="4326655"/>
            <a:ext cx="1649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7030A0"/>
                </a:solidFill>
              </a:rPr>
              <a:t>Seasonal Vegetables</a:t>
            </a:r>
            <a:endParaRPr/>
          </a:p>
        </p:txBody>
      </p:sp>
      <p:sp>
        <p:nvSpPr>
          <p:cNvPr id="246" name="Google Shape;246;p15"/>
          <p:cNvSpPr txBox="1"/>
          <p:nvPr/>
        </p:nvSpPr>
        <p:spPr>
          <a:xfrm>
            <a:off x="6545812" y="5510894"/>
            <a:ext cx="164550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Ginger / </a:t>
            </a:r>
            <a:r>
              <a:rPr lang="en-GB" sz="1000" b="1">
                <a:solidFill>
                  <a:srgbClr val="7030A0"/>
                </a:solidFill>
              </a:rPr>
              <a:t>Le</a:t>
            </a:r>
            <a:r>
              <a:rPr lang="en-GB" sz="1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mon  Cake with Custard</a:t>
            </a:r>
            <a:endParaRPr sz="1000"/>
          </a:p>
        </p:txBody>
      </p:sp>
      <p:sp>
        <p:nvSpPr>
          <p:cNvPr id="247" name="Google Shape;247;p15"/>
          <p:cNvSpPr txBox="1"/>
          <p:nvPr/>
        </p:nvSpPr>
        <p:spPr>
          <a:xfrm>
            <a:off x="8199950" y="1984699"/>
            <a:ext cx="1497000" cy="16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rgbClr val="7030A0"/>
                </a:solidFill>
              </a:rPr>
              <a:t>Fish Portion </a:t>
            </a:r>
            <a:endParaRPr sz="1000" b="1" dirty="0">
              <a:solidFill>
                <a:srgbClr val="7030A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8" name="Google Shape;248;p15"/>
          <p:cNvSpPr txBox="1"/>
          <p:nvPr/>
        </p:nvSpPr>
        <p:spPr>
          <a:xfrm>
            <a:off x="8199950" y="3519899"/>
            <a:ext cx="1486800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Chips</a:t>
            </a:r>
            <a:endParaRPr sz="1000" dirty="0"/>
          </a:p>
        </p:txBody>
      </p:sp>
      <p:sp>
        <p:nvSpPr>
          <p:cNvPr id="249" name="Google Shape;249;p15"/>
          <p:cNvSpPr txBox="1"/>
          <p:nvPr/>
        </p:nvSpPr>
        <p:spPr>
          <a:xfrm>
            <a:off x="8199950" y="4315426"/>
            <a:ext cx="14970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7030A0"/>
                </a:solidFill>
              </a:rPr>
              <a:t>Seasonal Vegetables</a:t>
            </a:r>
            <a:endParaRPr/>
          </a:p>
        </p:txBody>
      </p:sp>
      <p:sp>
        <p:nvSpPr>
          <p:cNvPr id="250" name="Google Shape;250;p15"/>
          <p:cNvSpPr txBox="1"/>
          <p:nvPr/>
        </p:nvSpPr>
        <p:spPr>
          <a:xfrm>
            <a:off x="8199957" y="5452931"/>
            <a:ext cx="150720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School Pudding of the Day</a:t>
            </a:r>
            <a:endParaRPr sz="1000"/>
          </a:p>
        </p:txBody>
      </p:sp>
      <p:pic>
        <p:nvPicPr>
          <p:cNvPr id="251" name="Google Shape;251;p15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2609" y="2134270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5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7051" y="2024871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5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6843" y="5941768"/>
            <a:ext cx="123600" cy="1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5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1482" y="5883816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5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1463" y="2262772"/>
            <a:ext cx="123170" cy="12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5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1130" y="5883820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5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08526" y="2229110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2100" y="98925"/>
            <a:ext cx="1400124" cy="140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7806" y="64825"/>
            <a:ext cx="1849144" cy="138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9450" y="98925"/>
            <a:ext cx="1486800" cy="129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5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6276" y="2067334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475" y="6106925"/>
            <a:ext cx="1130525" cy="6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5"/>
          <p:cNvSpPr txBox="1"/>
          <p:nvPr/>
        </p:nvSpPr>
        <p:spPr>
          <a:xfrm>
            <a:off x="3897313" y="1209900"/>
            <a:ext cx="2932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7th May - 11th November 2019</a:t>
            </a:r>
            <a:endParaRPr b="1"/>
          </a:p>
        </p:txBody>
      </p:sp>
      <p:sp>
        <p:nvSpPr>
          <p:cNvPr id="276" name="Google Shape;276;p15"/>
          <p:cNvSpPr txBox="1"/>
          <p:nvPr/>
        </p:nvSpPr>
        <p:spPr>
          <a:xfrm>
            <a:off x="2268425" y="1317525"/>
            <a:ext cx="148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</a:rPr>
              <a:t>Homemade Dish</a:t>
            </a:r>
            <a:endParaRPr sz="1200" b="1">
              <a:solidFill>
                <a:schemeClr val="dk1"/>
              </a:solidFill>
            </a:endParaRPr>
          </a:p>
        </p:txBody>
      </p:sp>
      <p:pic>
        <p:nvPicPr>
          <p:cNvPr id="277" name="Google Shape;277;p15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71239" y="1362224"/>
            <a:ext cx="181800" cy="1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5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0780" y="5883820"/>
            <a:ext cx="123300" cy="1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462</Words>
  <Application>Microsoft Office PowerPoint</Application>
  <PresentationFormat>A4 Paper (210x297 mm)</PresentationFormat>
  <Paragraphs>248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Kennedy, Caroline</dc:creator>
  <cp:lastModifiedBy>Kennedy, Caroline</cp:lastModifiedBy>
  <cp:revision>5</cp:revision>
  <cp:lastPrinted>2019-04-29T15:34:58Z</cp:lastPrinted>
  <dcterms:modified xsi:type="dcterms:W3CDTF">2019-04-29T15:35:02Z</dcterms:modified>
</cp:coreProperties>
</file>