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CC"/>
    <a:srgbClr val="FFFFCC"/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31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28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93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71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105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28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42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14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82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70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54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71D3A-9F24-4728-8258-8475419C26B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64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438" y="508000"/>
            <a:ext cx="10289308" cy="3186690"/>
          </a:xfrm>
        </p:spPr>
        <p:txBody>
          <a:bodyPr>
            <a:normAutofit/>
          </a:bodyPr>
          <a:lstStyle/>
          <a:p>
            <a:pPr algn="l"/>
            <a:r>
              <a:rPr lang="en-GB" u="sng" dirty="0" smtClean="0"/>
              <a:t>Thur</a:t>
            </a:r>
            <a:r>
              <a:rPr lang="en-GB" u="sng" dirty="0" smtClean="0"/>
              <a:t>sday 11</a:t>
            </a:r>
            <a:r>
              <a:rPr lang="en-GB" u="sng" baseline="30000" dirty="0" smtClean="0"/>
              <a:t>th</a:t>
            </a:r>
            <a:r>
              <a:rPr lang="en-GB" u="sng" dirty="0" smtClean="0"/>
              <a:t> </a:t>
            </a:r>
            <a:r>
              <a:rPr lang="en-GB" u="sng" dirty="0" smtClean="0"/>
              <a:t>February 2021</a:t>
            </a:r>
            <a:br>
              <a:rPr lang="en-GB" u="sng" dirty="0" smtClean="0"/>
            </a:br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u="sng" dirty="0" smtClean="0"/>
              <a:t>LO: </a:t>
            </a:r>
            <a:r>
              <a:rPr lang="en-GB" u="sng" dirty="0" smtClean="0"/>
              <a:t>to plan a </a:t>
            </a:r>
            <a:r>
              <a:rPr lang="en-GB" u="sng" dirty="0" smtClean="0"/>
              <a:t>balanced argument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1728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582" y="735734"/>
            <a:ext cx="11471564" cy="29772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In yesterday’s session, we looked at the title and subject of our balanced argument: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Should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mobile phones be allowed in school?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 then wrote a </a:t>
            </a:r>
            <a:r>
              <a:rPr lang="en-GB" dirty="0" smtClean="0"/>
              <a:t>list of all the reasons </a:t>
            </a:r>
            <a:r>
              <a:rPr lang="en-GB" dirty="0" smtClean="0">
                <a:solidFill>
                  <a:srgbClr val="00B050"/>
                </a:solidFill>
              </a:rPr>
              <a:t>for</a:t>
            </a:r>
            <a:r>
              <a:rPr lang="en-GB" dirty="0" smtClean="0"/>
              <a:t> and </a:t>
            </a:r>
            <a:r>
              <a:rPr lang="en-GB" dirty="0">
                <a:solidFill>
                  <a:srgbClr val="FF0000"/>
                </a:solidFill>
              </a:rPr>
              <a:t>against</a:t>
            </a:r>
            <a:r>
              <a:rPr lang="en-GB" dirty="0" smtClean="0"/>
              <a:t> having mobile phones in </a:t>
            </a:r>
            <a:r>
              <a:rPr lang="en-GB" dirty="0" smtClean="0"/>
              <a:t>school.</a:t>
            </a:r>
            <a:endParaRPr lang="en-GB" dirty="0" smtClean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754255" y="3999346"/>
            <a:ext cx="18473" cy="26046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81891" y="4350327"/>
            <a:ext cx="10760364" cy="461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1164" y="3980995"/>
            <a:ext cx="503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Reasons for mobile phones being allowed in school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842001" y="3980995"/>
            <a:ext cx="5467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Reasons against mobile phones being allowed in school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95564" y="129309"/>
            <a:ext cx="2419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</a:rPr>
              <a:t>Recap.</a:t>
            </a:r>
            <a:endParaRPr lang="en-GB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90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654" y="85866"/>
            <a:ext cx="6678727" cy="212869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Can you remember what each paragraph was for in our example text?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l="34140" t="14514" r="35442" b="11942"/>
          <a:stretch/>
        </p:blipFill>
        <p:spPr bwMode="auto">
          <a:xfrm>
            <a:off x="6554672" y="434570"/>
            <a:ext cx="4291965" cy="58369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4304145" y="1487056"/>
            <a:ext cx="2250527" cy="124474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378036" y="2697019"/>
            <a:ext cx="2096655" cy="101599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618182" y="4128655"/>
            <a:ext cx="1767292" cy="32327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25818" y="5200073"/>
            <a:ext cx="1865746" cy="18472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Image result for thinking emoj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01" y="2562008"/>
            <a:ext cx="3362035" cy="336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03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583" y="815252"/>
            <a:ext cx="3142672" cy="863314"/>
          </a:xfrm>
        </p:spPr>
        <p:txBody>
          <a:bodyPr>
            <a:normAutofit/>
          </a:bodyPr>
          <a:lstStyle/>
          <a:p>
            <a:r>
              <a:rPr lang="en-GB" b="1" dirty="0" smtClean="0"/>
              <a:t>Introduction</a:t>
            </a:r>
            <a:endParaRPr lang="en-GB" b="1" dirty="0"/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l="34140" t="14514" r="35442" b="11942"/>
          <a:stretch/>
        </p:blipFill>
        <p:spPr bwMode="auto">
          <a:xfrm>
            <a:off x="6554672" y="434570"/>
            <a:ext cx="4291965" cy="58369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4230255" y="1246909"/>
            <a:ext cx="2315180" cy="1169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279483" y="2317388"/>
            <a:ext cx="2275189" cy="1847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374890" y="3999345"/>
            <a:ext cx="2057452" cy="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442691" y="5449455"/>
            <a:ext cx="1989651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471055" y="1885731"/>
            <a:ext cx="3803810" cy="863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Reasons against</a:t>
            </a:r>
            <a:endParaRPr lang="en-GB" b="1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237672" y="3561384"/>
            <a:ext cx="3137217" cy="863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Reasons for</a:t>
            </a:r>
            <a:endParaRPr lang="en-GB" b="1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75490" y="5051830"/>
            <a:ext cx="4350327" cy="863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Conclusion/ summary</a:t>
            </a:r>
            <a:endParaRPr lang="en-GB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95564" y="129309"/>
            <a:ext cx="2419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</a:rPr>
              <a:t>Recap.</a:t>
            </a:r>
            <a:endParaRPr lang="en-GB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83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365125"/>
            <a:ext cx="11305309" cy="1325563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Today, we’re going to practice our sentences structures that we could use in our balanced argument.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2121189"/>
            <a:ext cx="11600874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200" b="1" dirty="0" smtClean="0">
                <a:solidFill>
                  <a:srgbClr val="FF0000"/>
                </a:solidFill>
                <a:latin typeface="Linux Biolinum G" panose="02000503000000000000" pitchFamily="2" charset="0"/>
                <a:ea typeface="Linux Biolinum G" panose="02000503000000000000" pitchFamily="2" charset="0"/>
                <a:cs typeface="Linux Biolinum G" panose="02000503000000000000" pitchFamily="2" charset="0"/>
              </a:rPr>
              <a:t>To do this,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rgbClr val="7030A0"/>
                </a:solidFill>
                <a:latin typeface="Linux Biolinum G" panose="02000503000000000000" pitchFamily="2" charset="0"/>
                <a:ea typeface="Linux Biolinum G" panose="02000503000000000000" pitchFamily="2" charset="0"/>
                <a:cs typeface="Linux Biolinum G" panose="02000503000000000000" pitchFamily="2" charset="0"/>
              </a:rPr>
              <a:t>1) </a:t>
            </a:r>
            <a:r>
              <a:rPr lang="en-GB" sz="3200" dirty="0" smtClean="0">
                <a:latin typeface="Linux Biolinum G" panose="02000503000000000000" pitchFamily="2" charset="0"/>
                <a:ea typeface="Linux Biolinum G" panose="02000503000000000000" pitchFamily="2" charset="0"/>
                <a:cs typeface="Linux Biolinum G" panose="02000503000000000000" pitchFamily="2" charset="0"/>
              </a:rPr>
              <a:t>L</a:t>
            </a:r>
            <a:r>
              <a:rPr lang="en-GB" sz="3200" dirty="0" smtClean="0">
                <a:latin typeface="Linux Biolinum G" panose="02000503000000000000" pitchFamily="2" charset="0"/>
                <a:ea typeface="Linux Biolinum G" panose="02000503000000000000" pitchFamily="2" charset="0"/>
                <a:cs typeface="Linux Biolinum G" panose="02000503000000000000" pitchFamily="2" charset="0"/>
              </a:rPr>
              <a:t>ook at each of the sentence structures one at a time.</a:t>
            </a:r>
          </a:p>
          <a:p>
            <a:pPr marL="0" indent="0">
              <a:buNone/>
            </a:pPr>
            <a:r>
              <a:rPr lang="en-GB" sz="2600" dirty="0" smtClean="0">
                <a:latin typeface="Linux Biolinum G" panose="02000503000000000000" pitchFamily="2" charset="0"/>
                <a:ea typeface="Linux Biolinum G" panose="02000503000000000000" pitchFamily="2" charset="0"/>
                <a:cs typeface="Linux Biolinum G" panose="02000503000000000000" pitchFamily="2" charset="0"/>
              </a:rPr>
              <a:t>(See the accompanying sheet that has these sentence structure examples on.)</a:t>
            </a:r>
          </a:p>
          <a:p>
            <a:pPr marL="0" indent="0">
              <a:buNone/>
            </a:pPr>
            <a:endParaRPr lang="en-GB" sz="3200" dirty="0" smtClean="0">
              <a:latin typeface="Linux Biolinum G" panose="02000503000000000000" pitchFamily="2" charset="0"/>
              <a:ea typeface="Linux Biolinum G" panose="02000503000000000000" pitchFamily="2" charset="0"/>
              <a:cs typeface="Linux Biolinum G" panose="02000503000000000000" pitchFamily="2" charset="0"/>
            </a:endParaRPr>
          </a:p>
          <a:p>
            <a:pPr marL="0" indent="0">
              <a:buNone/>
            </a:pPr>
            <a:r>
              <a:rPr lang="en-GB" sz="3200" dirty="0" smtClean="0">
                <a:solidFill>
                  <a:srgbClr val="7030A0"/>
                </a:solidFill>
                <a:latin typeface="Linux Biolinum G" panose="02000503000000000000" pitchFamily="2" charset="0"/>
                <a:ea typeface="Linux Biolinum G" panose="02000503000000000000" pitchFamily="2" charset="0"/>
                <a:cs typeface="Linux Biolinum G" panose="02000503000000000000" pitchFamily="2" charset="0"/>
              </a:rPr>
              <a:t>2) </a:t>
            </a:r>
            <a:r>
              <a:rPr lang="en-GB" sz="3200" dirty="0" smtClean="0">
                <a:latin typeface="Linux Biolinum G" panose="02000503000000000000" pitchFamily="2" charset="0"/>
                <a:ea typeface="Linux Biolinum G" panose="02000503000000000000" pitchFamily="2" charset="0"/>
                <a:cs typeface="Linux Biolinum G" panose="02000503000000000000" pitchFamily="2" charset="0"/>
              </a:rPr>
              <a:t>Read the example to see how that sentence structure is put together.</a:t>
            </a:r>
          </a:p>
          <a:p>
            <a:pPr marL="0" indent="0">
              <a:buNone/>
            </a:pPr>
            <a:endParaRPr lang="en-GB" sz="3200" dirty="0" smtClean="0">
              <a:latin typeface="Linux Biolinum G" panose="02000503000000000000" pitchFamily="2" charset="0"/>
              <a:ea typeface="Linux Biolinum G" panose="02000503000000000000" pitchFamily="2" charset="0"/>
              <a:cs typeface="Linux Biolinum G" panose="02000503000000000000" pitchFamily="2" charset="0"/>
            </a:endParaRPr>
          </a:p>
          <a:p>
            <a:pPr marL="0" indent="0">
              <a:buNone/>
            </a:pPr>
            <a:r>
              <a:rPr lang="en-GB" sz="3200" dirty="0" smtClean="0">
                <a:solidFill>
                  <a:srgbClr val="7030A0"/>
                </a:solidFill>
                <a:latin typeface="Linux Biolinum G" panose="02000503000000000000" pitchFamily="2" charset="0"/>
                <a:ea typeface="Linux Biolinum G" panose="02000503000000000000" pitchFamily="2" charset="0"/>
                <a:cs typeface="Linux Biolinum G" panose="02000503000000000000" pitchFamily="2" charset="0"/>
              </a:rPr>
              <a:t>3) </a:t>
            </a:r>
            <a:r>
              <a:rPr lang="en-GB" sz="3200" dirty="0" smtClean="0">
                <a:latin typeface="Linux Biolinum G" panose="02000503000000000000" pitchFamily="2" charset="0"/>
                <a:ea typeface="Linux Biolinum G" panose="02000503000000000000" pitchFamily="2" charset="0"/>
                <a:cs typeface="Linux Biolinum G" panose="02000503000000000000" pitchFamily="2" charset="0"/>
              </a:rPr>
              <a:t>For each sentence structure, write 2 of your own sentences in the same way about our argument subject of ‘</a:t>
            </a:r>
            <a:r>
              <a:rPr lang="en-GB" sz="3200" i="1" dirty="0" smtClean="0">
                <a:latin typeface="Linux Biolinum G" panose="02000503000000000000" pitchFamily="2" charset="0"/>
                <a:ea typeface="Linux Biolinum G" panose="02000503000000000000" pitchFamily="2" charset="0"/>
                <a:cs typeface="Linux Biolinum G" panose="02000503000000000000" pitchFamily="2" charset="0"/>
              </a:rPr>
              <a:t>Should mobile phones be allowed in schools?’ </a:t>
            </a:r>
          </a:p>
          <a:p>
            <a:pPr marL="0" indent="0">
              <a:buNone/>
            </a:pPr>
            <a:r>
              <a:rPr lang="en-GB" sz="2600" i="1" dirty="0" smtClean="0">
                <a:latin typeface="Linux Biolinum G" panose="02000503000000000000" pitchFamily="2" charset="0"/>
                <a:ea typeface="Linux Biolinum G" panose="02000503000000000000" pitchFamily="2" charset="0"/>
                <a:cs typeface="Linux Biolinum G" panose="02000503000000000000" pitchFamily="2" charset="0"/>
              </a:rPr>
              <a:t>(</a:t>
            </a:r>
            <a:r>
              <a:rPr lang="en-GB" sz="2600" dirty="0" smtClean="0">
                <a:latin typeface="Linux Biolinum G" panose="02000503000000000000" pitchFamily="2" charset="0"/>
                <a:ea typeface="Linux Biolinum G" panose="02000503000000000000" pitchFamily="2" charset="0"/>
                <a:cs typeface="Linux Biolinum G" panose="02000503000000000000" pitchFamily="2" charset="0"/>
              </a:rPr>
              <a:t>Your sentences can be for any section of the balanced argument.)</a:t>
            </a:r>
            <a:endParaRPr lang="en-GB" sz="2600" dirty="0">
              <a:latin typeface="Linux Biolinum G" panose="02000503000000000000" pitchFamily="2" charset="0"/>
              <a:ea typeface="Linux Biolinum G" panose="02000503000000000000" pitchFamily="2" charset="0"/>
              <a:cs typeface="Linux Biolinum G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08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195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Linux Biolinum G</vt:lpstr>
      <vt:lpstr>Office Theme</vt:lpstr>
      <vt:lpstr>Thursday 11th February 2021  LO: to plan a balanced argument</vt:lpstr>
      <vt:lpstr>PowerPoint Presentation</vt:lpstr>
      <vt:lpstr>Can you remember what each paragraph was for in our example text?</vt:lpstr>
      <vt:lpstr>Introduction</vt:lpstr>
      <vt:lpstr>Today, we’re going to practice our sentences structures that we could use in our balanced argument.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balanced argument</dc:title>
  <dc:creator>lauren simmons</dc:creator>
  <cp:lastModifiedBy>Neil Charlton</cp:lastModifiedBy>
  <cp:revision>26</cp:revision>
  <dcterms:created xsi:type="dcterms:W3CDTF">2014-05-05T17:29:32Z</dcterms:created>
  <dcterms:modified xsi:type="dcterms:W3CDTF">2021-02-10T20:43:13Z</dcterms:modified>
</cp:coreProperties>
</file>