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9" r:id="rId3"/>
    <p:sldId id="269" r:id="rId4"/>
    <p:sldId id="258" r:id="rId5"/>
    <p:sldId id="270" r:id="rId6"/>
    <p:sldId id="271" r:id="rId7"/>
    <p:sldId id="272" r:id="rId8"/>
    <p:sldId id="273" r:id="rId9"/>
    <p:sldId id="274" r:id="rId10"/>
    <p:sldId id="275" r:id="rId11"/>
    <p:sldId id="276" r:id="rId12"/>
    <p:sldId id="280"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660"/>
  </p:normalViewPr>
  <p:slideViewPr>
    <p:cSldViewPr snapToGrid="0">
      <p:cViewPr varScale="1">
        <p:scale>
          <a:sx n="105" d="100"/>
          <a:sy n="105" d="100"/>
        </p:scale>
        <p:origin x="3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37A-8774-4DE5-B43D-5B95C5B3CC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2A340E-445A-4CCE-97C7-9F9C43AA5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605669-528C-47E2-B475-A400D5A4D9A8}"/>
              </a:ext>
            </a:extLst>
          </p:cNvPr>
          <p:cNvSpPr>
            <a:spLocks noGrp="1"/>
          </p:cNvSpPr>
          <p:nvPr>
            <p:ph type="dt" sz="half" idx="10"/>
          </p:nvPr>
        </p:nvSpPr>
        <p:spPr/>
        <p:txBody>
          <a:bodyPr/>
          <a:lstStyle/>
          <a:p>
            <a:fld id="{36E3043E-11FE-45CD-B24D-345A807F4F2A}" type="datetimeFigureOut">
              <a:rPr lang="en-GB" smtClean="0"/>
              <a:t>31/01/2023</a:t>
            </a:fld>
            <a:endParaRPr lang="en-GB"/>
          </a:p>
        </p:txBody>
      </p:sp>
      <p:sp>
        <p:nvSpPr>
          <p:cNvPr id="5" name="Footer Placeholder 4">
            <a:extLst>
              <a:ext uri="{FF2B5EF4-FFF2-40B4-BE49-F238E27FC236}">
                <a16:creationId xmlns:a16="http://schemas.microsoft.com/office/drawing/2014/main" id="{CD437657-C4DF-4719-899D-1EE242BFCA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151F03-D757-4BA7-9442-4603D7A401AA}"/>
              </a:ext>
            </a:extLst>
          </p:cNvPr>
          <p:cNvSpPr>
            <a:spLocks noGrp="1"/>
          </p:cNvSpPr>
          <p:nvPr>
            <p:ph type="sldNum" sz="quarter" idx="12"/>
          </p:nvPr>
        </p:nvSpPr>
        <p:spPr/>
        <p:txBody>
          <a:bodyPr/>
          <a:lstStyle/>
          <a:p>
            <a:fld id="{A4368586-FFBD-418A-B883-9B7A988D44C2}" type="slidenum">
              <a:rPr lang="en-GB" smtClean="0"/>
              <a:t>‹#›</a:t>
            </a:fld>
            <a:endParaRPr lang="en-GB"/>
          </a:p>
        </p:txBody>
      </p:sp>
    </p:spTree>
    <p:extLst>
      <p:ext uri="{BB962C8B-B14F-4D97-AF65-F5344CB8AC3E}">
        <p14:creationId xmlns:p14="http://schemas.microsoft.com/office/powerpoint/2010/main" val="281489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8D3F0-6031-4EFD-A9F1-639C2F60AA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7D90E9-D64C-459B-84DA-9F6FE4B06A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46AA3A-7C3C-450A-8A72-22CD1BDE9BF3}"/>
              </a:ext>
            </a:extLst>
          </p:cNvPr>
          <p:cNvSpPr>
            <a:spLocks noGrp="1"/>
          </p:cNvSpPr>
          <p:nvPr>
            <p:ph type="dt" sz="half" idx="10"/>
          </p:nvPr>
        </p:nvSpPr>
        <p:spPr/>
        <p:txBody>
          <a:bodyPr/>
          <a:lstStyle/>
          <a:p>
            <a:fld id="{36E3043E-11FE-45CD-B24D-345A807F4F2A}" type="datetimeFigureOut">
              <a:rPr lang="en-GB" smtClean="0"/>
              <a:t>31/01/2023</a:t>
            </a:fld>
            <a:endParaRPr lang="en-GB"/>
          </a:p>
        </p:txBody>
      </p:sp>
      <p:sp>
        <p:nvSpPr>
          <p:cNvPr id="5" name="Footer Placeholder 4">
            <a:extLst>
              <a:ext uri="{FF2B5EF4-FFF2-40B4-BE49-F238E27FC236}">
                <a16:creationId xmlns:a16="http://schemas.microsoft.com/office/drawing/2014/main" id="{D147EB16-25D1-4826-8440-DD2D36F41C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219B0D-317A-4E3B-8EF1-3845FBC9F7C7}"/>
              </a:ext>
            </a:extLst>
          </p:cNvPr>
          <p:cNvSpPr>
            <a:spLocks noGrp="1"/>
          </p:cNvSpPr>
          <p:nvPr>
            <p:ph type="sldNum" sz="quarter" idx="12"/>
          </p:nvPr>
        </p:nvSpPr>
        <p:spPr/>
        <p:txBody>
          <a:bodyPr/>
          <a:lstStyle/>
          <a:p>
            <a:fld id="{A4368586-FFBD-418A-B883-9B7A988D44C2}" type="slidenum">
              <a:rPr lang="en-GB" smtClean="0"/>
              <a:t>‹#›</a:t>
            </a:fld>
            <a:endParaRPr lang="en-GB"/>
          </a:p>
        </p:txBody>
      </p:sp>
    </p:spTree>
    <p:extLst>
      <p:ext uri="{BB962C8B-B14F-4D97-AF65-F5344CB8AC3E}">
        <p14:creationId xmlns:p14="http://schemas.microsoft.com/office/powerpoint/2010/main" val="322640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328E4F-300E-4558-88A1-550C6941C1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469E3F-C76B-4A88-BD04-02FF4FBB07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0882AE-4218-4E0D-8A16-D75500EA5C9F}"/>
              </a:ext>
            </a:extLst>
          </p:cNvPr>
          <p:cNvSpPr>
            <a:spLocks noGrp="1"/>
          </p:cNvSpPr>
          <p:nvPr>
            <p:ph type="dt" sz="half" idx="10"/>
          </p:nvPr>
        </p:nvSpPr>
        <p:spPr/>
        <p:txBody>
          <a:bodyPr/>
          <a:lstStyle/>
          <a:p>
            <a:fld id="{36E3043E-11FE-45CD-B24D-345A807F4F2A}" type="datetimeFigureOut">
              <a:rPr lang="en-GB" smtClean="0"/>
              <a:t>31/01/2023</a:t>
            </a:fld>
            <a:endParaRPr lang="en-GB"/>
          </a:p>
        </p:txBody>
      </p:sp>
      <p:sp>
        <p:nvSpPr>
          <p:cNvPr id="5" name="Footer Placeholder 4">
            <a:extLst>
              <a:ext uri="{FF2B5EF4-FFF2-40B4-BE49-F238E27FC236}">
                <a16:creationId xmlns:a16="http://schemas.microsoft.com/office/drawing/2014/main" id="{07995011-782C-428E-A439-C6BDA7EE1F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3BF8C2-1F85-4E99-B51A-3DFAB9E232F1}"/>
              </a:ext>
            </a:extLst>
          </p:cNvPr>
          <p:cNvSpPr>
            <a:spLocks noGrp="1"/>
          </p:cNvSpPr>
          <p:nvPr>
            <p:ph type="sldNum" sz="quarter" idx="12"/>
          </p:nvPr>
        </p:nvSpPr>
        <p:spPr/>
        <p:txBody>
          <a:bodyPr/>
          <a:lstStyle/>
          <a:p>
            <a:fld id="{A4368586-FFBD-418A-B883-9B7A988D44C2}" type="slidenum">
              <a:rPr lang="en-GB" smtClean="0"/>
              <a:t>‹#›</a:t>
            </a:fld>
            <a:endParaRPr lang="en-GB"/>
          </a:p>
        </p:txBody>
      </p:sp>
    </p:spTree>
    <p:extLst>
      <p:ext uri="{BB962C8B-B14F-4D97-AF65-F5344CB8AC3E}">
        <p14:creationId xmlns:p14="http://schemas.microsoft.com/office/powerpoint/2010/main" val="121635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F8A1-F82F-4126-8D18-CC1D4389F1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4C4C5D-5C69-467D-AD7E-83F8B4E0A9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08217E-DD2B-4D2F-9FD2-7E0FD99C0928}"/>
              </a:ext>
            </a:extLst>
          </p:cNvPr>
          <p:cNvSpPr>
            <a:spLocks noGrp="1"/>
          </p:cNvSpPr>
          <p:nvPr>
            <p:ph type="dt" sz="half" idx="10"/>
          </p:nvPr>
        </p:nvSpPr>
        <p:spPr/>
        <p:txBody>
          <a:bodyPr/>
          <a:lstStyle/>
          <a:p>
            <a:fld id="{36E3043E-11FE-45CD-B24D-345A807F4F2A}" type="datetimeFigureOut">
              <a:rPr lang="en-GB" smtClean="0"/>
              <a:t>31/01/2023</a:t>
            </a:fld>
            <a:endParaRPr lang="en-GB"/>
          </a:p>
        </p:txBody>
      </p:sp>
      <p:sp>
        <p:nvSpPr>
          <p:cNvPr id="5" name="Footer Placeholder 4">
            <a:extLst>
              <a:ext uri="{FF2B5EF4-FFF2-40B4-BE49-F238E27FC236}">
                <a16:creationId xmlns:a16="http://schemas.microsoft.com/office/drawing/2014/main" id="{D246BDAD-723E-4758-AB70-430310A06C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31E596-EE2A-4B66-8D0B-FA9DDB437514}"/>
              </a:ext>
            </a:extLst>
          </p:cNvPr>
          <p:cNvSpPr>
            <a:spLocks noGrp="1"/>
          </p:cNvSpPr>
          <p:nvPr>
            <p:ph type="sldNum" sz="quarter" idx="12"/>
          </p:nvPr>
        </p:nvSpPr>
        <p:spPr/>
        <p:txBody>
          <a:bodyPr/>
          <a:lstStyle/>
          <a:p>
            <a:fld id="{A4368586-FFBD-418A-B883-9B7A988D44C2}" type="slidenum">
              <a:rPr lang="en-GB" smtClean="0"/>
              <a:t>‹#›</a:t>
            </a:fld>
            <a:endParaRPr lang="en-GB"/>
          </a:p>
        </p:txBody>
      </p:sp>
    </p:spTree>
    <p:extLst>
      <p:ext uri="{BB962C8B-B14F-4D97-AF65-F5344CB8AC3E}">
        <p14:creationId xmlns:p14="http://schemas.microsoft.com/office/powerpoint/2010/main" val="195300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9AF7-F1E9-453D-A041-393283382C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B63752E-06E6-415A-9815-75C2A42470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C454FA-3512-4B2B-B762-2FEC6DADA5B1}"/>
              </a:ext>
            </a:extLst>
          </p:cNvPr>
          <p:cNvSpPr>
            <a:spLocks noGrp="1"/>
          </p:cNvSpPr>
          <p:nvPr>
            <p:ph type="dt" sz="half" idx="10"/>
          </p:nvPr>
        </p:nvSpPr>
        <p:spPr/>
        <p:txBody>
          <a:bodyPr/>
          <a:lstStyle/>
          <a:p>
            <a:fld id="{36E3043E-11FE-45CD-B24D-345A807F4F2A}" type="datetimeFigureOut">
              <a:rPr lang="en-GB" smtClean="0"/>
              <a:t>31/01/2023</a:t>
            </a:fld>
            <a:endParaRPr lang="en-GB"/>
          </a:p>
        </p:txBody>
      </p:sp>
      <p:sp>
        <p:nvSpPr>
          <p:cNvPr id="5" name="Footer Placeholder 4">
            <a:extLst>
              <a:ext uri="{FF2B5EF4-FFF2-40B4-BE49-F238E27FC236}">
                <a16:creationId xmlns:a16="http://schemas.microsoft.com/office/drawing/2014/main" id="{8EFA54A0-C864-48F0-BF9E-9EBEACC192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22524-1C89-4411-9983-243E0F9CD7F9}"/>
              </a:ext>
            </a:extLst>
          </p:cNvPr>
          <p:cNvSpPr>
            <a:spLocks noGrp="1"/>
          </p:cNvSpPr>
          <p:nvPr>
            <p:ph type="sldNum" sz="quarter" idx="12"/>
          </p:nvPr>
        </p:nvSpPr>
        <p:spPr/>
        <p:txBody>
          <a:bodyPr/>
          <a:lstStyle/>
          <a:p>
            <a:fld id="{A4368586-FFBD-418A-B883-9B7A988D44C2}" type="slidenum">
              <a:rPr lang="en-GB" smtClean="0"/>
              <a:t>‹#›</a:t>
            </a:fld>
            <a:endParaRPr lang="en-GB"/>
          </a:p>
        </p:txBody>
      </p:sp>
    </p:spTree>
    <p:extLst>
      <p:ext uri="{BB962C8B-B14F-4D97-AF65-F5344CB8AC3E}">
        <p14:creationId xmlns:p14="http://schemas.microsoft.com/office/powerpoint/2010/main" val="390817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AC95-80B0-40E0-96AD-1F476D4D26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E3497D-805C-45B0-9350-4699AC9626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398144-B8B2-40AC-8348-0E59C47EDD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48109F-0882-47FF-B460-F1CA06F18219}"/>
              </a:ext>
            </a:extLst>
          </p:cNvPr>
          <p:cNvSpPr>
            <a:spLocks noGrp="1"/>
          </p:cNvSpPr>
          <p:nvPr>
            <p:ph type="dt" sz="half" idx="10"/>
          </p:nvPr>
        </p:nvSpPr>
        <p:spPr/>
        <p:txBody>
          <a:bodyPr/>
          <a:lstStyle/>
          <a:p>
            <a:fld id="{36E3043E-11FE-45CD-B24D-345A807F4F2A}" type="datetimeFigureOut">
              <a:rPr lang="en-GB" smtClean="0"/>
              <a:t>31/01/2023</a:t>
            </a:fld>
            <a:endParaRPr lang="en-GB"/>
          </a:p>
        </p:txBody>
      </p:sp>
      <p:sp>
        <p:nvSpPr>
          <p:cNvPr id="6" name="Footer Placeholder 5">
            <a:extLst>
              <a:ext uri="{FF2B5EF4-FFF2-40B4-BE49-F238E27FC236}">
                <a16:creationId xmlns:a16="http://schemas.microsoft.com/office/drawing/2014/main" id="{A3CCD569-86DB-430D-8000-495D57BDBC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4B9885-8FE8-4440-BD55-2201E1E90BD5}"/>
              </a:ext>
            </a:extLst>
          </p:cNvPr>
          <p:cNvSpPr>
            <a:spLocks noGrp="1"/>
          </p:cNvSpPr>
          <p:nvPr>
            <p:ph type="sldNum" sz="quarter" idx="12"/>
          </p:nvPr>
        </p:nvSpPr>
        <p:spPr/>
        <p:txBody>
          <a:bodyPr/>
          <a:lstStyle/>
          <a:p>
            <a:fld id="{A4368586-FFBD-418A-B883-9B7A988D44C2}" type="slidenum">
              <a:rPr lang="en-GB" smtClean="0"/>
              <a:t>‹#›</a:t>
            </a:fld>
            <a:endParaRPr lang="en-GB"/>
          </a:p>
        </p:txBody>
      </p:sp>
    </p:spTree>
    <p:extLst>
      <p:ext uri="{BB962C8B-B14F-4D97-AF65-F5344CB8AC3E}">
        <p14:creationId xmlns:p14="http://schemas.microsoft.com/office/powerpoint/2010/main" val="256229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2620-CEE7-4DDB-9870-54AC4F7672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4D8B16-E2FD-4EE1-90F1-A55FC7A3C7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EEB598-5FFA-410F-BE68-9952D42CB55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505E3D-7B3D-43E6-9E2A-6BD3A862F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C5548B-79BE-4858-AF90-C461AA7663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E71D8B-E9C8-49B8-B5E7-8EFAC550E7C8}"/>
              </a:ext>
            </a:extLst>
          </p:cNvPr>
          <p:cNvSpPr>
            <a:spLocks noGrp="1"/>
          </p:cNvSpPr>
          <p:nvPr>
            <p:ph type="dt" sz="half" idx="10"/>
          </p:nvPr>
        </p:nvSpPr>
        <p:spPr/>
        <p:txBody>
          <a:bodyPr/>
          <a:lstStyle/>
          <a:p>
            <a:fld id="{36E3043E-11FE-45CD-B24D-345A807F4F2A}" type="datetimeFigureOut">
              <a:rPr lang="en-GB" smtClean="0"/>
              <a:t>31/01/2023</a:t>
            </a:fld>
            <a:endParaRPr lang="en-GB"/>
          </a:p>
        </p:txBody>
      </p:sp>
      <p:sp>
        <p:nvSpPr>
          <p:cNvPr id="8" name="Footer Placeholder 7">
            <a:extLst>
              <a:ext uri="{FF2B5EF4-FFF2-40B4-BE49-F238E27FC236}">
                <a16:creationId xmlns:a16="http://schemas.microsoft.com/office/drawing/2014/main" id="{75BABC6E-8410-4137-9B0C-FA7B3B4CA6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F0326C-19CD-49AC-A194-E933EB91963E}"/>
              </a:ext>
            </a:extLst>
          </p:cNvPr>
          <p:cNvSpPr>
            <a:spLocks noGrp="1"/>
          </p:cNvSpPr>
          <p:nvPr>
            <p:ph type="sldNum" sz="quarter" idx="12"/>
          </p:nvPr>
        </p:nvSpPr>
        <p:spPr/>
        <p:txBody>
          <a:bodyPr/>
          <a:lstStyle/>
          <a:p>
            <a:fld id="{A4368586-FFBD-418A-B883-9B7A988D44C2}" type="slidenum">
              <a:rPr lang="en-GB" smtClean="0"/>
              <a:t>‹#›</a:t>
            </a:fld>
            <a:endParaRPr lang="en-GB"/>
          </a:p>
        </p:txBody>
      </p:sp>
    </p:spTree>
    <p:extLst>
      <p:ext uri="{BB962C8B-B14F-4D97-AF65-F5344CB8AC3E}">
        <p14:creationId xmlns:p14="http://schemas.microsoft.com/office/powerpoint/2010/main" val="57202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A2BE-4155-48B3-AE32-48397BAB84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A8D879-9FFD-4582-8CB1-414CA0847B83}"/>
              </a:ext>
            </a:extLst>
          </p:cNvPr>
          <p:cNvSpPr>
            <a:spLocks noGrp="1"/>
          </p:cNvSpPr>
          <p:nvPr>
            <p:ph type="dt" sz="half" idx="10"/>
          </p:nvPr>
        </p:nvSpPr>
        <p:spPr/>
        <p:txBody>
          <a:bodyPr/>
          <a:lstStyle/>
          <a:p>
            <a:fld id="{36E3043E-11FE-45CD-B24D-345A807F4F2A}" type="datetimeFigureOut">
              <a:rPr lang="en-GB" smtClean="0"/>
              <a:t>31/01/2023</a:t>
            </a:fld>
            <a:endParaRPr lang="en-GB"/>
          </a:p>
        </p:txBody>
      </p:sp>
      <p:sp>
        <p:nvSpPr>
          <p:cNvPr id="4" name="Footer Placeholder 3">
            <a:extLst>
              <a:ext uri="{FF2B5EF4-FFF2-40B4-BE49-F238E27FC236}">
                <a16:creationId xmlns:a16="http://schemas.microsoft.com/office/drawing/2014/main" id="{674E5B3F-1DF8-4671-A1AA-9307D4A87A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F7BF43-82FE-48C2-9894-F6529727F0FF}"/>
              </a:ext>
            </a:extLst>
          </p:cNvPr>
          <p:cNvSpPr>
            <a:spLocks noGrp="1"/>
          </p:cNvSpPr>
          <p:nvPr>
            <p:ph type="sldNum" sz="quarter" idx="12"/>
          </p:nvPr>
        </p:nvSpPr>
        <p:spPr/>
        <p:txBody>
          <a:bodyPr/>
          <a:lstStyle/>
          <a:p>
            <a:fld id="{A4368586-FFBD-418A-B883-9B7A988D44C2}" type="slidenum">
              <a:rPr lang="en-GB" smtClean="0"/>
              <a:t>‹#›</a:t>
            </a:fld>
            <a:endParaRPr lang="en-GB"/>
          </a:p>
        </p:txBody>
      </p:sp>
    </p:spTree>
    <p:extLst>
      <p:ext uri="{BB962C8B-B14F-4D97-AF65-F5344CB8AC3E}">
        <p14:creationId xmlns:p14="http://schemas.microsoft.com/office/powerpoint/2010/main" val="337992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F283B0-4FE0-4F3E-8FFF-43D3249A8CD8}"/>
              </a:ext>
            </a:extLst>
          </p:cNvPr>
          <p:cNvSpPr>
            <a:spLocks noGrp="1"/>
          </p:cNvSpPr>
          <p:nvPr>
            <p:ph type="dt" sz="half" idx="10"/>
          </p:nvPr>
        </p:nvSpPr>
        <p:spPr/>
        <p:txBody>
          <a:bodyPr/>
          <a:lstStyle/>
          <a:p>
            <a:fld id="{36E3043E-11FE-45CD-B24D-345A807F4F2A}" type="datetimeFigureOut">
              <a:rPr lang="en-GB" smtClean="0"/>
              <a:t>31/01/2023</a:t>
            </a:fld>
            <a:endParaRPr lang="en-GB"/>
          </a:p>
        </p:txBody>
      </p:sp>
      <p:sp>
        <p:nvSpPr>
          <p:cNvPr id="3" name="Footer Placeholder 2">
            <a:extLst>
              <a:ext uri="{FF2B5EF4-FFF2-40B4-BE49-F238E27FC236}">
                <a16:creationId xmlns:a16="http://schemas.microsoft.com/office/drawing/2014/main" id="{341F1E02-2CD0-43D0-B63D-1B9A67AE20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5CC5A4-9073-46FA-950F-2C5251E31F76}"/>
              </a:ext>
            </a:extLst>
          </p:cNvPr>
          <p:cNvSpPr>
            <a:spLocks noGrp="1"/>
          </p:cNvSpPr>
          <p:nvPr>
            <p:ph type="sldNum" sz="quarter" idx="12"/>
          </p:nvPr>
        </p:nvSpPr>
        <p:spPr/>
        <p:txBody>
          <a:bodyPr/>
          <a:lstStyle/>
          <a:p>
            <a:fld id="{A4368586-FFBD-418A-B883-9B7A988D44C2}" type="slidenum">
              <a:rPr lang="en-GB" smtClean="0"/>
              <a:t>‹#›</a:t>
            </a:fld>
            <a:endParaRPr lang="en-GB"/>
          </a:p>
        </p:txBody>
      </p:sp>
    </p:spTree>
    <p:extLst>
      <p:ext uri="{BB962C8B-B14F-4D97-AF65-F5344CB8AC3E}">
        <p14:creationId xmlns:p14="http://schemas.microsoft.com/office/powerpoint/2010/main" val="97914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64E1-EDF1-45D4-BE93-20DA67CCF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D313B0-7A03-4038-B2F6-0DA8D3090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975758-4AA5-4DD2-9C0C-4590B6946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E4E73A-9A3C-4F1C-999F-5E5AB9013C48}"/>
              </a:ext>
            </a:extLst>
          </p:cNvPr>
          <p:cNvSpPr>
            <a:spLocks noGrp="1"/>
          </p:cNvSpPr>
          <p:nvPr>
            <p:ph type="dt" sz="half" idx="10"/>
          </p:nvPr>
        </p:nvSpPr>
        <p:spPr/>
        <p:txBody>
          <a:bodyPr/>
          <a:lstStyle/>
          <a:p>
            <a:fld id="{36E3043E-11FE-45CD-B24D-345A807F4F2A}" type="datetimeFigureOut">
              <a:rPr lang="en-GB" smtClean="0"/>
              <a:t>31/01/2023</a:t>
            </a:fld>
            <a:endParaRPr lang="en-GB"/>
          </a:p>
        </p:txBody>
      </p:sp>
      <p:sp>
        <p:nvSpPr>
          <p:cNvPr id="6" name="Footer Placeholder 5">
            <a:extLst>
              <a:ext uri="{FF2B5EF4-FFF2-40B4-BE49-F238E27FC236}">
                <a16:creationId xmlns:a16="http://schemas.microsoft.com/office/drawing/2014/main" id="{045AD0BA-CA0E-4406-B54A-425A8DAD32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1A7A04-4972-4C7E-84C6-A70F939D0DCB}"/>
              </a:ext>
            </a:extLst>
          </p:cNvPr>
          <p:cNvSpPr>
            <a:spLocks noGrp="1"/>
          </p:cNvSpPr>
          <p:nvPr>
            <p:ph type="sldNum" sz="quarter" idx="12"/>
          </p:nvPr>
        </p:nvSpPr>
        <p:spPr/>
        <p:txBody>
          <a:bodyPr/>
          <a:lstStyle/>
          <a:p>
            <a:fld id="{A4368586-FFBD-418A-B883-9B7A988D44C2}" type="slidenum">
              <a:rPr lang="en-GB" smtClean="0"/>
              <a:t>‹#›</a:t>
            </a:fld>
            <a:endParaRPr lang="en-GB"/>
          </a:p>
        </p:txBody>
      </p:sp>
    </p:spTree>
    <p:extLst>
      <p:ext uri="{BB962C8B-B14F-4D97-AF65-F5344CB8AC3E}">
        <p14:creationId xmlns:p14="http://schemas.microsoft.com/office/powerpoint/2010/main" val="262196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B5059-64AF-4C7D-9A09-CCC3AF1248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75D827-E156-4356-A611-5EC8132C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232AC9-7D0A-41E1-AD23-82218874D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9FC6CD-3CA7-4576-A698-B9ACB6ACF85B}"/>
              </a:ext>
            </a:extLst>
          </p:cNvPr>
          <p:cNvSpPr>
            <a:spLocks noGrp="1"/>
          </p:cNvSpPr>
          <p:nvPr>
            <p:ph type="dt" sz="half" idx="10"/>
          </p:nvPr>
        </p:nvSpPr>
        <p:spPr/>
        <p:txBody>
          <a:bodyPr/>
          <a:lstStyle/>
          <a:p>
            <a:fld id="{36E3043E-11FE-45CD-B24D-345A807F4F2A}" type="datetimeFigureOut">
              <a:rPr lang="en-GB" smtClean="0"/>
              <a:t>31/01/2023</a:t>
            </a:fld>
            <a:endParaRPr lang="en-GB"/>
          </a:p>
        </p:txBody>
      </p:sp>
      <p:sp>
        <p:nvSpPr>
          <p:cNvPr id="6" name="Footer Placeholder 5">
            <a:extLst>
              <a:ext uri="{FF2B5EF4-FFF2-40B4-BE49-F238E27FC236}">
                <a16:creationId xmlns:a16="http://schemas.microsoft.com/office/drawing/2014/main" id="{41350E2D-FF37-4DC9-A258-6D9ABFC794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F8A619-B227-4C7F-B669-647E1D09869F}"/>
              </a:ext>
            </a:extLst>
          </p:cNvPr>
          <p:cNvSpPr>
            <a:spLocks noGrp="1"/>
          </p:cNvSpPr>
          <p:nvPr>
            <p:ph type="sldNum" sz="quarter" idx="12"/>
          </p:nvPr>
        </p:nvSpPr>
        <p:spPr/>
        <p:txBody>
          <a:bodyPr/>
          <a:lstStyle/>
          <a:p>
            <a:fld id="{A4368586-FFBD-418A-B883-9B7A988D44C2}" type="slidenum">
              <a:rPr lang="en-GB" smtClean="0"/>
              <a:t>‹#›</a:t>
            </a:fld>
            <a:endParaRPr lang="en-GB"/>
          </a:p>
        </p:txBody>
      </p:sp>
    </p:spTree>
    <p:extLst>
      <p:ext uri="{BB962C8B-B14F-4D97-AF65-F5344CB8AC3E}">
        <p14:creationId xmlns:p14="http://schemas.microsoft.com/office/powerpoint/2010/main" val="2925633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C58ECA-C62D-4CAA-9C3B-948DC043A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7FF364-539B-49F7-9E58-9508703560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5CD405-F633-4EC2-A722-A2374B88A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3043E-11FE-45CD-B24D-345A807F4F2A}" type="datetimeFigureOut">
              <a:rPr lang="en-GB" smtClean="0"/>
              <a:t>31/01/2023</a:t>
            </a:fld>
            <a:endParaRPr lang="en-GB"/>
          </a:p>
        </p:txBody>
      </p:sp>
      <p:sp>
        <p:nvSpPr>
          <p:cNvPr id="5" name="Footer Placeholder 4">
            <a:extLst>
              <a:ext uri="{FF2B5EF4-FFF2-40B4-BE49-F238E27FC236}">
                <a16:creationId xmlns:a16="http://schemas.microsoft.com/office/drawing/2014/main" id="{755490B9-B45D-4D79-80F6-D013E9146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5528B27-E9E9-4061-987A-ABF5E5F45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68586-FFBD-418A-B883-9B7A988D44C2}" type="slidenum">
              <a:rPr lang="en-GB" smtClean="0"/>
              <a:t>‹#›</a:t>
            </a:fld>
            <a:endParaRPr lang="en-GB"/>
          </a:p>
        </p:txBody>
      </p:sp>
    </p:spTree>
    <p:extLst>
      <p:ext uri="{BB962C8B-B14F-4D97-AF65-F5344CB8AC3E}">
        <p14:creationId xmlns:p14="http://schemas.microsoft.com/office/powerpoint/2010/main" val="4169907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renaissance.com/2016/09/09/parents-guide-renaissance-accelerated-reader-36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urfp.org/supportingrah/book-chat-reading-with-your-child/"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youtu.be/-YkZaboS8D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8A15970-9757-DB90-76FE-EB4C1DA19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2956"/>
            <a:ext cx="2364051" cy="2612211"/>
          </a:xfrm>
          <a:prstGeom prst="rect">
            <a:avLst/>
          </a:prstGeom>
        </p:spPr>
      </p:pic>
      <p:sp>
        <p:nvSpPr>
          <p:cNvPr id="14" name="TextBox 13">
            <a:extLst>
              <a:ext uri="{FF2B5EF4-FFF2-40B4-BE49-F238E27FC236}">
                <a16:creationId xmlns:a16="http://schemas.microsoft.com/office/drawing/2014/main" id="{44B2B120-C809-6BA0-367E-66BADA32B668}"/>
              </a:ext>
            </a:extLst>
          </p:cNvPr>
          <p:cNvSpPr txBox="1"/>
          <p:nvPr/>
        </p:nvSpPr>
        <p:spPr>
          <a:xfrm>
            <a:off x="2028305" y="833546"/>
            <a:ext cx="8861368" cy="5632311"/>
          </a:xfrm>
          <a:prstGeom prst="rect">
            <a:avLst/>
          </a:prstGeom>
          <a:noFill/>
        </p:spPr>
        <p:txBody>
          <a:bodyPr wrap="square">
            <a:spAutoFit/>
          </a:bodyPr>
          <a:lstStyle/>
          <a:p>
            <a:pPr algn="ctr"/>
            <a:r>
              <a:rPr lang="en-GB" sz="2000" b="1" dirty="0">
                <a:effectLst/>
                <a:latin typeface="Helvetica" pitchFamily="2" charset="0"/>
              </a:rPr>
              <a:t>Reading at Whittingham C of E Primary School</a:t>
            </a:r>
          </a:p>
          <a:p>
            <a:pPr algn="ctr"/>
            <a:endParaRPr lang="en-GB" sz="2000" b="1" dirty="0">
              <a:effectLst/>
              <a:latin typeface="Helvetica" pitchFamily="2" charset="0"/>
            </a:endParaRPr>
          </a:p>
          <a:p>
            <a:pPr algn="ctr"/>
            <a:r>
              <a:rPr lang="en-GB" sz="2000" dirty="0">
                <a:effectLst/>
                <a:latin typeface="Helvetica" pitchFamily="2" charset="0"/>
              </a:rPr>
              <a:t>Historically we have always had extremely high standards of reading</a:t>
            </a:r>
          </a:p>
          <a:p>
            <a:pPr algn="ctr"/>
            <a:r>
              <a:rPr lang="en-GB" sz="2000" dirty="0">
                <a:effectLst/>
                <a:latin typeface="Helvetica" pitchFamily="2" charset="0"/>
              </a:rPr>
              <a:t>at Whittingham C of E Primary School and have been fantastically</a:t>
            </a:r>
          </a:p>
          <a:p>
            <a:pPr algn="ctr"/>
            <a:r>
              <a:rPr lang="en-GB" sz="2000" dirty="0">
                <a:effectLst/>
                <a:latin typeface="Helvetica" pitchFamily="2" charset="0"/>
              </a:rPr>
              <a:t>supported by families reading to their children as well as listening to</a:t>
            </a:r>
          </a:p>
          <a:p>
            <a:pPr algn="ctr"/>
            <a:r>
              <a:rPr lang="en-GB" sz="2000" dirty="0">
                <a:effectLst/>
                <a:latin typeface="Helvetica" pitchFamily="2" charset="0"/>
              </a:rPr>
              <a:t>their children read when they bring their school books home on a daily</a:t>
            </a:r>
          </a:p>
          <a:p>
            <a:pPr algn="ctr"/>
            <a:r>
              <a:rPr lang="en-GB" sz="2000" dirty="0">
                <a:effectLst/>
                <a:latin typeface="Helvetica" pitchFamily="2" charset="0"/>
              </a:rPr>
              <a:t>basis to enable this to happen.</a:t>
            </a:r>
          </a:p>
          <a:p>
            <a:pPr algn="ctr"/>
            <a:r>
              <a:rPr lang="en-GB" sz="2000" dirty="0">
                <a:effectLst/>
                <a:latin typeface="Helvetica" pitchFamily="2" charset="0"/>
              </a:rPr>
              <a:t> All our curriculum areas have a helpful</a:t>
            </a:r>
          </a:p>
          <a:p>
            <a:pPr algn="ctr"/>
            <a:r>
              <a:rPr lang="en-GB" sz="2000" dirty="0">
                <a:effectLst/>
                <a:latin typeface="Helvetica" pitchFamily="2" charset="0"/>
              </a:rPr>
              <a:t>information page on the school website. </a:t>
            </a:r>
          </a:p>
          <a:p>
            <a:pPr algn="ctr"/>
            <a:r>
              <a:rPr lang="en-GB" sz="2000" dirty="0">
                <a:effectLst/>
                <a:latin typeface="Helvetica" pitchFamily="2" charset="0"/>
              </a:rPr>
              <a:t>Reading is included on our English page https://</a:t>
            </a:r>
            <a:r>
              <a:rPr lang="en-GB" sz="2000" dirty="0" err="1">
                <a:effectLst/>
                <a:latin typeface="Helvetica" pitchFamily="2" charset="0"/>
              </a:rPr>
              <a:t>whittingham.eschools.co.uk</a:t>
            </a:r>
            <a:r>
              <a:rPr lang="en-GB" sz="2000" dirty="0">
                <a:effectLst/>
                <a:latin typeface="Helvetica" pitchFamily="2" charset="0"/>
              </a:rPr>
              <a:t>/website/</a:t>
            </a:r>
          </a:p>
          <a:p>
            <a:pPr algn="ctr"/>
            <a:r>
              <a:rPr lang="en-GB" sz="2000" dirty="0" err="1">
                <a:effectLst/>
                <a:latin typeface="Helvetica" pitchFamily="2" charset="0"/>
              </a:rPr>
              <a:t>curriculum_areas</a:t>
            </a:r>
            <a:r>
              <a:rPr lang="en-GB" sz="2000" dirty="0">
                <a:effectLst/>
                <a:latin typeface="Helvetica" pitchFamily="2" charset="0"/>
              </a:rPr>
              <a:t>/542477.</a:t>
            </a:r>
          </a:p>
          <a:p>
            <a:pPr algn="ctr"/>
            <a:r>
              <a:rPr lang="en-GB" sz="2000" dirty="0">
                <a:effectLst/>
                <a:latin typeface="Helvetica" pitchFamily="2" charset="0"/>
              </a:rPr>
              <a:t>I am curriculum lead for English with Mrs Marsden the lead for Early Reading and Phonics. A helpful information page can be  found https://</a:t>
            </a:r>
            <a:r>
              <a:rPr lang="en-GB" sz="2000" dirty="0" err="1">
                <a:effectLst/>
                <a:latin typeface="Helvetica" pitchFamily="2" charset="0"/>
              </a:rPr>
              <a:t>whittingham.eschools.co.uk</a:t>
            </a:r>
            <a:r>
              <a:rPr lang="en-GB" sz="2000" dirty="0">
                <a:effectLst/>
                <a:latin typeface="Helvetica" pitchFamily="2" charset="0"/>
              </a:rPr>
              <a:t>/website/_reading_at_whittingham_c_of_e_primary_-_read_write_inc_phonics_/523580</a:t>
            </a:r>
          </a:p>
          <a:p>
            <a:pPr algn="ctr"/>
            <a:r>
              <a:rPr lang="en-GB" sz="2000" dirty="0">
                <a:effectLst/>
                <a:latin typeface="Helvetica" pitchFamily="2" charset="0"/>
              </a:rPr>
              <a:t>Following on from our </a:t>
            </a:r>
            <a:r>
              <a:rPr lang="en-GB" sz="2000" dirty="0">
                <a:latin typeface="Helvetica" pitchFamily="2" charset="0"/>
              </a:rPr>
              <a:t>Read Write Inc phonics programme when the</a:t>
            </a:r>
          </a:p>
          <a:p>
            <a:pPr algn="ctr"/>
            <a:r>
              <a:rPr lang="en-GB" sz="2000" dirty="0">
                <a:latin typeface="Helvetica" pitchFamily="2" charset="0"/>
              </a:rPr>
              <a:t> children are ready we move onto  the Accelerated Reader programme.</a:t>
            </a:r>
            <a:endParaRPr lang="en-GB" sz="2000" dirty="0">
              <a:effectLst/>
              <a:latin typeface="Helvetica" pitchFamily="2" charset="0"/>
            </a:endParaRPr>
          </a:p>
        </p:txBody>
      </p:sp>
    </p:spTree>
    <p:extLst>
      <p:ext uri="{BB962C8B-B14F-4D97-AF65-F5344CB8AC3E}">
        <p14:creationId xmlns:p14="http://schemas.microsoft.com/office/powerpoint/2010/main" val="414310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group of children standing in front of a van&#10;&#10;Description automatically generated with medium confidence">
            <a:extLst>
              <a:ext uri="{FF2B5EF4-FFF2-40B4-BE49-F238E27FC236}">
                <a16:creationId xmlns:a16="http://schemas.microsoft.com/office/drawing/2014/main" id="{4863AA20-EC14-614A-DEA2-B5E2BD17EB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7" name="Picture 6" descr="A child holding a sign&#10;&#10;Description automatically generated with medium confidence">
            <a:extLst>
              <a:ext uri="{FF2B5EF4-FFF2-40B4-BE49-F238E27FC236}">
                <a16:creationId xmlns:a16="http://schemas.microsoft.com/office/drawing/2014/main" id="{9E02D2C9-DA48-AA41-03E4-F38B4248E1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
          <a:stretch/>
        </p:blipFill>
        <p:spPr>
          <a:xfrm>
            <a:off x="20" y="4069976"/>
            <a:ext cx="3535311" cy="2788023"/>
          </a:xfrm>
          <a:prstGeom prst="rect">
            <a:avLst/>
          </a:prstGeom>
        </p:spPr>
      </p:pic>
      <p:pic>
        <p:nvPicPr>
          <p:cNvPr id="5" name="Content Placeholder 4" descr="A group of children sitting around a table&#10;&#10;Description automatically generated">
            <a:extLst>
              <a:ext uri="{FF2B5EF4-FFF2-40B4-BE49-F238E27FC236}">
                <a16:creationId xmlns:a16="http://schemas.microsoft.com/office/drawing/2014/main" id="{EF7766C4-85C4-18D1-9A23-B2BAEABDD5AB}"/>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13" name="Picture 12" descr="A group of people posing for the camera&#10;&#10;Description automatically generated with medium confidence">
            <a:extLst>
              <a:ext uri="{FF2B5EF4-FFF2-40B4-BE49-F238E27FC236}">
                <a16:creationId xmlns:a16="http://schemas.microsoft.com/office/drawing/2014/main" id="{EE1E6145-D8AE-CDCE-1D56-7B850435B0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9" name="Picture 8" descr="A picture containing person, child, indoor, child&#10;&#10;Description automatically generated">
            <a:extLst>
              <a:ext uri="{FF2B5EF4-FFF2-40B4-BE49-F238E27FC236}">
                <a16:creationId xmlns:a16="http://schemas.microsoft.com/office/drawing/2014/main" id="{9EE11023-4E7C-D424-F912-5A8559D0C84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4"/>
          <a:stretch/>
        </p:blipFill>
        <p:spPr>
          <a:xfrm>
            <a:off x="8646161" y="4069976"/>
            <a:ext cx="3545840" cy="2788024"/>
          </a:xfrm>
          <a:prstGeom prst="rect">
            <a:avLst/>
          </a:prstGeom>
        </p:spPr>
      </p:pic>
      <p:pic>
        <p:nvPicPr>
          <p:cNvPr id="22" name="Picture 21">
            <a:extLst>
              <a:ext uri="{FF2B5EF4-FFF2-40B4-BE49-F238E27FC236}">
                <a16:creationId xmlns:a16="http://schemas.microsoft.com/office/drawing/2014/main" id="{16044B2E-96CF-E516-3E69-3ED7508E4A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94407" y="1725872"/>
            <a:ext cx="2364051" cy="2612211"/>
          </a:xfrm>
          <a:prstGeom prst="rect">
            <a:avLst/>
          </a:prstGeom>
        </p:spPr>
      </p:pic>
    </p:spTree>
    <p:extLst>
      <p:ext uri="{BB962C8B-B14F-4D97-AF65-F5344CB8AC3E}">
        <p14:creationId xmlns:p14="http://schemas.microsoft.com/office/powerpoint/2010/main" val="2651381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8A15970-9757-DB90-76FE-EB4C1DA19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2956"/>
            <a:ext cx="2364051" cy="2612211"/>
          </a:xfrm>
          <a:prstGeom prst="rect">
            <a:avLst/>
          </a:prstGeom>
        </p:spPr>
      </p:pic>
      <p:sp>
        <p:nvSpPr>
          <p:cNvPr id="5" name="Content Placeholder 4">
            <a:extLst>
              <a:ext uri="{FF2B5EF4-FFF2-40B4-BE49-F238E27FC236}">
                <a16:creationId xmlns:a16="http://schemas.microsoft.com/office/drawing/2014/main" id="{8C6C8AA5-17B7-5662-CEAB-3837D6C352A6}"/>
              </a:ext>
            </a:extLst>
          </p:cNvPr>
          <p:cNvSpPr>
            <a:spLocks noGrp="1"/>
          </p:cNvSpPr>
          <p:nvPr>
            <p:ph idx="1"/>
          </p:nvPr>
        </p:nvSpPr>
        <p:spPr>
          <a:xfrm>
            <a:off x="2809703" y="448888"/>
            <a:ext cx="6765842" cy="6134792"/>
          </a:xfrm>
        </p:spPr>
        <p:txBody>
          <a:bodyPr/>
          <a:lstStyle/>
          <a:p>
            <a:endParaRPr lang="en-GB" b="1" u="sng" dirty="0"/>
          </a:p>
          <a:p>
            <a:endParaRPr lang="en-GB" b="1" u="sng" dirty="0"/>
          </a:p>
          <a:p>
            <a:endParaRPr lang="en-GB" b="1" u="sng" dirty="0"/>
          </a:p>
          <a:p>
            <a:endParaRPr lang="en-US" dirty="0"/>
          </a:p>
        </p:txBody>
      </p:sp>
      <p:sp>
        <p:nvSpPr>
          <p:cNvPr id="6" name="TextBox 5">
            <a:extLst>
              <a:ext uri="{FF2B5EF4-FFF2-40B4-BE49-F238E27FC236}">
                <a16:creationId xmlns:a16="http://schemas.microsoft.com/office/drawing/2014/main" id="{7B0CF09B-786C-42CB-B17A-FF06896829C5}"/>
              </a:ext>
            </a:extLst>
          </p:cNvPr>
          <p:cNvSpPr txBox="1"/>
          <p:nvPr/>
        </p:nvSpPr>
        <p:spPr>
          <a:xfrm>
            <a:off x="2364051" y="894000"/>
            <a:ext cx="7611222" cy="5238357"/>
          </a:xfrm>
          <a:prstGeom prst="rect">
            <a:avLst/>
          </a:prstGeom>
          <a:noFill/>
        </p:spPr>
        <p:txBody>
          <a:bodyPr wrap="square">
            <a:spAutoFit/>
          </a:bodyPr>
          <a:lstStyle/>
          <a:p>
            <a:pPr>
              <a:lnSpc>
                <a:spcPct val="90000"/>
              </a:lnSpc>
              <a:spcBef>
                <a:spcPct val="0"/>
              </a:spcBef>
              <a:spcAft>
                <a:spcPts val="600"/>
              </a:spcAft>
            </a:pPr>
            <a:r>
              <a:rPr lang="en-US" sz="2000" b="1" u="sng" dirty="0">
                <a:latin typeface="+mj-lt"/>
                <a:ea typeface="+mj-ea"/>
                <a:cs typeface="+mj-cs"/>
              </a:rPr>
              <a:t>Supplementing schoolbooks at home</a:t>
            </a:r>
          </a:p>
          <a:p>
            <a:pPr>
              <a:lnSpc>
                <a:spcPct val="90000"/>
              </a:lnSpc>
              <a:spcBef>
                <a:spcPct val="0"/>
              </a:spcBef>
              <a:spcAft>
                <a:spcPts val="600"/>
              </a:spcAft>
            </a:pPr>
            <a:endParaRPr lang="en-US" sz="2000" b="1" u="sng" dirty="0">
              <a:latin typeface="+mj-lt"/>
              <a:ea typeface="+mj-ea"/>
              <a:cs typeface="+mj-cs"/>
            </a:endParaRPr>
          </a:p>
          <a:p>
            <a:pPr>
              <a:lnSpc>
                <a:spcPct val="90000"/>
              </a:lnSpc>
              <a:spcBef>
                <a:spcPct val="0"/>
              </a:spcBef>
              <a:spcAft>
                <a:spcPts val="600"/>
              </a:spcAft>
            </a:pPr>
            <a:r>
              <a:rPr lang="en-US" sz="2000" dirty="0">
                <a:latin typeface="+mj-lt"/>
                <a:ea typeface="+mj-ea"/>
                <a:cs typeface="+mj-cs"/>
              </a:rPr>
              <a:t>There is a fantastic resource which helps you check amongst 1000’s of books to see what Accelerated Reader level they are and whether the book is at the correct level for your child.</a:t>
            </a:r>
          </a:p>
          <a:p>
            <a:pPr>
              <a:lnSpc>
                <a:spcPct val="90000"/>
              </a:lnSpc>
              <a:spcBef>
                <a:spcPct val="0"/>
              </a:spcBef>
              <a:spcAft>
                <a:spcPts val="600"/>
              </a:spcAft>
            </a:pPr>
            <a:endParaRPr lang="en-US" sz="2000" dirty="0">
              <a:latin typeface="+mj-lt"/>
              <a:ea typeface="+mj-ea"/>
              <a:cs typeface="+mj-cs"/>
            </a:endParaRPr>
          </a:p>
          <a:p>
            <a:pPr>
              <a:lnSpc>
                <a:spcPct val="90000"/>
              </a:lnSpc>
              <a:spcBef>
                <a:spcPct val="0"/>
              </a:spcBef>
              <a:spcAft>
                <a:spcPts val="600"/>
              </a:spcAft>
            </a:pPr>
            <a:r>
              <a:rPr lang="en-US" sz="2000" dirty="0">
                <a:latin typeface="+mj-lt"/>
                <a:ea typeface="+mj-ea"/>
                <a:cs typeface="+mj-cs"/>
              </a:rPr>
              <a:t> https://</a:t>
            </a:r>
            <a:r>
              <a:rPr lang="en-US" sz="2000" dirty="0" err="1">
                <a:latin typeface="+mj-lt"/>
                <a:ea typeface="+mj-ea"/>
                <a:cs typeface="+mj-cs"/>
              </a:rPr>
              <a:t>www.arbookfind.co.uk</a:t>
            </a:r>
            <a:r>
              <a:rPr lang="en-US" sz="2000" dirty="0">
                <a:latin typeface="+mj-lt"/>
                <a:ea typeface="+mj-ea"/>
                <a:cs typeface="+mj-cs"/>
              </a:rPr>
              <a:t>/</a:t>
            </a:r>
            <a:r>
              <a:rPr lang="en-US" sz="2000" dirty="0" err="1">
                <a:latin typeface="+mj-lt"/>
                <a:ea typeface="+mj-ea"/>
                <a:cs typeface="+mj-cs"/>
              </a:rPr>
              <a:t>UserType.aspx?RedirectURL</a:t>
            </a:r>
            <a:r>
              <a:rPr lang="en-US" sz="2000" dirty="0">
                <a:latin typeface="+mj-lt"/>
                <a:ea typeface="+mj-ea"/>
                <a:cs typeface="+mj-cs"/>
              </a:rPr>
              <a:t>=%2fdefault.aspx</a:t>
            </a:r>
          </a:p>
          <a:p>
            <a:pPr>
              <a:lnSpc>
                <a:spcPct val="90000"/>
              </a:lnSpc>
              <a:spcBef>
                <a:spcPct val="0"/>
              </a:spcBef>
              <a:spcAft>
                <a:spcPts val="600"/>
              </a:spcAft>
            </a:pPr>
            <a:endParaRPr lang="en-US" sz="2000" b="1" u="sng" dirty="0">
              <a:latin typeface="+mj-lt"/>
              <a:ea typeface="+mj-ea"/>
              <a:cs typeface="+mj-cs"/>
            </a:endParaRPr>
          </a:p>
          <a:p>
            <a:pPr>
              <a:lnSpc>
                <a:spcPct val="90000"/>
              </a:lnSpc>
              <a:spcBef>
                <a:spcPct val="0"/>
              </a:spcBef>
              <a:spcAft>
                <a:spcPts val="600"/>
              </a:spcAft>
            </a:pPr>
            <a:endParaRPr lang="en-US" sz="2000" dirty="0">
              <a:latin typeface="+mj-lt"/>
              <a:ea typeface="+mj-ea"/>
              <a:cs typeface="+mj-cs"/>
            </a:endParaRPr>
          </a:p>
          <a:p>
            <a:pPr>
              <a:lnSpc>
                <a:spcPct val="90000"/>
              </a:lnSpc>
              <a:spcBef>
                <a:spcPct val="0"/>
              </a:spcBef>
              <a:spcAft>
                <a:spcPts val="600"/>
              </a:spcAft>
            </a:pPr>
            <a:r>
              <a:rPr lang="en-US" sz="2000" b="1" u="sng" dirty="0">
                <a:latin typeface="+mj-lt"/>
                <a:ea typeface="+mj-ea"/>
                <a:cs typeface="+mj-cs"/>
              </a:rPr>
              <a:t>More Useful Links:</a:t>
            </a:r>
          </a:p>
          <a:p>
            <a:pPr>
              <a:lnSpc>
                <a:spcPct val="90000"/>
              </a:lnSpc>
              <a:spcBef>
                <a:spcPct val="0"/>
              </a:spcBef>
              <a:spcAft>
                <a:spcPts val="600"/>
              </a:spcAft>
            </a:pPr>
            <a:r>
              <a:rPr lang="en-US" sz="2000" b="1" u="sng" dirty="0">
                <a:latin typeface="+mj-lt"/>
                <a:ea typeface="+mj-ea"/>
                <a:cs typeface="+mj-cs"/>
                <a:hlinkClick r:id="rId3">
                  <a:extLst>
                    <a:ext uri="{A12FA001-AC4F-418D-AE19-62706E023703}">
                      <ahyp:hlinkClr xmlns:ahyp="http://schemas.microsoft.com/office/drawing/2018/hyperlinkcolor" val="tx"/>
                    </a:ext>
                  </a:extLst>
                </a:hlinkClick>
              </a:rPr>
              <a:t>https://www.renaissance.com/2016/09/09/parents-guide-renaissance-accelerated-reader-360/</a:t>
            </a:r>
            <a:endParaRPr lang="en-US" sz="2000" b="1" u="sng" dirty="0">
              <a:latin typeface="+mj-lt"/>
              <a:ea typeface="+mj-ea"/>
              <a:cs typeface="+mj-cs"/>
            </a:endParaRPr>
          </a:p>
          <a:p>
            <a:pPr>
              <a:lnSpc>
                <a:spcPct val="90000"/>
              </a:lnSpc>
              <a:spcBef>
                <a:spcPct val="0"/>
              </a:spcBef>
              <a:spcAft>
                <a:spcPts val="600"/>
              </a:spcAft>
            </a:pPr>
            <a:endParaRPr lang="en-US" sz="1800" b="1" u="sng" dirty="0">
              <a:latin typeface="+mj-lt"/>
              <a:ea typeface="+mj-ea"/>
              <a:cs typeface="+mj-cs"/>
            </a:endParaRPr>
          </a:p>
          <a:p>
            <a:pPr>
              <a:lnSpc>
                <a:spcPct val="90000"/>
              </a:lnSpc>
              <a:spcBef>
                <a:spcPct val="0"/>
              </a:spcBef>
              <a:spcAft>
                <a:spcPts val="600"/>
              </a:spcAft>
            </a:pPr>
            <a:endParaRPr lang="en-US" sz="1800" b="1" u="sng" dirty="0">
              <a:latin typeface="+mj-lt"/>
              <a:ea typeface="+mj-ea"/>
              <a:cs typeface="+mj-cs"/>
            </a:endParaRPr>
          </a:p>
        </p:txBody>
      </p:sp>
    </p:spTree>
    <p:extLst>
      <p:ext uri="{BB962C8B-B14F-4D97-AF65-F5344CB8AC3E}">
        <p14:creationId xmlns:p14="http://schemas.microsoft.com/office/powerpoint/2010/main" val="47859003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8A15970-9757-DB90-76FE-EB4C1DA19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613" y="0"/>
            <a:ext cx="1939888" cy="2143523"/>
          </a:xfrm>
          <a:prstGeom prst="rect">
            <a:avLst/>
          </a:prstGeom>
        </p:spPr>
      </p:pic>
      <p:sp>
        <p:nvSpPr>
          <p:cNvPr id="5" name="Content Placeholder 4">
            <a:extLst>
              <a:ext uri="{FF2B5EF4-FFF2-40B4-BE49-F238E27FC236}">
                <a16:creationId xmlns:a16="http://schemas.microsoft.com/office/drawing/2014/main" id="{8C6C8AA5-17B7-5662-CEAB-3837D6C352A6}"/>
              </a:ext>
            </a:extLst>
          </p:cNvPr>
          <p:cNvSpPr>
            <a:spLocks noGrp="1"/>
          </p:cNvSpPr>
          <p:nvPr>
            <p:ph idx="1"/>
          </p:nvPr>
        </p:nvSpPr>
        <p:spPr>
          <a:xfrm>
            <a:off x="2809703" y="448888"/>
            <a:ext cx="6765842" cy="6134792"/>
          </a:xfrm>
        </p:spPr>
        <p:txBody>
          <a:bodyPr/>
          <a:lstStyle/>
          <a:p>
            <a:endParaRPr lang="en-GB" b="1" u="sng" dirty="0"/>
          </a:p>
          <a:p>
            <a:endParaRPr lang="en-GB" b="1" u="sng" dirty="0"/>
          </a:p>
          <a:p>
            <a:endParaRPr lang="en-GB" b="1" u="sng" dirty="0"/>
          </a:p>
          <a:p>
            <a:endParaRPr lang="en-US" dirty="0"/>
          </a:p>
        </p:txBody>
      </p:sp>
      <p:sp>
        <p:nvSpPr>
          <p:cNvPr id="6" name="TextBox 5">
            <a:extLst>
              <a:ext uri="{FF2B5EF4-FFF2-40B4-BE49-F238E27FC236}">
                <a16:creationId xmlns:a16="http://schemas.microsoft.com/office/drawing/2014/main" id="{DDCBFD59-7A9E-2CD1-B0F3-555D20B28F57}"/>
              </a:ext>
            </a:extLst>
          </p:cNvPr>
          <p:cNvSpPr txBox="1"/>
          <p:nvPr/>
        </p:nvSpPr>
        <p:spPr>
          <a:xfrm>
            <a:off x="1612669" y="212955"/>
            <a:ext cx="10432915" cy="5909310"/>
          </a:xfrm>
          <a:prstGeom prst="rect">
            <a:avLst/>
          </a:prstGeom>
          <a:noFill/>
        </p:spPr>
        <p:txBody>
          <a:bodyPr wrap="square">
            <a:spAutoFit/>
          </a:bodyPr>
          <a:lstStyle/>
          <a:p>
            <a:pPr algn="ctr"/>
            <a:r>
              <a:rPr lang="en-GB" b="1" dirty="0">
                <a:effectLst/>
                <a:latin typeface="Helvetica" pitchFamily="2" charset="0"/>
              </a:rPr>
              <a:t>Daily Read</a:t>
            </a:r>
          </a:p>
          <a:p>
            <a:r>
              <a:rPr lang="en-GB" dirty="0">
                <a:latin typeface="Helvetica" pitchFamily="2" charset="0"/>
              </a:rPr>
              <a:t> </a:t>
            </a:r>
            <a:r>
              <a:rPr lang="en-GB" dirty="0">
                <a:effectLst/>
                <a:latin typeface="Helvetica" pitchFamily="2" charset="0"/>
              </a:rPr>
              <a:t>Across the school class teachers and support staff regularly hear children read, this </a:t>
            </a:r>
          </a:p>
          <a:p>
            <a:r>
              <a:rPr lang="en-GB" dirty="0">
                <a:effectLst/>
                <a:latin typeface="Helvetica" pitchFamily="2" charset="0"/>
              </a:rPr>
              <a:t>may be individually or as part of a group. The children are also read to on a daily basis. </a:t>
            </a:r>
          </a:p>
          <a:p>
            <a:r>
              <a:rPr lang="en-GB" dirty="0">
                <a:effectLst/>
                <a:latin typeface="Helvetica" pitchFamily="2" charset="0"/>
              </a:rPr>
              <a:t>Books are carefully chosen to match topics, spark interest in recent events or for children </a:t>
            </a:r>
          </a:p>
          <a:p>
            <a:r>
              <a:rPr lang="en-GB" dirty="0">
                <a:effectLst/>
                <a:latin typeface="Helvetica" pitchFamily="2" charset="0"/>
              </a:rPr>
              <a:t>to immerse themselves in listening to a good book and for this class teachers access quality books from recognised sources, in particular Pie Corbett’s Reading Spine. The intention is that</a:t>
            </a:r>
          </a:p>
          <a:p>
            <a:r>
              <a:rPr lang="en-GB" dirty="0">
                <a:effectLst/>
                <a:latin typeface="Helvetica" pitchFamily="2" charset="0"/>
              </a:rPr>
              <a:t> over 7 or 8 years, children are read to, enjoy, discuss and work with around 82 core books. </a:t>
            </a:r>
          </a:p>
          <a:p>
            <a:r>
              <a:rPr lang="en-GB" dirty="0">
                <a:effectLst/>
                <a:latin typeface="Helvetica" pitchFamily="2" charset="0"/>
              </a:rPr>
              <a:t>These ‘essential reads’ are a store of classics, creating a living library inside a child’s mind. </a:t>
            </a:r>
          </a:p>
          <a:p>
            <a:r>
              <a:rPr lang="en-GB" dirty="0">
                <a:effectLst/>
                <a:latin typeface="Helvetica" pitchFamily="2" charset="0"/>
              </a:rPr>
              <a:t>This is the ‘Reading Spine’.</a:t>
            </a:r>
          </a:p>
          <a:p>
            <a:r>
              <a:rPr lang="en-GB" b="1" dirty="0">
                <a:effectLst/>
                <a:latin typeface="Helvetica" pitchFamily="2" charset="0"/>
              </a:rPr>
              <a:t>Great Books</a:t>
            </a:r>
          </a:p>
          <a:p>
            <a:r>
              <a:rPr lang="en-GB" dirty="0">
                <a:effectLst/>
                <a:latin typeface="Helvetica" pitchFamily="2" charset="0"/>
              </a:rPr>
              <a:t>Great books build the imagination. The more we read aloud expressively, and the more children are able to savour, discuss and reinterpret literature through the arts, the more memorable the characters, places and events become, building an inner world. Each great book develops the imagination and equips the reader with language.</a:t>
            </a:r>
          </a:p>
          <a:p>
            <a:r>
              <a:rPr lang="en-GB" b="1" dirty="0">
                <a:effectLst/>
                <a:latin typeface="Helvetica" pitchFamily="2" charset="0"/>
              </a:rPr>
              <a:t>Great Stories</a:t>
            </a:r>
          </a:p>
          <a:p>
            <a:r>
              <a:rPr lang="en-GB" dirty="0">
                <a:effectLst/>
                <a:latin typeface="Helvetica" pitchFamily="2" charset="0"/>
              </a:rPr>
              <a:t>Great stories speak to us as individuals and some children will return to certain books again and again.</a:t>
            </a:r>
          </a:p>
          <a:p>
            <a:r>
              <a:rPr lang="en-GB" dirty="0">
                <a:effectLst/>
                <a:latin typeface="Helvetica" pitchFamily="2" charset="0"/>
              </a:rPr>
              <a:t>Great stories also build our language because around 75 per cent of our vocabulary comes from our</a:t>
            </a:r>
          </a:p>
          <a:p>
            <a:r>
              <a:rPr lang="en-GB" dirty="0">
                <a:effectLst/>
                <a:latin typeface="Helvetica" pitchFamily="2" charset="0"/>
              </a:rPr>
              <a:t>reading. Reading develops the ability to think in the abstract; to follow lines of thought. Schools that have a reading spine, build a common bank of stories that bind the community together. These are shared and deeply imagined common experiences.</a:t>
            </a:r>
          </a:p>
        </p:txBody>
      </p:sp>
    </p:spTree>
    <p:extLst>
      <p:ext uri="{BB962C8B-B14F-4D97-AF65-F5344CB8AC3E}">
        <p14:creationId xmlns:p14="http://schemas.microsoft.com/office/powerpoint/2010/main" val="286799494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8A15970-9757-DB90-76FE-EB4C1DA19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2956"/>
            <a:ext cx="2364051" cy="2612211"/>
          </a:xfrm>
          <a:prstGeom prst="rect">
            <a:avLst/>
          </a:prstGeom>
        </p:spPr>
      </p:pic>
      <p:sp>
        <p:nvSpPr>
          <p:cNvPr id="5" name="Content Placeholder 4">
            <a:extLst>
              <a:ext uri="{FF2B5EF4-FFF2-40B4-BE49-F238E27FC236}">
                <a16:creationId xmlns:a16="http://schemas.microsoft.com/office/drawing/2014/main" id="{8C6C8AA5-17B7-5662-CEAB-3837D6C352A6}"/>
              </a:ext>
            </a:extLst>
          </p:cNvPr>
          <p:cNvSpPr>
            <a:spLocks noGrp="1"/>
          </p:cNvSpPr>
          <p:nvPr>
            <p:ph idx="1"/>
          </p:nvPr>
        </p:nvSpPr>
        <p:spPr>
          <a:xfrm>
            <a:off x="2809703" y="448888"/>
            <a:ext cx="6765842" cy="6134792"/>
          </a:xfrm>
        </p:spPr>
        <p:txBody>
          <a:bodyPr/>
          <a:lstStyle/>
          <a:p>
            <a:endParaRPr lang="en-GB" b="1" u="sng" dirty="0"/>
          </a:p>
          <a:p>
            <a:endParaRPr lang="en-GB" b="1" u="sng" dirty="0"/>
          </a:p>
          <a:p>
            <a:endParaRPr lang="en-GB" b="1" u="sng" dirty="0"/>
          </a:p>
          <a:p>
            <a:endParaRPr lang="en-US" dirty="0"/>
          </a:p>
        </p:txBody>
      </p:sp>
      <p:sp>
        <p:nvSpPr>
          <p:cNvPr id="6" name="TextBox 5">
            <a:extLst>
              <a:ext uri="{FF2B5EF4-FFF2-40B4-BE49-F238E27FC236}">
                <a16:creationId xmlns:a16="http://schemas.microsoft.com/office/drawing/2014/main" id="{7B0CF09B-786C-42CB-B17A-FF06896829C5}"/>
              </a:ext>
            </a:extLst>
          </p:cNvPr>
          <p:cNvSpPr txBox="1"/>
          <p:nvPr/>
        </p:nvSpPr>
        <p:spPr>
          <a:xfrm>
            <a:off x="2111433" y="448888"/>
            <a:ext cx="8945625" cy="7466659"/>
          </a:xfrm>
          <a:prstGeom prst="rect">
            <a:avLst/>
          </a:prstGeom>
          <a:noFill/>
        </p:spPr>
        <p:txBody>
          <a:bodyPr wrap="square">
            <a:spAutoFit/>
          </a:bodyPr>
          <a:lstStyle/>
          <a:p>
            <a:pPr>
              <a:lnSpc>
                <a:spcPct val="90000"/>
              </a:lnSpc>
              <a:spcBef>
                <a:spcPct val="0"/>
              </a:spcBef>
              <a:spcAft>
                <a:spcPts val="600"/>
              </a:spcAft>
            </a:pPr>
            <a:r>
              <a:rPr lang="en-US" sz="2000" b="1" u="sng" dirty="0">
                <a:latin typeface="+mj-lt"/>
                <a:ea typeface="+mj-ea"/>
                <a:cs typeface="+mj-cs"/>
              </a:rPr>
              <a:t>How can you help your child to be a better reader? </a:t>
            </a:r>
          </a:p>
          <a:p>
            <a:pPr marL="285750" indent="-228600">
              <a:lnSpc>
                <a:spcPct val="90000"/>
              </a:lnSpc>
              <a:spcAft>
                <a:spcPts val="600"/>
              </a:spcAft>
              <a:buFont typeface="Arial" panose="020B0604020202020204" pitchFamily="34" charset="0"/>
              <a:buChar char="•"/>
            </a:pPr>
            <a:r>
              <a:rPr lang="en-US" sz="2000" dirty="0"/>
              <a:t>Encourage your child to read at home every day because they will get better </a:t>
            </a:r>
          </a:p>
          <a:p>
            <a:pPr marL="57150">
              <a:lnSpc>
                <a:spcPct val="90000"/>
              </a:lnSpc>
              <a:spcAft>
                <a:spcPts val="600"/>
              </a:spcAft>
            </a:pPr>
            <a:r>
              <a:rPr lang="en-US" sz="2000" dirty="0"/>
              <a:t>    at reading if they practice. </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Create a culture of reading in your household by reading with your child, having a collection of books at home, visiting your local library or bookshop regularly and by letting your child see you reading. </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When reading with your child stop and ask them questions about the text to be sure your child is understanding what they have read. </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Try to regularly discuss books that everyone in your family is reading or has read. </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Helpful hints and tips for reading at home. If you copy and paste this link to your browser </a:t>
            </a:r>
            <a:r>
              <a:rPr lang="en-US" sz="2000" dirty="0">
                <a:hlinkClick r:id="rId3"/>
              </a:rPr>
              <a:t>https://ourfp.org/supportingrah/book-chat-reading-with-your-child/</a:t>
            </a:r>
            <a:endParaRPr lang="en-US" sz="2000" dirty="0"/>
          </a:p>
          <a:p>
            <a:pPr marL="57150">
              <a:lnSpc>
                <a:spcPct val="90000"/>
              </a:lnSpc>
              <a:spcAft>
                <a:spcPts val="600"/>
              </a:spcAft>
            </a:pPr>
            <a:r>
              <a:rPr lang="en-US" sz="2000" dirty="0"/>
              <a:t>    you will find three short films and support materials to help parents, families and      </a:t>
            </a:r>
          </a:p>
          <a:p>
            <a:pPr marL="57150">
              <a:lnSpc>
                <a:spcPct val="90000"/>
              </a:lnSpc>
              <a:spcAft>
                <a:spcPts val="600"/>
              </a:spcAft>
            </a:pPr>
            <a:r>
              <a:rPr lang="en-US" sz="2000" dirty="0"/>
              <a:t>   </a:t>
            </a:r>
            <a:r>
              <a:rPr lang="en-US" sz="2000" dirty="0" err="1"/>
              <a:t>carers</a:t>
            </a:r>
            <a:r>
              <a:rPr lang="en-US" sz="2000" dirty="0"/>
              <a:t> read books conversationally and creatively to children. </a:t>
            </a:r>
          </a:p>
          <a:p>
            <a:pPr marL="285750" indent="-228600">
              <a:lnSpc>
                <a:spcPct val="90000"/>
              </a:lnSpc>
              <a:spcAft>
                <a:spcPts val="600"/>
              </a:spcAft>
              <a:buFont typeface="Arial" panose="020B0604020202020204" pitchFamily="34" charset="0"/>
              <a:buChar char="•"/>
            </a:pPr>
            <a:r>
              <a:rPr lang="en-US" sz="2000" dirty="0"/>
              <a:t>There is also a link to be shared which  shows how we listen to readers at</a:t>
            </a:r>
          </a:p>
          <a:p>
            <a:pPr marL="57150">
              <a:lnSpc>
                <a:spcPct val="90000"/>
              </a:lnSpc>
              <a:spcAft>
                <a:spcPts val="600"/>
              </a:spcAft>
            </a:pPr>
            <a:r>
              <a:rPr lang="en-US" sz="2000" dirty="0"/>
              <a:t>    school and can be found - </a:t>
            </a:r>
            <a:r>
              <a:rPr lang="en-GB" sz="2000" b="0" i="0" dirty="0">
                <a:solidFill>
                  <a:srgbClr val="1155CC"/>
                </a:solidFill>
                <a:effectLst/>
                <a:latin typeface="Arial" panose="020B0604020202020204" pitchFamily="34" charset="0"/>
                <a:hlinkClick r:id="rId4"/>
              </a:rPr>
              <a:t>https://youtu.be</a:t>
            </a:r>
            <a:r>
              <a:rPr lang="en-GB" sz="2000" b="0" i="0">
                <a:solidFill>
                  <a:srgbClr val="1155CC"/>
                </a:solidFill>
                <a:effectLst/>
                <a:latin typeface="Arial" panose="020B0604020202020204" pitchFamily="34" charset="0"/>
                <a:hlinkClick r:id="rId4"/>
              </a:rPr>
              <a:t>/-YkZaboS8DM</a:t>
            </a:r>
            <a:endParaRPr lang="en-US" sz="2000" dirty="0"/>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endParaRPr lang="en-US" sz="2000" dirty="0"/>
          </a:p>
          <a:p>
            <a:pPr>
              <a:lnSpc>
                <a:spcPct val="90000"/>
              </a:lnSpc>
              <a:spcBef>
                <a:spcPct val="0"/>
              </a:spcBef>
              <a:spcAft>
                <a:spcPts val="600"/>
              </a:spcAft>
            </a:pPr>
            <a:endParaRPr lang="en-US" sz="1800" b="1" u="sng" dirty="0">
              <a:latin typeface="+mj-lt"/>
              <a:ea typeface="+mj-ea"/>
              <a:cs typeface="+mj-cs"/>
            </a:endParaRPr>
          </a:p>
        </p:txBody>
      </p:sp>
    </p:spTree>
    <p:extLst>
      <p:ext uri="{BB962C8B-B14F-4D97-AF65-F5344CB8AC3E}">
        <p14:creationId xmlns:p14="http://schemas.microsoft.com/office/powerpoint/2010/main" val="304240544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8A15970-9757-DB90-76FE-EB4C1DA19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2956"/>
            <a:ext cx="2364051" cy="2612211"/>
          </a:xfrm>
          <a:prstGeom prst="rect">
            <a:avLst/>
          </a:prstGeom>
        </p:spPr>
      </p:pic>
      <p:sp>
        <p:nvSpPr>
          <p:cNvPr id="5" name="Content Placeholder 4">
            <a:extLst>
              <a:ext uri="{FF2B5EF4-FFF2-40B4-BE49-F238E27FC236}">
                <a16:creationId xmlns:a16="http://schemas.microsoft.com/office/drawing/2014/main" id="{8C6C8AA5-17B7-5662-CEAB-3837D6C352A6}"/>
              </a:ext>
            </a:extLst>
          </p:cNvPr>
          <p:cNvSpPr>
            <a:spLocks noGrp="1"/>
          </p:cNvSpPr>
          <p:nvPr>
            <p:ph idx="1"/>
          </p:nvPr>
        </p:nvSpPr>
        <p:spPr>
          <a:xfrm>
            <a:off x="2809703" y="448888"/>
            <a:ext cx="6765842" cy="6134792"/>
          </a:xfrm>
        </p:spPr>
        <p:txBody>
          <a:bodyPr/>
          <a:lstStyle/>
          <a:p>
            <a:endParaRPr lang="en-GB" b="1" u="sng" dirty="0"/>
          </a:p>
          <a:p>
            <a:endParaRPr lang="en-GB" b="1" u="sng" dirty="0"/>
          </a:p>
          <a:p>
            <a:endParaRPr lang="en-GB" b="1" u="sng" dirty="0"/>
          </a:p>
          <a:p>
            <a:endParaRPr lang="en-US" dirty="0"/>
          </a:p>
        </p:txBody>
      </p:sp>
      <p:pic>
        <p:nvPicPr>
          <p:cNvPr id="3" name="Picture 2">
            <a:extLst>
              <a:ext uri="{FF2B5EF4-FFF2-40B4-BE49-F238E27FC236}">
                <a16:creationId xmlns:a16="http://schemas.microsoft.com/office/drawing/2014/main" id="{6D8221E8-F9F4-1004-CDB3-B97F6B726D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09703" y="361604"/>
            <a:ext cx="7083793" cy="6134792"/>
          </a:xfrm>
          <a:prstGeom prst="rect">
            <a:avLst/>
          </a:prstGeom>
        </p:spPr>
      </p:pic>
    </p:spTree>
    <p:extLst>
      <p:ext uri="{BB962C8B-B14F-4D97-AF65-F5344CB8AC3E}">
        <p14:creationId xmlns:p14="http://schemas.microsoft.com/office/powerpoint/2010/main" val="364857613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FF6EB1-09B3-4814-A03E-BCBC3B910170}"/>
              </a:ext>
            </a:extLst>
          </p:cNvPr>
          <p:cNvSpPr>
            <a:spLocks noGrp="1"/>
          </p:cNvSpPr>
          <p:nvPr>
            <p:ph type="title"/>
          </p:nvPr>
        </p:nvSpPr>
        <p:spPr>
          <a:xfrm>
            <a:off x="2311147" y="365760"/>
            <a:ext cx="7569706" cy="1288238"/>
          </a:xfrm>
        </p:spPr>
        <p:txBody>
          <a:bodyPr anchor="ctr">
            <a:normAutofit fontScale="90000"/>
          </a:bodyPr>
          <a:lstStyle/>
          <a:p>
            <a:pPr algn="ctr"/>
            <a:r>
              <a:rPr lang="en-GB" sz="4400" b="1" u="sng" dirty="0"/>
              <a:t>Accelerated Reader:</a:t>
            </a:r>
            <a:br>
              <a:rPr lang="en-GB" sz="4400" b="1" u="sng" dirty="0"/>
            </a:br>
            <a:r>
              <a:rPr lang="en-GB" sz="4400" b="1" u="sng" dirty="0"/>
              <a:t> A Guide for Parents and Carers</a:t>
            </a:r>
            <a:endParaRPr lang="en-GB" b="1" u="sng" dirty="0"/>
          </a:p>
        </p:txBody>
      </p:sp>
      <p:pic>
        <p:nvPicPr>
          <p:cNvPr id="4" name="Picture 3">
            <a:extLst>
              <a:ext uri="{FF2B5EF4-FFF2-40B4-BE49-F238E27FC236}">
                <a16:creationId xmlns:a16="http://schemas.microsoft.com/office/drawing/2014/main" id="{78A15970-9757-DB90-76FE-EB4C1DA19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2956"/>
            <a:ext cx="2364051" cy="2612211"/>
          </a:xfrm>
          <a:prstGeom prst="rect">
            <a:avLst/>
          </a:prstGeom>
        </p:spPr>
      </p:pic>
      <p:sp>
        <p:nvSpPr>
          <p:cNvPr id="9" name="TextBox 8">
            <a:extLst>
              <a:ext uri="{FF2B5EF4-FFF2-40B4-BE49-F238E27FC236}">
                <a16:creationId xmlns:a16="http://schemas.microsoft.com/office/drawing/2014/main" id="{E414E35E-B0C3-2C97-9125-E44BE307BD3C}"/>
              </a:ext>
            </a:extLst>
          </p:cNvPr>
          <p:cNvSpPr txBox="1"/>
          <p:nvPr/>
        </p:nvSpPr>
        <p:spPr>
          <a:xfrm>
            <a:off x="3059083" y="2832992"/>
            <a:ext cx="6821770" cy="3108543"/>
          </a:xfrm>
          <a:prstGeom prst="rect">
            <a:avLst/>
          </a:prstGeom>
          <a:noFill/>
        </p:spPr>
        <p:txBody>
          <a:bodyPr wrap="square">
            <a:spAutoFit/>
          </a:bodyPr>
          <a:lstStyle/>
          <a:p>
            <a:pPr marL="0" indent="0">
              <a:buNone/>
            </a:pPr>
            <a:r>
              <a:rPr lang="en-GB" sz="2800" dirty="0"/>
              <a:t>Accelerated Reader is a highly successful computer program that helps teachers manage and monitor children’s independent reading practice. It is used by thousands of schools nationally, as well as around the world. It has had proven success at our school  for over 6 years now.</a:t>
            </a:r>
          </a:p>
        </p:txBody>
      </p:sp>
    </p:spTree>
    <p:extLst>
      <p:ext uri="{BB962C8B-B14F-4D97-AF65-F5344CB8AC3E}">
        <p14:creationId xmlns:p14="http://schemas.microsoft.com/office/powerpoint/2010/main" val="24989299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8A15970-9757-DB90-76FE-EB4C1DA19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2956"/>
            <a:ext cx="2364051" cy="2612211"/>
          </a:xfrm>
          <a:prstGeom prst="rect">
            <a:avLst/>
          </a:prstGeom>
        </p:spPr>
      </p:pic>
      <p:pic>
        <p:nvPicPr>
          <p:cNvPr id="3" name="Content Placeholder 3">
            <a:extLst>
              <a:ext uri="{FF2B5EF4-FFF2-40B4-BE49-F238E27FC236}">
                <a16:creationId xmlns:a16="http://schemas.microsoft.com/office/drawing/2014/main" id="{DBF3E687-B76E-7094-B84F-347E77CD8219}"/>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497256" y="1193313"/>
            <a:ext cx="8426597" cy="5007982"/>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48475959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FF6EB1-09B3-4814-A03E-BCBC3B910170}"/>
              </a:ext>
            </a:extLst>
          </p:cNvPr>
          <p:cNvSpPr>
            <a:spLocks noGrp="1"/>
          </p:cNvSpPr>
          <p:nvPr>
            <p:ph type="title"/>
          </p:nvPr>
        </p:nvSpPr>
        <p:spPr>
          <a:xfrm>
            <a:off x="2311147" y="365760"/>
            <a:ext cx="7569706" cy="1288238"/>
          </a:xfrm>
        </p:spPr>
        <p:txBody>
          <a:bodyPr anchor="ctr">
            <a:normAutofit/>
          </a:bodyPr>
          <a:lstStyle/>
          <a:p>
            <a:pPr algn="ctr"/>
            <a:r>
              <a:rPr lang="en-GB" b="1" u="sng" dirty="0"/>
              <a:t>STAR Tests</a:t>
            </a:r>
            <a:endParaRPr lang="en-GB" b="1" u="sng"/>
          </a:p>
        </p:txBody>
      </p:sp>
      <p:sp>
        <p:nvSpPr>
          <p:cNvPr id="3" name="Content Placeholder 2">
            <a:extLst>
              <a:ext uri="{FF2B5EF4-FFF2-40B4-BE49-F238E27FC236}">
                <a16:creationId xmlns:a16="http://schemas.microsoft.com/office/drawing/2014/main" id="{6953D933-7CD6-4533-96F1-E2A1AC1B74A8}"/>
              </a:ext>
            </a:extLst>
          </p:cNvPr>
          <p:cNvSpPr>
            <a:spLocks noGrp="1"/>
          </p:cNvSpPr>
          <p:nvPr>
            <p:ph idx="1"/>
          </p:nvPr>
        </p:nvSpPr>
        <p:spPr>
          <a:xfrm>
            <a:off x="2165569" y="1956816"/>
            <a:ext cx="7860863" cy="4024884"/>
          </a:xfrm>
        </p:spPr>
        <p:txBody>
          <a:bodyPr anchor="t">
            <a:normAutofit lnSpcReduction="10000"/>
          </a:bodyPr>
          <a:lstStyle/>
          <a:p>
            <a:r>
              <a:rPr lang="en-GB" sz="2000" dirty="0"/>
              <a:t>At the start of the school year and at key assessment points throughout the school year, each student takes a </a:t>
            </a:r>
            <a:r>
              <a:rPr lang="en-GB" sz="2000" b="1" dirty="0"/>
              <a:t>Star Test</a:t>
            </a:r>
            <a:r>
              <a:rPr lang="en-GB" sz="2000" dirty="0"/>
              <a:t>, a computer-based adaptive test that measures a student’s reading ability through a series of 34 questions.</a:t>
            </a:r>
          </a:p>
          <a:p>
            <a:endParaRPr lang="en-GB" sz="2000" dirty="0"/>
          </a:p>
          <a:p>
            <a:r>
              <a:rPr lang="en-GB" sz="2000" dirty="0"/>
              <a:t>Every test for every student is different, and the computer selects different questions for each student dependent on how well they answer the previous questions. Essentially, the computer adapts the test to suit each pupil. It takes around 20 minutes to complete.</a:t>
            </a:r>
          </a:p>
          <a:p>
            <a:endParaRPr lang="en-GB" sz="2000" dirty="0"/>
          </a:p>
          <a:p>
            <a:r>
              <a:rPr lang="en-GB" sz="2000" dirty="0"/>
              <a:t>Once the student has completed the test, the programme calculates a </a:t>
            </a:r>
            <a:r>
              <a:rPr lang="en-GB" sz="2000" b="1" dirty="0"/>
              <a:t>ZPD range (Zone of Proximal Development) </a:t>
            </a:r>
            <a:r>
              <a:rPr lang="en-GB" sz="2000" dirty="0"/>
              <a:t>and</a:t>
            </a:r>
            <a:r>
              <a:rPr lang="en-GB" sz="2000" b="1" dirty="0"/>
              <a:t> approximate reading age</a:t>
            </a:r>
            <a:r>
              <a:rPr lang="en-GB" sz="2000" dirty="0"/>
              <a:t>.</a:t>
            </a:r>
          </a:p>
          <a:p>
            <a:endParaRPr lang="en-GB" sz="1900" dirty="0"/>
          </a:p>
        </p:txBody>
      </p:sp>
      <p:pic>
        <p:nvPicPr>
          <p:cNvPr id="4" name="Picture 3">
            <a:extLst>
              <a:ext uri="{FF2B5EF4-FFF2-40B4-BE49-F238E27FC236}">
                <a16:creationId xmlns:a16="http://schemas.microsoft.com/office/drawing/2014/main" id="{78A15970-9757-DB90-76FE-EB4C1DA19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364051" cy="2612211"/>
          </a:xfrm>
          <a:prstGeom prst="rect">
            <a:avLst/>
          </a:prstGeom>
        </p:spPr>
      </p:pic>
    </p:spTree>
    <p:extLst>
      <p:ext uri="{BB962C8B-B14F-4D97-AF65-F5344CB8AC3E}">
        <p14:creationId xmlns:p14="http://schemas.microsoft.com/office/powerpoint/2010/main" val="58383953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8A15970-9757-DB90-76FE-EB4C1DA19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2956"/>
            <a:ext cx="2364051" cy="2612211"/>
          </a:xfrm>
          <a:prstGeom prst="rect">
            <a:avLst/>
          </a:prstGeom>
        </p:spPr>
      </p:pic>
      <p:sp>
        <p:nvSpPr>
          <p:cNvPr id="5" name="Content Placeholder 4">
            <a:extLst>
              <a:ext uri="{FF2B5EF4-FFF2-40B4-BE49-F238E27FC236}">
                <a16:creationId xmlns:a16="http://schemas.microsoft.com/office/drawing/2014/main" id="{8C6C8AA5-17B7-5662-CEAB-3837D6C352A6}"/>
              </a:ext>
            </a:extLst>
          </p:cNvPr>
          <p:cNvSpPr>
            <a:spLocks noGrp="1"/>
          </p:cNvSpPr>
          <p:nvPr>
            <p:ph idx="1"/>
          </p:nvPr>
        </p:nvSpPr>
        <p:spPr>
          <a:xfrm>
            <a:off x="2809703" y="448888"/>
            <a:ext cx="6765842" cy="980901"/>
          </a:xfrm>
        </p:spPr>
        <p:txBody>
          <a:bodyPr/>
          <a:lstStyle/>
          <a:p>
            <a:r>
              <a:rPr lang="en-US" dirty="0"/>
              <a:t>Example questions from  Star Tests</a:t>
            </a:r>
          </a:p>
        </p:txBody>
      </p:sp>
      <p:pic>
        <p:nvPicPr>
          <p:cNvPr id="6" name="Content Placeholder 3">
            <a:extLst>
              <a:ext uri="{FF2B5EF4-FFF2-40B4-BE49-F238E27FC236}">
                <a16:creationId xmlns:a16="http://schemas.microsoft.com/office/drawing/2014/main" id="{58577AB3-5EFB-5960-FC21-B1B7E2E5A2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09703" y="1429789"/>
            <a:ext cx="6094856" cy="5252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3858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8A15970-9757-DB90-76FE-EB4C1DA19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2956"/>
            <a:ext cx="2364051" cy="2612211"/>
          </a:xfrm>
          <a:prstGeom prst="rect">
            <a:avLst/>
          </a:prstGeom>
        </p:spPr>
      </p:pic>
      <p:pic>
        <p:nvPicPr>
          <p:cNvPr id="2" name="Picture 1">
            <a:extLst>
              <a:ext uri="{FF2B5EF4-FFF2-40B4-BE49-F238E27FC236}">
                <a16:creationId xmlns:a16="http://schemas.microsoft.com/office/drawing/2014/main" id="{8C107963-8116-CC70-2073-6046D0C5FF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64051" y="665018"/>
            <a:ext cx="8138440" cy="5827221"/>
          </a:xfrm>
          <a:prstGeom prst="rect">
            <a:avLst/>
          </a:prstGeom>
        </p:spPr>
      </p:pic>
    </p:spTree>
    <p:extLst>
      <p:ext uri="{BB962C8B-B14F-4D97-AF65-F5344CB8AC3E}">
        <p14:creationId xmlns:p14="http://schemas.microsoft.com/office/powerpoint/2010/main" val="6678170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8A15970-9757-DB90-76FE-EB4C1DA19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2956"/>
            <a:ext cx="2364051" cy="2612211"/>
          </a:xfrm>
          <a:prstGeom prst="rect">
            <a:avLst/>
          </a:prstGeom>
        </p:spPr>
      </p:pic>
      <p:sp>
        <p:nvSpPr>
          <p:cNvPr id="5" name="Content Placeholder 4">
            <a:extLst>
              <a:ext uri="{FF2B5EF4-FFF2-40B4-BE49-F238E27FC236}">
                <a16:creationId xmlns:a16="http://schemas.microsoft.com/office/drawing/2014/main" id="{8C6C8AA5-17B7-5662-CEAB-3837D6C352A6}"/>
              </a:ext>
            </a:extLst>
          </p:cNvPr>
          <p:cNvSpPr>
            <a:spLocks noGrp="1"/>
          </p:cNvSpPr>
          <p:nvPr>
            <p:ph idx="1"/>
          </p:nvPr>
        </p:nvSpPr>
        <p:spPr>
          <a:xfrm>
            <a:off x="2809703" y="448888"/>
            <a:ext cx="6765842" cy="6134792"/>
          </a:xfrm>
        </p:spPr>
        <p:txBody>
          <a:bodyPr/>
          <a:lstStyle/>
          <a:p>
            <a:r>
              <a:rPr lang="en-GB" b="1" u="sng" dirty="0"/>
              <a:t>Reading quizzes</a:t>
            </a:r>
          </a:p>
          <a:p>
            <a:endParaRPr lang="en-GB" b="1" u="sng" dirty="0"/>
          </a:p>
          <a:p>
            <a:endParaRPr lang="en-GB" b="1" u="sng" dirty="0"/>
          </a:p>
          <a:p>
            <a:endParaRPr lang="en-GB" b="1" u="sng" dirty="0"/>
          </a:p>
          <a:p>
            <a:endParaRPr lang="en-US" dirty="0"/>
          </a:p>
        </p:txBody>
      </p:sp>
      <p:sp>
        <p:nvSpPr>
          <p:cNvPr id="6" name="TextBox 5">
            <a:extLst>
              <a:ext uri="{FF2B5EF4-FFF2-40B4-BE49-F238E27FC236}">
                <a16:creationId xmlns:a16="http://schemas.microsoft.com/office/drawing/2014/main" id="{7B0CF09B-786C-42CB-B17A-FF06896829C5}"/>
              </a:ext>
            </a:extLst>
          </p:cNvPr>
          <p:cNvSpPr txBox="1"/>
          <p:nvPr/>
        </p:nvSpPr>
        <p:spPr>
          <a:xfrm>
            <a:off x="2364051" y="894000"/>
            <a:ext cx="7611222" cy="5878532"/>
          </a:xfrm>
          <a:prstGeom prst="rect">
            <a:avLst/>
          </a:prstGeom>
          <a:noFill/>
        </p:spPr>
        <p:txBody>
          <a:bodyPr wrap="square">
            <a:spAutoFit/>
          </a:bodyPr>
          <a:lstStyle/>
          <a:p>
            <a:endParaRPr lang="en-GB" sz="2000" dirty="0"/>
          </a:p>
          <a:p>
            <a:r>
              <a:rPr lang="en-GB" sz="2000" dirty="0"/>
              <a:t>A quiz is different to a STAR test because students take a quiz each time </a:t>
            </a:r>
            <a:r>
              <a:rPr lang="en-GB" sz="2000" b="1" u="sng" dirty="0"/>
              <a:t>after</a:t>
            </a:r>
            <a:r>
              <a:rPr lang="en-GB" sz="2000" dirty="0"/>
              <a:t> they have </a:t>
            </a:r>
            <a:r>
              <a:rPr lang="en-GB" sz="2000" i="1" dirty="0"/>
              <a:t>finished</a:t>
            </a:r>
            <a:r>
              <a:rPr lang="en-GB" sz="2000" dirty="0"/>
              <a:t> reading a book. </a:t>
            </a:r>
          </a:p>
          <a:p>
            <a:endParaRPr lang="en-GB" sz="2000" dirty="0"/>
          </a:p>
          <a:p>
            <a:r>
              <a:rPr lang="en-GB" sz="2000" dirty="0"/>
              <a:t>There are usually 5-10 questions on the book that has been read. At the end of the quiz the students are given a percentage to show them how well they have done. </a:t>
            </a:r>
          </a:p>
          <a:p>
            <a:endParaRPr lang="en-GB" sz="2000" dirty="0"/>
          </a:p>
          <a:p>
            <a:r>
              <a:rPr lang="en-GB" sz="2000" dirty="0"/>
              <a:t>There are some important rules for taking quizzes:</a:t>
            </a:r>
          </a:p>
          <a:p>
            <a:endParaRPr lang="en-GB" sz="2000" dirty="0"/>
          </a:p>
          <a:p>
            <a:pPr marL="342900" indent="-342900">
              <a:buAutoNum type="arabicParenR"/>
            </a:pPr>
            <a:r>
              <a:rPr lang="en-GB" sz="2000" dirty="0"/>
              <a:t>The book the child is quizzed on </a:t>
            </a:r>
            <a:r>
              <a:rPr lang="en-GB" sz="2000" b="1" u="sng" dirty="0"/>
              <a:t>must be a book they have read in the last two weeks</a:t>
            </a:r>
            <a:r>
              <a:rPr lang="en-GB" sz="2000" dirty="0"/>
              <a:t>. AR is not a memory test but rather measuring reading ability.</a:t>
            </a:r>
          </a:p>
          <a:p>
            <a:pPr marL="342900" indent="-342900">
              <a:buAutoNum type="arabicParenR"/>
            </a:pPr>
            <a:endParaRPr lang="en-GB" sz="2000" dirty="0"/>
          </a:p>
          <a:p>
            <a:pPr marL="342900" indent="-342900">
              <a:buAutoNum type="arabicParenR"/>
            </a:pPr>
            <a:r>
              <a:rPr lang="en-GB" sz="2000" dirty="0"/>
              <a:t>A student cannot take a quiz until they have read the entire text.</a:t>
            </a:r>
          </a:p>
          <a:p>
            <a:pPr marL="342900" indent="-342900">
              <a:buAutoNum type="arabicParenR"/>
            </a:pPr>
            <a:endParaRPr lang="en-GB" sz="2000" b="1" u="sng" dirty="0"/>
          </a:p>
          <a:p>
            <a:pPr marL="342900" indent="-342900">
              <a:buAutoNum type="arabicParenR"/>
            </a:pPr>
            <a:r>
              <a:rPr lang="en-GB" sz="2000" dirty="0"/>
              <a:t>Quizzes must be completed individually, not with anyone’s help.</a:t>
            </a:r>
          </a:p>
          <a:p>
            <a:pPr marL="342900" indent="-342900">
              <a:buAutoNum type="arabicParenR"/>
            </a:pPr>
            <a:endParaRPr lang="en-GB" dirty="0"/>
          </a:p>
          <a:p>
            <a:pPr marL="342900" indent="-342900">
              <a:buAutoNum type="arabicParenR"/>
            </a:pPr>
            <a:endParaRPr lang="en-GB" sz="1800" dirty="0"/>
          </a:p>
        </p:txBody>
      </p:sp>
    </p:spTree>
    <p:extLst>
      <p:ext uri="{BB962C8B-B14F-4D97-AF65-F5344CB8AC3E}">
        <p14:creationId xmlns:p14="http://schemas.microsoft.com/office/powerpoint/2010/main" val="362387490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8A15970-9757-DB90-76FE-EB4C1DA19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2956"/>
            <a:ext cx="2364051" cy="2612211"/>
          </a:xfrm>
          <a:prstGeom prst="rect">
            <a:avLst/>
          </a:prstGeom>
        </p:spPr>
      </p:pic>
      <p:sp>
        <p:nvSpPr>
          <p:cNvPr id="5" name="Content Placeholder 4">
            <a:extLst>
              <a:ext uri="{FF2B5EF4-FFF2-40B4-BE49-F238E27FC236}">
                <a16:creationId xmlns:a16="http://schemas.microsoft.com/office/drawing/2014/main" id="{8C6C8AA5-17B7-5662-CEAB-3837D6C352A6}"/>
              </a:ext>
            </a:extLst>
          </p:cNvPr>
          <p:cNvSpPr>
            <a:spLocks noGrp="1"/>
          </p:cNvSpPr>
          <p:nvPr>
            <p:ph idx="1"/>
          </p:nvPr>
        </p:nvSpPr>
        <p:spPr>
          <a:xfrm>
            <a:off x="2809703" y="448888"/>
            <a:ext cx="6765842" cy="6134792"/>
          </a:xfrm>
        </p:spPr>
        <p:txBody>
          <a:bodyPr/>
          <a:lstStyle/>
          <a:p>
            <a:endParaRPr lang="en-GB" b="1" u="sng" dirty="0"/>
          </a:p>
          <a:p>
            <a:endParaRPr lang="en-GB" b="1" u="sng" dirty="0"/>
          </a:p>
          <a:p>
            <a:endParaRPr lang="en-GB" b="1" u="sng" dirty="0"/>
          </a:p>
          <a:p>
            <a:endParaRPr lang="en-US" dirty="0"/>
          </a:p>
        </p:txBody>
      </p:sp>
      <p:sp>
        <p:nvSpPr>
          <p:cNvPr id="6" name="TextBox 5">
            <a:extLst>
              <a:ext uri="{FF2B5EF4-FFF2-40B4-BE49-F238E27FC236}">
                <a16:creationId xmlns:a16="http://schemas.microsoft.com/office/drawing/2014/main" id="{7B0CF09B-786C-42CB-B17A-FF06896829C5}"/>
              </a:ext>
            </a:extLst>
          </p:cNvPr>
          <p:cNvSpPr txBox="1"/>
          <p:nvPr/>
        </p:nvSpPr>
        <p:spPr>
          <a:xfrm>
            <a:off x="2364051" y="894000"/>
            <a:ext cx="7611222" cy="1107996"/>
          </a:xfrm>
          <a:prstGeom prst="rect">
            <a:avLst/>
          </a:prstGeom>
          <a:noFill/>
        </p:spPr>
        <p:txBody>
          <a:bodyPr wrap="square">
            <a:spAutoFit/>
          </a:bodyPr>
          <a:lstStyle/>
          <a:p>
            <a:r>
              <a:rPr lang="en-GB" sz="2400" dirty="0"/>
              <a:t>Example of a reading  quiz question</a:t>
            </a:r>
          </a:p>
          <a:p>
            <a:endParaRPr lang="en-GB" sz="2400" dirty="0"/>
          </a:p>
          <a:p>
            <a:pPr marL="342900" indent="-342900">
              <a:buAutoNum type="arabicParenR"/>
            </a:pPr>
            <a:endParaRPr lang="en-GB" dirty="0"/>
          </a:p>
        </p:txBody>
      </p:sp>
      <p:pic>
        <p:nvPicPr>
          <p:cNvPr id="2" name="Picture 1">
            <a:extLst>
              <a:ext uri="{FF2B5EF4-FFF2-40B4-BE49-F238E27FC236}">
                <a16:creationId xmlns:a16="http://schemas.microsoft.com/office/drawing/2014/main" id="{33E65A81-F474-246A-1860-3DD78A05ED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7232" t="29603" r="28460" b="24626"/>
          <a:stretch/>
        </p:blipFill>
        <p:spPr>
          <a:xfrm>
            <a:off x="2477665" y="1769240"/>
            <a:ext cx="5902221" cy="4430894"/>
          </a:xfrm>
          <a:prstGeom prst="rect">
            <a:avLst/>
          </a:prstGeom>
        </p:spPr>
      </p:pic>
      <p:pic>
        <p:nvPicPr>
          <p:cNvPr id="3" name="Picture 2">
            <a:extLst>
              <a:ext uri="{FF2B5EF4-FFF2-40B4-BE49-F238E27FC236}">
                <a16:creationId xmlns:a16="http://schemas.microsoft.com/office/drawing/2014/main" id="{894C8ED0-77CA-23A3-5207-7F3B2653714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76908" y="335364"/>
            <a:ext cx="2781202" cy="892555"/>
          </a:xfrm>
          <a:prstGeom prst="rect">
            <a:avLst/>
          </a:prstGeom>
        </p:spPr>
      </p:pic>
      <p:pic>
        <p:nvPicPr>
          <p:cNvPr id="7" name="Picture 6">
            <a:extLst>
              <a:ext uri="{FF2B5EF4-FFF2-40B4-BE49-F238E27FC236}">
                <a16:creationId xmlns:a16="http://schemas.microsoft.com/office/drawing/2014/main" id="{17207A17-9665-3355-C40B-F0E41F552FF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57512" y="1447998"/>
            <a:ext cx="2772271" cy="826818"/>
          </a:xfrm>
          <a:prstGeom prst="rect">
            <a:avLst/>
          </a:prstGeom>
        </p:spPr>
      </p:pic>
      <p:pic>
        <p:nvPicPr>
          <p:cNvPr id="9" name="Picture 8">
            <a:extLst>
              <a:ext uri="{FF2B5EF4-FFF2-40B4-BE49-F238E27FC236}">
                <a16:creationId xmlns:a16="http://schemas.microsoft.com/office/drawing/2014/main" id="{368E8014-2EA8-B7BF-D7E3-CFDD320F49E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57512" y="2409288"/>
            <a:ext cx="2781202" cy="1058134"/>
          </a:xfrm>
          <a:prstGeom prst="rect">
            <a:avLst/>
          </a:prstGeom>
        </p:spPr>
      </p:pic>
      <p:pic>
        <p:nvPicPr>
          <p:cNvPr id="11" name="Picture 10">
            <a:extLst>
              <a:ext uri="{FF2B5EF4-FFF2-40B4-BE49-F238E27FC236}">
                <a16:creationId xmlns:a16="http://schemas.microsoft.com/office/drawing/2014/main" id="{75F927C9-EE28-43E7-C750-D564D4C6D07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948115" y="3590700"/>
            <a:ext cx="2736374" cy="918400"/>
          </a:xfrm>
          <a:prstGeom prst="rect">
            <a:avLst/>
          </a:prstGeom>
        </p:spPr>
      </p:pic>
      <p:pic>
        <p:nvPicPr>
          <p:cNvPr id="13" name="Picture 12">
            <a:extLst>
              <a:ext uri="{FF2B5EF4-FFF2-40B4-BE49-F238E27FC236}">
                <a16:creationId xmlns:a16="http://schemas.microsoft.com/office/drawing/2014/main" id="{F2599593-ABDB-D8B6-804D-122F10FE332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967085" y="4619630"/>
            <a:ext cx="2718362" cy="872992"/>
          </a:xfrm>
          <a:prstGeom prst="rect">
            <a:avLst/>
          </a:prstGeom>
        </p:spPr>
      </p:pic>
      <p:pic>
        <p:nvPicPr>
          <p:cNvPr id="14" name="Picture 13">
            <a:extLst>
              <a:ext uri="{FF2B5EF4-FFF2-40B4-BE49-F238E27FC236}">
                <a16:creationId xmlns:a16="http://schemas.microsoft.com/office/drawing/2014/main" id="{47308F48-AE55-1E8F-7E7E-54E0D2A5004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941289" y="5601460"/>
            <a:ext cx="2743200" cy="872993"/>
          </a:xfrm>
          <a:prstGeom prst="rect">
            <a:avLst/>
          </a:prstGeom>
        </p:spPr>
      </p:pic>
    </p:spTree>
    <p:extLst>
      <p:ext uri="{BB962C8B-B14F-4D97-AF65-F5344CB8AC3E}">
        <p14:creationId xmlns:p14="http://schemas.microsoft.com/office/powerpoint/2010/main" val="49071171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8A15970-9757-DB90-76FE-EB4C1DA19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2956"/>
            <a:ext cx="2364051" cy="2612211"/>
          </a:xfrm>
          <a:prstGeom prst="rect">
            <a:avLst/>
          </a:prstGeom>
        </p:spPr>
      </p:pic>
      <p:sp>
        <p:nvSpPr>
          <p:cNvPr id="5" name="Content Placeholder 4">
            <a:extLst>
              <a:ext uri="{FF2B5EF4-FFF2-40B4-BE49-F238E27FC236}">
                <a16:creationId xmlns:a16="http://schemas.microsoft.com/office/drawing/2014/main" id="{8C6C8AA5-17B7-5662-CEAB-3837D6C352A6}"/>
              </a:ext>
            </a:extLst>
          </p:cNvPr>
          <p:cNvSpPr>
            <a:spLocks noGrp="1"/>
          </p:cNvSpPr>
          <p:nvPr>
            <p:ph idx="1"/>
          </p:nvPr>
        </p:nvSpPr>
        <p:spPr>
          <a:xfrm>
            <a:off x="2809703" y="448888"/>
            <a:ext cx="6765842" cy="6134792"/>
          </a:xfrm>
        </p:spPr>
        <p:txBody>
          <a:bodyPr/>
          <a:lstStyle/>
          <a:p>
            <a:endParaRPr lang="en-GB" b="1" u="sng" dirty="0"/>
          </a:p>
          <a:p>
            <a:endParaRPr lang="en-GB" b="1" u="sng" dirty="0"/>
          </a:p>
          <a:p>
            <a:endParaRPr lang="en-GB" b="1" u="sng" dirty="0"/>
          </a:p>
          <a:p>
            <a:endParaRPr lang="en-US" dirty="0"/>
          </a:p>
        </p:txBody>
      </p:sp>
      <p:sp>
        <p:nvSpPr>
          <p:cNvPr id="6" name="TextBox 5">
            <a:extLst>
              <a:ext uri="{FF2B5EF4-FFF2-40B4-BE49-F238E27FC236}">
                <a16:creationId xmlns:a16="http://schemas.microsoft.com/office/drawing/2014/main" id="{7B0CF09B-786C-42CB-B17A-FF06896829C5}"/>
              </a:ext>
            </a:extLst>
          </p:cNvPr>
          <p:cNvSpPr txBox="1"/>
          <p:nvPr/>
        </p:nvSpPr>
        <p:spPr>
          <a:xfrm>
            <a:off x="2364051" y="894000"/>
            <a:ext cx="7611222" cy="646331"/>
          </a:xfrm>
          <a:prstGeom prst="rect">
            <a:avLst/>
          </a:prstGeom>
          <a:noFill/>
        </p:spPr>
        <p:txBody>
          <a:bodyPr wrap="square">
            <a:spAutoFit/>
          </a:bodyPr>
          <a:lstStyle/>
          <a:p>
            <a:pPr marL="342900" indent="-342900">
              <a:buAutoNum type="arabicParenR"/>
            </a:pPr>
            <a:endParaRPr lang="en-GB" dirty="0"/>
          </a:p>
          <a:p>
            <a:pPr marL="342900" indent="-342900">
              <a:buAutoNum type="arabicParenR"/>
            </a:pPr>
            <a:endParaRPr lang="en-GB" sz="1800" dirty="0"/>
          </a:p>
        </p:txBody>
      </p:sp>
      <p:sp>
        <p:nvSpPr>
          <p:cNvPr id="3" name="TextBox 2">
            <a:extLst>
              <a:ext uri="{FF2B5EF4-FFF2-40B4-BE49-F238E27FC236}">
                <a16:creationId xmlns:a16="http://schemas.microsoft.com/office/drawing/2014/main" id="{21DE4770-7C05-4ABB-E77A-90FFAAD0E0B8}"/>
              </a:ext>
            </a:extLst>
          </p:cNvPr>
          <p:cNvSpPr txBox="1"/>
          <p:nvPr/>
        </p:nvSpPr>
        <p:spPr>
          <a:xfrm>
            <a:off x="2616454" y="893999"/>
            <a:ext cx="7611221" cy="4154984"/>
          </a:xfrm>
          <a:prstGeom prst="rect">
            <a:avLst/>
          </a:prstGeom>
          <a:noFill/>
        </p:spPr>
        <p:txBody>
          <a:bodyPr wrap="square">
            <a:spAutoFit/>
          </a:bodyPr>
          <a:lstStyle/>
          <a:p>
            <a:pPr marL="342900" indent="-342900">
              <a:buFont typeface="Arial" pitchFamily="34" charset="0"/>
              <a:buChar char="•"/>
              <a:defRPr/>
            </a:pPr>
            <a:r>
              <a:rPr lang="en-GB" sz="2400" dirty="0"/>
              <a:t>According to Renaissance Learning’s research, children who read for </a:t>
            </a:r>
            <a:r>
              <a:rPr lang="en-GB" sz="2400" b="1" u="sng" dirty="0"/>
              <a:t>at least</a:t>
            </a:r>
            <a:r>
              <a:rPr lang="en-GB" sz="2400" b="1" dirty="0"/>
              <a:t> </a:t>
            </a:r>
            <a:r>
              <a:rPr lang="en-GB" sz="2400" dirty="0"/>
              <a:t>20 minutes a day and obtain a 90% or above comprehension rate on AR quizzes see the greatest progress.</a:t>
            </a:r>
          </a:p>
          <a:p>
            <a:pPr marL="342900" indent="-342900">
              <a:buFont typeface="Arial" pitchFamily="34" charset="0"/>
              <a:buChar char="•"/>
              <a:defRPr/>
            </a:pPr>
            <a:endParaRPr lang="en-GB" sz="2400" dirty="0"/>
          </a:p>
          <a:p>
            <a:pPr marL="342900" indent="-342900">
              <a:buFont typeface="Arial" pitchFamily="34" charset="0"/>
              <a:buChar char="•"/>
              <a:defRPr/>
            </a:pPr>
            <a:endParaRPr lang="en-GB" sz="2400" dirty="0"/>
          </a:p>
          <a:p>
            <a:pPr marL="342900" indent="-342900">
              <a:buFont typeface="Arial" pitchFamily="34" charset="0"/>
              <a:buChar char="•"/>
              <a:defRPr/>
            </a:pPr>
            <a:r>
              <a:rPr lang="en-GB" sz="2400" dirty="0"/>
              <a:t>Therefore, your child should have </a:t>
            </a:r>
            <a:r>
              <a:rPr lang="en-GB" sz="2400" b="1" u="sng" dirty="0"/>
              <a:t>at least </a:t>
            </a:r>
            <a:r>
              <a:rPr lang="en-GB" sz="2400" dirty="0"/>
              <a:t>20 minutes set aside for reading each day.  Please make sure you sign your child’s Reading Record as every child from Reception to Year 6 has a chance  to join the prize draw which is held termly.</a:t>
            </a:r>
          </a:p>
        </p:txBody>
      </p:sp>
    </p:spTree>
    <p:extLst>
      <p:ext uri="{BB962C8B-B14F-4D97-AF65-F5344CB8AC3E}">
        <p14:creationId xmlns:p14="http://schemas.microsoft.com/office/powerpoint/2010/main" val="27737000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2055</TotalTime>
  <Words>1126</Words>
  <Application>Microsoft Macintosh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Helvetica</vt:lpstr>
      <vt:lpstr>Office Theme</vt:lpstr>
      <vt:lpstr>PowerPoint Presentation</vt:lpstr>
      <vt:lpstr>Accelerated Reader:  A Guide for Parents and Carers</vt:lpstr>
      <vt:lpstr>PowerPoint Presentation</vt:lpstr>
      <vt:lpstr>STAR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Accelerated Reader:  A Guide for Parents</dc:title>
  <dc:creator>Maria Gray</dc:creator>
  <cp:lastModifiedBy>stuart athey</cp:lastModifiedBy>
  <cp:revision>19</cp:revision>
  <dcterms:created xsi:type="dcterms:W3CDTF">2020-12-08T15:04:44Z</dcterms:created>
  <dcterms:modified xsi:type="dcterms:W3CDTF">2023-01-31T20:52:36Z</dcterms:modified>
</cp:coreProperties>
</file>