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64" d="100"/>
          <a:sy n="64" d="100"/>
        </p:scale>
        <p:origin x="68"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D62F1-4F1B-4CDB-BADB-8D65701A295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E50EB2E-6C1F-4095-889F-0BD915CFD9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E1A6D0C-44C1-4BAE-8F60-903BC27AC9BF}"/>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8ED1B59B-911A-4C16-B0C9-9368248DB3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34BAB7-2260-4764-8A16-B65D8FC1BF82}"/>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2115406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B2336-E4BD-43D3-88EB-226DD0019C18}"/>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443182E-0AF8-4DC8-8221-87D4977BD37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3D00CBC-7069-4312-89AA-3D3C2A2F7552}"/>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31705764-FA1C-4519-91DD-44ED414A24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F8FAB9-0C42-462C-B755-BAA47F69B458}"/>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235748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244858-6576-4544-B96E-54AE9933EC2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9F5B64B-A485-432D-A9F9-54EDAE54126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4D02DF-A378-4762-B037-54C1AA99C54D}"/>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D27DAE46-2A6E-436A-A904-706460AB19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86AC39-4ADE-462B-BAED-2A7FCEF1028B}"/>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1837942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025A2-6C78-48EB-97AF-F832B0CFBF0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2C76AC1-9557-4717-9A38-8AB70B65DED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5065A3-3B71-409D-AF7A-7D18C1DC0802}"/>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7BB0FB8A-6C0D-4000-BF2E-DE34F2E2FC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59BECD-5165-418F-86D9-D109223398D5}"/>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1393542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E45F0-A633-43A9-943B-01B4BB83167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E0F2F80-9A3E-4257-B905-0E013FC9DA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7C34CA5-EBC8-4456-AF61-2D9F36BE8546}"/>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2B8583AF-FAF1-4169-807D-07724B9FB0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1FE1FC-263F-4F46-BFA8-3AFF6469C0A4}"/>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3334042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6BE8A-24DB-42EF-A718-E37253ACD89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10D034E-6E2E-4BA1-BFA6-7090BEC0910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5F53177C-6342-44E8-A920-AED03F1128E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1ABDAB2-6860-4A1B-9465-C8407E601745}"/>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6" name="Footer Placeholder 5">
            <a:extLst>
              <a:ext uri="{FF2B5EF4-FFF2-40B4-BE49-F238E27FC236}">
                <a16:creationId xmlns:a16="http://schemas.microsoft.com/office/drawing/2014/main" id="{E8AA61EC-C520-402A-AD4D-B2F1C188980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DEA772-1697-4384-882A-81C177135C5C}"/>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1419694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01B6-ADF2-4314-B185-1E8ED35DA8B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6D4E5DC-4077-4DDE-9BFF-425E4B974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C9093F-585E-40C8-BFDE-E8309F348CF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79F541A-CBA2-460F-B93D-99B6D326E5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F78173D-DF39-4FD8-A917-EC9C673F750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642CF32-3D71-47BB-A55F-2EF23DEE4C34}"/>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8" name="Footer Placeholder 7">
            <a:extLst>
              <a:ext uri="{FF2B5EF4-FFF2-40B4-BE49-F238E27FC236}">
                <a16:creationId xmlns:a16="http://schemas.microsoft.com/office/drawing/2014/main" id="{08B1FB95-07FD-4856-8ED2-F4DC6E51B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550006D-CF76-4AA9-A63C-73A72F406200}"/>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451572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65D98-9234-4316-B9D4-893A988DE53D}"/>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3E8139C0-8633-448F-850D-E24B63C25C53}"/>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4" name="Footer Placeholder 3">
            <a:extLst>
              <a:ext uri="{FF2B5EF4-FFF2-40B4-BE49-F238E27FC236}">
                <a16:creationId xmlns:a16="http://schemas.microsoft.com/office/drawing/2014/main" id="{78FBF392-FD7E-47E0-AF3A-E34C8F7A7D0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73B18F7-EAF9-4C7A-85B3-0728E8667491}"/>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221424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1A5BD3-23C1-46C0-B959-493FEC017994}"/>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3" name="Footer Placeholder 2">
            <a:extLst>
              <a:ext uri="{FF2B5EF4-FFF2-40B4-BE49-F238E27FC236}">
                <a16:creationId xmlns:a16="http://schemas.microsoft.com/office/drawing/2014/main" id="{3AC9D6D2-5EC9-48C0-A1BD-07DB2CBD306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0FFF24B-9FA3-485B-84F0-4CBA17CFD4AE}"/>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1335480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81F3A-A2AE-47EA-B777-12B8A05391E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3638A51-60C3-4E66-8C20-ADA8B578C1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08295A3-7FCC-4D95-8A9B-669EE9E64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9F956B2-0CA3-4FB5-8824-84E7684E022A}"/>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6" name="Footer Placeholder 5">
            <a:extLst>
              <a:ext uri="{FF2B5EF4-FFF2-40B4-BE49-F238E27FC236}">
                <a16:creationId xmlns:a16="http://schemas.microsoft.com/office/drawing/2014/main" id="{2ECC3635-0298-4AEF-9B86-B5066B1EBC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FC4EB4-4641-47C2-83B5-493F85395428}"/>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1734834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B3FB4-A3B1-41DC-BAE5-DF0280C435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C851F95-AB74-4616-A58A-F8DC8DFBC4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270ACD8-1C07-4533-A772-166D55D5D9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574F61-5BF5-42BC-AD57-1AF847C3B7D3}"/>
              </a:ext>
            </a:extLst>
          </p:cNvPr>
          <p:cNvSpPr>
            <a:spLocks noGrp="1"/>
          </p:cNvSpPr>
          <p:nvPr>
            <p:ph type="dt" sz="half" idx="10"/>
          </p:nvPr>
        </p:nvSpPr>
        <p:spPr/>
        <p:txBody>
          <a:bodyPr/>
          <a:lstStyle/>
          <a:p>
            <a:fld id="{13BB9284-1DA7-4140-BD07-1F1FD726AC95}" type="datetimeFigureOut">
              <a:rPr lang="en-GB" smtClean="0"/>
              <a:t>08/05/2026</a:t>
            </a:fld>
            <a:endParaRPr lang="en-GB"/>
          </a:p>
        </p:txBody>
      </p:sp>
      <p:sp>
        <p:nvSpPr>
          <p:cNvPr id="6" name="Footer Placeholder 5">
            <a:extLst>
              <a:ext uri="{FF2B5EF4-FFF2-40B4-BE49-F238E27FC236}">
                <a16:creationId xmlns:a16="http://schemas.microsoft.com/office/drawing/2014/main" id="{124EAF6E-352E-4310-8A7B-AFA4118E35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410528-3DCC-4086-8FDA-F0B837CC945D}"/>
              </a:ext>
            </a:extLst>
          </p:cNvPr>
          <p:cNvSpPr>
            <a:spLocks noGrp="1"/>
          </p:cNvSpPr>
          <p:nvPr>
            <p:ph type="sldNum" sz="quarter" idx="12"/>
          </p:nvPr>
        </p:nvSpPr>
        <p:spPr/>
        <p:txBody>
          <a:bodyPr/>
          <a:lstStyle/>
          <a:p>
            <a:fld id="{5C66BEA1-6A07-498E-964F-C84ED5563DBA}" type="slidenum">
              <a:rPr lang="en-GB" smtClean="0"/>
              <a:t>‹#›</a:t>
            </a:fld>
            <a:endParaRPr lang="en-GB"/>
          </a:p>
        </p:txBody>
      </p:sp>
    </p:spTree>
    <p:extLst>
      <p:ext uri="{BB962C8B-B14F-4D97-AF65-F5344CB8AC3E}">
        <p14:creationId xmlns:p14="http://schemas.microsoft.com/office/powerpoint/2010/main" val="2253124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57A275-FA65-4FA4-90C8-9B2AB0A914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0E0F57F-0062-44BF-8B84-57E7147099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F17C570-163D-4FED-AC27-EBB5858D8C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B9284-1DA7-4140-BD07-1F1FD726AC95}" type="datetimeFigureOut">
              <a:rPr lang="en-GB" smtClean="0"/>
              <a:t>08/05/2026</a:t>
            </a:fld>
            <a:endParaRPr lang="en-GB"/>
          </a:p>
        </p:txBody>
      </p:sp>
      <p:sp>
        <p:nvSpPr>
          <p:cNvPr id="5" name="Footer Placeholder 4">
            <a:extLst>
              <a:ext uri="{FF2B5EF4-FFF2-40B4-BE49-F238E27FC236}">
                <a16:creationId xmlns:a16="http://schemas.microsoft.com/office/drawing/2014/main" id="{3577B044-1707-4740-BB03-32AF943F36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30E44B-13C0-497C-9586-3005D9940E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6BEA1-6A07-498E-964F-C84ED5563DBA}" type="slidenum">
              <a:rPr lang="en-GB" smtClean="0"/>
              <a:t>‹#›</a:t>
            </a:fld>
            <a:endParaRPr lang="en-GB"/>
          </a:p>
        </p:txBody>
      </p:sp>
    </p:spTree>
    <p:extLst>
      <p:ext uri="{BB962C8B-B14F-4D97-AF65-F5344CB8AC3E}">
        <p14:creationId xmlns:p14="http://schemas.microsoft.com/office/powerpoint/2010/main" val="3050626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20248256.hs-sites.com/hubfs/Programme%20of%20Study%202026/PSHE%20Association%20Programme%20of%20Study%20for%20PSHE%20Education%20(Key%20stages%201%E2%80%935)%2c%202026.pdf?hsCtaAttrib=209372198691"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bbc.co.uk/iplayer/episode/b0759l4k/operation-ouch-specials-dont-panic-about-puberty" TargetMode="External"/><Relationship Id="rId2" Type="http://schemas.openxmlformats.org/officeDocument/2006/relationships/hyperlink" Target="https://assets.publishing.service.gov.uk/media/6970e7e67e827090d02d42e0/Relationships_education_relationships_and_sex_education__RSE__and_health_education__for_intro_1_September_2026_.pdf"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assets.publishing.service.gov.uk/media/68add931969253904d155860/Keeping_children_safe_in_education_from_1_September_2025.pdf"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whittinghamprimaryschool.co.uk/pshe_rhse_mental_health_and_wellbein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0D9D3-09C4-49BB-92A8-B1BC0A3833F9}"/>
              </a:ext>
            </a:extLst>
          </p:cNvPr>
          <p:cNvSpPr>
            <a:spLocks noGrp="1"/>
          </p:cNvSpPr>
          <p:nvPr>
            <p:ph type="ctrTitle"/>
          </p:nvPr>
        </p:nvSpPr>
        <p:spPr>
          <a:xfrm>
            <a:off x="564874" y="1360902"/>
            <a:ext cx="11062252" cy="1655762"/>
          </a:xfrm>
        </p:spPr>
        <p:txBody>
          <a:bodyPr>
            <a:normAutofit/>
          </a:bodyPr>
          <a:lstStyle/>
          <a:p>
            <a:r>
              <a:rPr lang="en-GB" sz="8000" b="1" dirty="0">
                <a:solidFill>
                  <a:srgbClr val="C00000"/>
                </a:solidFill>
              </a:rPr>
              <a:t>PSHE consultation meeting</a:t>
            </a:r>
          </a:p>
        </p:txBody>
      </p:sp>
      <p:sp>
        <p:nvSpPr>
          <p:cNvPr id="3" name="Subtitle 2">
            <a:extLst>
              <a:ext uri="{FF2B5EF4-FFF2-40B4-BE49-F238E27FC236}">
                <a16:creationId xmlns:a16="http://schemas.microsoft.com/office/drawing/2014/main" id="{26A1FACF-1144-4DE6-A20A-0D2BC0FF96DE}"/>
              </a:ext>
            </a:extLst>
          </p:cNvPr>
          <p:cNvSpPr>
            <a:spLocks noGrp="1"/>
          </p:cNvSpPr>
          <p:nvPr>
            <p:ph type="subTitle" idx="1"/>
          </p:nvPr>
        </p:nvSpPr>
        <p:spPr/>
        <p:txBody>
          <a:bodyPr>
            <a:normAutofit/>
          </a:bodyPr>
          <a:lstStyle/>
          <a:p>
            <a:r>
              <a:rPr lang="en-GB" sz="4400" b="1" dirty="0"/>
              <a:t>Tuesday 5</a:t>
            </a:r>
            <a:r>
              <a:rPr lang="en-GB" sz="4400" b="1" baseline="30000" dirty="0"/>
              <a:t>th</a:t>
            </a:r>
            <a:r>
              <a:rPr lang="en-GB" sz="4400" b="1" dirty="0"/>
              <a:t> May 2026</a:t>
            </a:r>
          </a:p>
        </p:txBody>
      </p:sp>
    </p:spTree>
    <p:extLst>
      <p:ext uri="{BB962C8B-B14F-4D97-AF65-F5344CB8AC3E}">
        <p14:creationId xmlns:p14="http://schemas.microsoft.com/office/powerpoint/2010/main" val="315812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565E5-59DD-47CF-A486-DCF87C315D5B}"/>
              </a:ext>
            </a:extLst>
          </p:cNvPr>
          <p:cNvSpPr>
            <a:spLocks noGrp="1"/>
          </p:cNvSpPr>
          <p:nvPr>
            <p:ph type="ctrTitle"/>
          </p:nvPr>
        </p:nvSpPr>
        <p:spPr>
          <a:xfrm>
            <a:off x="1524000" y="446502"/>
            <a:ext cx="9144000" cy="974794"/>
          </a:xfrm>
        </p:spPr>
        <p:txBody>
          <a:bodyPr/>
          <a:lstStyle/>
          <a:p>
            <a:r>
              <a:rPr lang="en-GB" b="1" u="sng" dirty="0">
                <a:solidFill>
                  <a:srgbClr val="C00000"/>
                </a:solidFill>
              </a:rPr>
              <a:t>What will this meeting cover</a:t>
            </a:r>
          </a:p>
        </p:txBody>
      </p:sp>
      <p:sp>
        <p:nvSpPr>
          <p:cNvPr id="3" name="Subtitle 2">
            <a:extLst>
              <a:ext uri="{FF2B5EF4-FFF2-40B4-BE49-F238E27FC236}">
                <a16:creationId xmlns:a16="http://schemas.microsoft.com/office/drawing/2014/main" id="{D280D3F6-6F69-41DC-B09B-AC2FF7558B96}"/>
              </a:ext>
            </a:extLst>
          </p:cNvPr>
          <p:cNvSpPr>
            <a:spLocks noGrp="1"/>
          </p:cNvSpPr>
          <p:nvPr>
            <p:ph type="subTitle" idx="1"/>
          </p:nvPr>
        </p:nvSpPr>
        <p:spPr>
          <a:xfrm>
            <a:off x="477077" y="1749287"/>
            <a:ext cx="11151705" cy="4393096"/>
          </a:xfrm>
        </p:spPr>
        <p:txBody>
          <a:bodyPr>
            <a:normAutofit/>
          </a:bodyPr>
          <a:lstStyle/>
          <a:p>
            <a:pPr marL="342900" indent="-342900" algn="l">
              <a:lnSpc>
                <a:spcPct val="150000"/>
              </a:lnSpc>
              <a:buFontTx/>
              <a:buChar char="-"/>
            </a:pPr>
            <a:r>
              <a:rPr lang="en-GB" sz="4000" dirty="0"/>
              <a:t>What is PSHE?</a:t>
            </a:r>
          </a:p>
          <a:p>
            <a:pPr marL="342900" indent="-342900" algn="l">
              <a:lnSpc>
                <a:spcPct val="150000"/>
              </a:lnSpc>
              <a:buFontTx/>
              <a:buChar char="-"/>
            </a:pPr>
            <a:r>
              <a:rPr lang="en-GB" sz="4000" dirty="0"/>
              <a:t>National Curriculum guidance</a:t>
            </a:r>
          </a:p>
          <a:p>
            <a:pPr marL="342900" indent="-342900" algn="l">
              <a:lnSpc>
                <a:spcPct val="150000"/>
              </a:lnSpc>
              <a:buFontTx/>
              <a:buChar char="-"/>
            </a:pPr>
            <a:r>
              <a:rPr lang="en-GB" sz="4000" dirty="0"/>
              <a:t>Latest government documents that influence PSHE</a:t>
            </a:r>
          </a:p>
          <a:p>
            <a:pPr marL="342900" indent="-342900" algn="l">
              <a:lnSpc>
                <a:spcPct val="150000"/>
              </a:lnSpc>
              <a:buFontTx/>
              <a:buChar char="-"/>
            </a:pPr>
            <a:r>
              <a:rPr lang="en-GB" sz="4000" dirty="0"/>
              <a:t>Our school’s PSHE curriculum and reasoning</a:t>
            </a:r>
          </a:p>
        </p:txBody>
      </p:sp>
    </p:spTree>
    <p:extLst>
      <p:ext uri="{BB962C8B-B14F-4D97-AF65-F5344CB8AC3E}">
        <p14:creationId xmlns:p14="http://schemas.microsoft.com/office/powerpoint/2010/main" val="3611962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33259-0DFC-45C2-9B24-875B87AC5077}"/>
              </a:ext>
            </a:extLst>
          </p:cNvPr>
          <p:cNvSpPr>
            <a:spLocks noGrp="1"/>
          </p:cNvSpPr>
          <p:nvPr>
            <p:ph type="ctrTitle"/>
          </p:nvPr>
        </p:nvSpPr>
        <p:spPr>
          <a:xfrm>
            <a:off x="1524000" y="178904"/>
            <a:ext cx="9144000" cy="1174267"/>
          </a:xfrm>
        </p:spPr>
        <p:txBody>
          <a:bodyPr/>
          <a:lstStyle/>
          <a:p>
            <a:r>
              <a:rPr lang="en-GB" b="1" u="sng" dirty="0">
                <a:solidFill>
                  <a:srgbClr val="C00000"/>
                </a:solidFill>
              </a:rPr>
              <a:t>What is PSHE?</a:t>
            </a:r>
          </a:p>
        </p:txBody>
      </p:sp>
      <p:sp>
        <p:nvSpPr>
          <p:cNvPr id="3" name="Subtitle 2">
            <a:extLst>
              <a:ext uri="{FF2B5EF4-FFF2-40B4-BE49-F238E27FC236}">
                <a16:creationId xmlns:a16="http://schemas.microsoft.com/office/drawing/2014/main" id="{017F1689-7109-4CF5-B685-52CE7AE902C3}"/>
              </a:ext>
            </a:extLst>
          </p:cNvPr>
          <p:cNvSpPr>
            <a:spLocks noGrp="1"/>
          </p:cNvSpPr>
          <p:nvPr>
            <p:ph type="subTitle" idx="1"/>
          </p:nvPr>
        </p:nvSpPr>
        <p:spPr>
          <a:xfrm>
            <a:off x="447261" y="1908313"/>
            <a:ext cx="11290852" cy="4253948"/>
          </a:xfrm>
        </p:spPr>
        <p:txBody>
          <a:bodyPr>
            <a:normAutofit lnSpcReduction="10000"/>
          </a:bodyPr>
          <a:lstStyle/>
          <a:p>
            <a:pPr algn="l"/>
            <a:r>
              <a:rPr lang="en-GB" sz="3200" dirty="0"/>
              <a:t>PSHE is a curriculum subject that is taught across primary and secondary education.</a:t>
            </a:r>
          </a:p>
          <a:p>
            <a:pPr algn="l"/>
            <a:endParaRPr lang="en-GB" sz="3200" dirty="0"/>
          </a:p>
          <a:p>
            <a:pPr algn="l"/>
            <a:r>
              <a:rPr lang="en-GB" sz="3200" dirty="0"/>
              <a:t>It stands for personal, social and health education.</a:t>
            </a:r>
          </a:p>
          <a:p>
            <a:pPr algn="l"/>
            <a:endParaRPr lang="en-GB" sz="3200" dirty="0"/>
          </a:p>
          <a:p>
            <a:pPr algn="l"/>
            <a:r>
              <a:rPr lang="en-GB" sz="3200" dirty="0"/>
              <a:t>Units of work within this subject cover citizenship, relationship, safety, community, environmental and healthy living aspects so that children become confident, resilient and caring members of society.</a:t>
            </a:r>
          </a:p>
        </p:txBody>
      </p:sp>
    </p:spTree>
    <p:extLst>
      <p:ext uri="{BB962C8B-B14F-4D97-AF65-F5344CB8AC3E}">
        <p14:creationId xmlns:p14="http://schemas.microsoft.com/office/powerpoint/2010/main" val="270309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D447A-77E4-477B-9BEB-B34023A525D7}"/>
              </a:ext>
            </a:extLst>
          </p:cNvPr>
          <p:cNvSpPr>
            <a:spLocks noGrp="1"/>
          </p:cNvSpPr>
          <p:nvPr>
            <p:ph type="ctrTitle"/>
          </p:nvPr>
        </p:nvSpPr>
        <p:spPr>
          <a:xfrm>
            <a:off x="763656" y="238539"/>
            <a:ext cx="10664687" cy="975485"/>
          </a:xfrm>
        </p:spPr>
        <p:txBody>
          <a:bodyPr/>
          <a:lstStyle/>
          <a:p>
            <a:r>
              <a:rPr lang="en-GB" b="1" u="sng" dirty="0">
                <a:solidFill>
                  <a:srgbClr val="C00000"/>
                </a:solidFill>
              </a:rPr>
              <a:t>National Curriculum guidance</a:t>
            </a:r>
          </a:p>
        </p:txBody>
      </p:sp>
      <p:sp>
        <p:nvSpPr>
          <p:cNvPr id="3" name="Subtitle 2">
            <a:extLst>
              <a:ext uri="{FF2B5EF4-FFF2-40B4-BE49-F238E27FC236}">
                <a16:creationId xmlns:a16="http://schemas.microsoft.com/office/drawing/2014/main" id="{59D9796A-0B49-4318-923C-A5DBB61DFEED}"/>
              </a:ext>
            </a:extLst>
          </p:cNvPr>
          <p:cNvSpPr>
            <a:spLocks noGrp="1"/>
          </p:cNvSpPr>
          <p:nvPr>
            <p:ph type="subTitle" idx="1"/>
          </p:nvPr>
        </p:nvSpPr>
        <p:spPr>
          <a:xfrm>
            <a:off x="208722" y="1470991"/>
            <a:ext cx="11360426" cy="5148470"/>
          </a:xfrm>
        </p:spPr>
        <p:txBody>
          <a:bodyPr>
            <a:normAutofit lnSpcReduction="10000"/>
          </a:bodyPr>
          <a:lstStyle/>
          <a:p>
            <a:pPr algn="l"/>
            <a:r>
              <a:rPr lang="en-GB" dirty="0"/>
              <a:t>All schools in England and Wales must teach the National Curriculum.</a:t>
            </a:r>
          </a:p>
          <a:p>
            <a:pPr algn="l"/>
            <a:r>
              <a:rPr lang="en-GB" dirty="0"/>
              <a:t>To support this, the National Curriculum is a public document from the government that shows the elements that must be taught (referred to as ‘programmes of study’).</a:t>
            </a:r>
          </a:p>
          <a:p>
            <a:pPr algn="l"/>
            <a:endParaRPr lang="en-GB" dirty="0"/>
          </a:p>
          <a:p>
            <a:pPr algn="l"/>
            <a:r>
              <a:rPr lang="en-GB" dirty="0"/>
              <a:t>However, for PSHE, there is no such guidance on the PSHE curriculum.</a:t>
            </a:r>
          </a:p>
          <a:p>
            <a:pPr algn="l"/>
            <a:r>
              <a:rPr lang="en-GB" dirty="0"/>
              <a:t>Instead, schools are directed to make provision for PSHE </a:t>
            </a:r>
            <a:r>
              <a:rPr lang="en-GB" b="1" dirty="0"/>
              <a:t>‘drawing on good practice’.</a:t>
            </a:r>
          </a:p>
          <a:p>
            <a:pPr algn="l"/>
            <a:endParaRPr lang="en-GB" dirty="0"/>
          </a:p>
          <a:p>
            <a:pPr algn="l"/>
            <a:r>
              <a:rPr lang="en-GB" dirty="0"/>
              <a:t>As a school, this is met by following the </a:t>
            </a:r>
            <a:r>
              <a:rPr lang="en-GB" b="1" dirty="0"/>
              <a:t>PSHE Association’s </a:t>
            </a:r>
            <a:r>
              <a:rPr lang="en-GB" dirty="0"/>
              <a:t>guidance (the government’s source for PSHE) which shows how we can address the requirements of PSHE.</a:t>
            </a:r>
          </a:p>
          <a:p>
            <a:pPr algn="l"/>
            <a:r>
              <a:rPr lang="en-GB" dirty="0">
                <a:hlinkClick r:id="rId2"/>
              </a:rPr>
              <a:t>https://20248256.hs-sites.com/hubfs/Programme%20of%20Study%202026/PSHE%20Association%20Programme%20of%20Study%20for%20PSHE%20Education%20(Key%20stages%201%E2%80%935)%2c%202026.pdf?hsCtaAttrib=209372198691</a:t>
            </a:r>
            <a:endParaRPr lang="en-GB" dirty="0"/>
          </a:p>
          <a:p>
            <a:endParaRPr lang="en-GB" dirty="0"/>
          </a:p>
        </p:txBody>
      </p:sp>
    </p:spTree>
    <p:extLst>
      <p:ext uri="{BB962C8B-B14F-4D97-AF65-F5344CB8AC3E}">
        <p14:creationId xmlns:p14="http://schemas.microsoft.com/office/powerpoint/2010/main" val="1359355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543047D-8390-442C-A721-9B24E7691A87}"/>
              </a:ext>
            </a:extLst>
          </p:cNvPr>
          <p:cNvPicPr/>
          <p:nvPr/>
        </p:nvPicPr>
        <p:blipFill rotWithShape="1">
          <a:blip r:embed="rId2"/>
          <a:srcRect l="41435" t="26787" r="19012" b="10380"/>
          <a:stretch/>
        </p:blipFill>
        <p:spPr bwMode="auto">
          <a:xfrm>
            <a:off x="2403247" y="165997"/>
            <a:ext cx="7385506" cy="652600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59402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107D7-DC29-4E00-B4D2-333E315CB384}"/>
              </a:ext>
            </a:extLst>
          </p:cNvPr>
          <p:cNvSpPr>
            <a:spLocks noGrp="1"/>
          </p:cNvSpPr>
          <p:nvPr>
            <p:ph type="ctrTitle"/>
          </p:nvPr>
        </p:nvSpPr>
        <p:spPr>
          <a:xfrm>
            <a:off x="1524000" y="19878"/>
            <a:ext cx="9144000" cy="665922"/>
          </a:xfrm>
        </p:spPr>
        <p:txBody>
          <a:bodyPr>
            <a:normAutofit fontScale="90000"/>
          </a:bodyPr>
          <a:lstStyle/>
          <a:p>
            <a:r>
              <a:rPr lang="en-GB" sz="4800" b="1" u="sng" dirty="0">
                <a:solidFill>
                  <a:srgbClr val="C00000"/>
                </a:solidFill>
              </a:rPr>
              <a:t>RHE</a:t>
            </a:r>
          </a:p>
        </p:txBody>
      </p:sp>
      <p:sp>
        <p:nvSpPr>
          <p:cNvPr id="3" name="Subtitle 2">
            <a:extLst>
              <a:ext uri="{FF2B5EF4-FFF2-40B4-BE49-F238E27FC236}">
                <a16:creationId xmlns:a16="http://schemas.microsoft.com/office/drawing/2014/main" id="{A83D736A-7F87-4E7C-B581-C2BD348FA73F}"/>
              </a:ext>
            </a:extLst>
          </p:cNvPr>
          <p:cNvSpPr>
            <a:spLocks noGrp="1"/>
          </p:cNvSpPr>
          <p:nvPr>
            <p:ph type="subTitle" idx="1"/>
          </p:nvPr>
        </p:nvSpPr>
        <p:spPr>
          <a:xfrm>
            <a:off x="149087" y="685800"/>
            <a:ext cx="11936896" cy="6003235"/>
          </a:xfrm>
        </p:spPr>
        <p:txBody>
          <a:bodyPr>
            <a:normAutofit fontScale="92500"/>
          </a:bodyPr>
          <a:lstStyle/>
          <a:p>
            <a:pPr algn="l"/>
            <a:r>
              <a:rPr lang="en-GB" dirty="0"/>
              <a:t>RHE stands for relationships and health education.</a:t>
            </a:r>
          </a:p>
          <a:p>
            <a:pPr algn="l"/>
            <a:r>
              <a:rPr lang="en-GB" dirty="0"/>
              <a:t>This is an aspect of PSHE that is required by the government for all schools to teach.</a:t>
            </a:r>
          </a:p>
          <a:p>
            <a:pPr algn="l"/>
            <a:r>
              <a:rPr lang="en-GB" dirty="0"/>
              <a:t>It is often linked or known as RSE or RSHE in schools which stands for relationships and sex education or relationships, sex education and health education.</a:t>
            </a:r>
          </a:p>
          <a:p>
            <a:pPr algn="l"/>
            <a:r>
              <a:rPr lang="en-GB" dirty="0">
                <a:hlinkClick r:id="rId2"/>
              </a:rPr>
              <a:t>https://assets.publishing.service.gov.uk/media/6970e7e67e827090d02d42e0/Relationships_education_relationships_and_sex_education__RSE__and_health_education__for_intro_1_September_2026_.pdf</a:t>
            </a:r>
            <a:endParaRPr lang="en-GB" dirty="0"/>
          </a:p>
          <a:p>
            <a:pPr algn="l"/>
            <a:endParaRPr lang="en-GB" dirty="0"/>
          </a:p>
          <a:p>
            <a:pPr algn="l"/>
            <a:r>
              <a:rPr lang="en-GB" dirty="0"/>
              <a:t>With being a primary school, it is up to the leaders of the school to decide whether or not to include sex education. Taking into account the context of our school and our community, we do not feel this is needed or appropriate.</a:t>
            </a:r>
          </a:p>
          <a:p>
            <a:pPr algn="l"/>
            <a:r>
              <a:rPr lang="en-GB" dirty="0"/>
              <a:t>We still, however, meet the requirements for teaching the children about puberty when they reach the summer term in Year 5 so that they are prepared for physical and emotional changes that will take place when they reach this phase of their development.</a:t>
            </a:r>
          </a:p>
          <a:p>
            <a:pPr algn="l"/>
            <a:r>
              <a:rPr lang="en-GB" dirty="0"/>
              <a:t>For this, we use a video from ‘Operation Ouch’, a BBC programme that features two NHS doctors, ensuring that the content of our input is quality assured and appropriate to the children. </a:t>
            </a:r>
          </a:p>
          <a:p>
            <a:pPr algn="l"/>
            <a:r>
              <a:rPr lang="en-GB" dirty="0">
                <a:hlinkClick r:id="rId3"/>
              </a:rPr>
              <a:t>Operation Ouch! - Specials: Don't Panic About Puberty - BBC iPlayer</a:t>
            </a:r>
            <a:endParaRPr lang="en-GB" dirty="0"/>
          </a:p>
          <a:p>
            <a:pPr algn="l"/>
            <a:endParaRPr lang="en-GB" dirty="0"/>
          </a:p>
        </p:txBody>
      </p:sp>
    </p:spTree>
    <p:extLst>
      <p:ext uri="{BB962C8B-B14F-4D97-AF65-F5344CB8AC3E}">
        <p14:creationId xmlns:p14="http://schemas.microsoft.com/office/powerpoint/2010/main" val="442064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7ABD6-BF1C-4570-9A05-14D9F86E6AA5}"/>
              </a:ext>
            </a:extLst>
          </p:cNvPr>
          <p:cNvSpPr>
            <a:spLocks noGrp="1"/>
          </p:cNvSpPr>
          <p:nvPr>
            <p:ph type="ctrTitle"/>
          </p:nvPr>
        </p:nvSpPr>
        <p:spPr>
          <a:xfrm>
            <a:off x="1524000" y="237780"/>
            <a:ext cx="9144000" cy="845585"/>
          </a:xfrm>
        </p:spPr>
        <p:txBody>
          <a:bodyPr>
            <a:normAutofit/>
          </a:bodyPr>
          <a:lstStyle/>
          <a:p>
            <a:r>
              <a:rPr lang="en-GB" sz="5400" b="1" u="sng" dirty="0">
                <a:solidFill>
                  <a:srgbClr val="C00000"/>
                </a:solidFill>
              </a:rPr>
              <a:t>Influences to PSHE</a:t>
            </a:r>
          </a:p>
        </p:txBody>
      </p:sp>
      <p:sp>
        <p:nvSpPr>
          <p:cNvPr id="3" name="Subtitle 2">
            <a:extLst>
              <a:ext uri="{FF2B5EF4-FFF2-40B4-BE49-F238E27FC236}">
                <a16:creationId xmlns:a16="http://schemas.microsoft.com/office/drawing/2014/main" id="{16668BA7-4E9C-45F4-B2BF-24D37A6FF6F2}"/>
              </a:ext>
            </a:extLst>
          </p:cNvPr>
          <p:cNvSpPr>
            <a:spLocks noGrp="1"/>
          </p:cNvSpPr>
          <p:nvPr>
            <p:ph type="subTitle" idx="1"/>
          </p:nvPr>
        </p:nvSpPr>
        <p:spPr>
          <a:xfrm>
            <a:off x="506896" y="1252330"/>
            <a:ext cx="11310730" cy="5367889"/>
          </a:xfrm>
        </p:spPr>
        <p:txBody>
          <a:bodyPr>
            <a:normAutofit fontScale="92500"/>
          </a:bodyPr>
          <a:lstStyle/>
          <a:p>
            <a:pPr algn="l"/>
            <a:r>
              <a:rPr lang="en-GB" dirty="0"/>
              <a:t>There have been several changes/ adaptations to some of the documents and requirements within education that affect PSHE.</a:t>
            </a:r>
          </a:p>
          <a:p>
            <a:pPr algn="l"/>
            <a:endParaRPr lang="en-GB" dirty="0"/>
          </a:p>
          <a:p>
            <a:pPr algn="l"/>
            <a:r>
              <a:rPr lang="en-GB" dirty="0"/>
              <a:t>These are:</a:t>
            </a:r>
          </a:p>
          <a:p>
            <a:pPr marL="342900" indent="-342900" algn="l">
              <a:buFontTx/>
              <a:buChar char="-"/>
            </a:pPr>
            <a:r>
              <a:rPr lang="en-GB" dirty="0"/>
              <a:t>The new Ofsted Framework</a:t>
            </a:r>
          </a:p>
          <a:p>
            <a:pPr marL="342900" indent="-342900" algn="l">
              <a:buFontTx/>
              <a:buChar char="-"/>
            </a:pPr>
            <a:r>
              <a:rPr lang="en-GB" dirty="0"/>
              <a:t>Keeping Children Safe In Education 2025 (a document for all school staff and governors to guide and ensure certain knowledge and practices are in place for the welfare of children) </a:t>
            </a:r>
            <a:r>
              <a:rPr lang="en-GB" sz="1700" dirty="0">
                <a:hlinkClick r:id="rId2"/>
              </a:rPr>
              <a:t>https://assets.publishing.service.gov.uk/media/68add931969253904d155860/Keeping_children_safe_in_education_from_1_September_2025.pdf</a:t>
            </a:r>
            <a:endParaRPr lang="en-GB" sz="1700" dirty="0"/>
          </a:p>
          <a:p>
            <a:pPr marL="342900" indent="-342900" algn="l">
              <a:buFontTx/>
              <a:buChar char="-"/>
            </a:pPr>
            <a:r>
              <a:rPr lang="en-GB" dirty="0"/>
              <a:t>Both the Computing and PSHE curriculums</a:t>
            </a:r>
          </a:p>
          <a:p>
            <a:pPr algn="l"/>
            <a:endParaRPr lang="en-GB" dirty="0"/>
          </a:p>
          <a:p>
            <a:pPr algn="l"/>
            <a:r>
              <a:rPr lang="en-GB" dirty="0"/>
              <a:t>The changes/ adaptations that have taken place for all the above relate to a greater focus on online relationships and preventing misogyny and coercive behaviours, grooming, extremism and radicalisation. They all also promote a greater inclusive practice across schools.</a:t>
            </a:r>
          </a:p>
        </p:txBody>
      </p:sp>
    </p:spTree>
    <p:extLst>
      <p:ext uri="{BB962C8B-B14F-4D97-AF65-F5344CB8AC3E}">
        <p14:creationId xmlns:p14="http://schemas.microsoft.com/office/powerpoint/2010/main" val="2954481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9F67-418B-4B1D-B074-D1E2CD43ED04}"/>
              </a:ext>
            </a:extLst>
          </p:cNvPr>
          <p:cNvSpPr>
            <a:spLocks noGrp="1"/>
          </p:cNvSpPr>
          <p:nvPr>
            <p:ph type="ctrTitle"/>
          </p:nvPr>
        </p:nvSpPr>
        <p:spPr>
          <a:xfrm>
            <a:off x="450574" y="268356"/>
            <a:ext cx="11290852" cy="1790493"/>
          </a:xfrm>
        </p:spPr>
        <p:txBody>
          <a:bodyPr/>
          <a:lstStyle/>
          <a:p>
            <a:r>
              <a:rPr lang="en-GB" b="1" u="sng" dirty="0">
                <a:solidFill>
                  <a:srgbClr val="C00000"/>
                </a:solidFill>
              </a:rPr>
              <a:t>Whittingham C of E Primary School’s PSHE curriculum</a:t>
            </a:r>
          </a:p>
        </p:txBody>
      </p:sp>
      <p:sp>
        <p:nvSpPr>
          <p:cNvPr id="3" name="Subtitle 2">
            <a:extLst>
              <a:ext uri="{FF2B5EF4-FFF2-40B4-BE49-F238E27FC236}">
                <a16:creationId xmlns:a16="http://schemas.microsoft.com/office/drawing/2014/main" id="{ADDEC086-AC26-4A7C-9104-568286F6043E}"/>
              </a:ext>
            </a:extLst>
          </p:cNvPr>
          <p:cNvSpPr>
            <a:spLocks noGrp="1"/>
          </p:cNvSpPr>
          <p:nvPr>
            <p:ph type="subTitle" idx="1"/>
          </p:nvPr>
        </p:nvSpPr>
        <p:spPr>
          <a:xfrm>
            <a:off x="450574" y="2206487"/>
            <a:ext cx="11290852" cy="4224130"/>
          </a:xfrm>
        </p:spPr>
        <p:txBody>
          <a:bodyPr/>
          <a:lstStyle/>
          <a:p>
            <a:pPr algn="l"/>
            <a:r>
              <a:rPr lang="en-GB" dirty="0"/>
              <a:t>Long before, the government’s updates were being published, we have been reviewing our PSHE curriculum in order to ensure that not only we were meeting the requirements but also to provide the children with real life-long learning opportunities that inspires and broadens their horizons.</a:t>
            </a:r>
          </a:p>
          <a:p>
            <a:pPr algn="l"/>
            <a:endParaRPr lang="en-GB" dirty="0"/>
          </a:p>
          <a:p>
            <a:pPr algn="l"/>
            <a:r>
              <a:rPr lang="en-GB" dirty="0"/>
              <a:t>With this, we have developed our new PSHE curriculum. This is currently being taught across school and it will be reviewed again and any necessary adaptations made at the end of the year to ensure that it delivers the very best in all that we aim and desire it to do. </a:t>
            </a:r>
            <a:r>
              <a:rPr lang="en-GB" dirty="0">
                <a:hlinkClick r:id="rId2"/>
              </a:rPr>
              <a:t>https://www.whittinghamprimaryschool.co.uk/pshe_rhse_mental_health_and_wellbeing</a:t>
            </a:r>
            <a:endParaRPr lang="en-GB" dirty="0"/>
          </a:p>
          <a:p>
            <a:pPr algn="l"/>
            <a:endParaRPr lang="en-GB" dirty="0"/>
          </a:p>
          <a:p>
            <a:pPr algn="l"/>
            <a:endParaRPr lang="en-GB" dirty="0"/>
          </a:p>
        </p:txBody>
      </p:sp>
    </p:spTree>
    <p:extLst>
      <p:ext uri="{BB962C8B-B14F-4D97-AF65-F5344CB8AC3E}">
        <p14:creationId xmlns:p14="http://schemas.microsoft.com/office/powerpoint/2010/main" val="1414035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775</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PSHE consultation meeting</vt:lpstr>
      <vt:lpstr>What will this meeting cover</vt:lpstr>
      <vt:lpstr>What is PSHE?</vt:lpstr>
      <vt:lpstr>National Curriculum guidance</vt:lpstr>
      <vt:lpstr>PowerPoint Presentation</vt:lpstr>
      <vt:lpstr>RHE</vt:lpstr>
      <vt:lpstr>Influences to PSHE</vt:lpstr>
      <vt:lpstr>Whittingham C of E Primary School’s PSHE curriculum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PSHE consultation meeting</dc:title>
  <dc:creator>Neil Charlton</dc:creator>
  <cp:lastModifiedBy>Neil Charlton</cp:lastModifiedBy>
  <cp:revision>15</cp:revision>
  <dcterms:created xsi:type="dcterms:W3CDTF">2026-05-05T08:29:53Z</dcterms:created>
  <dcterms:modified xsi:type="dcterms:W3CDTF">2026-05-08T08:17:06Z</dcterms:modified>
</cp:coreProperties>
</file>