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83" name="Shape 83"/>
        <p:cNvGrpSpPr/>
        <p:nvPr/>
      </p:nvGrpSpPr>
      <p:grpSpPr>
        <a:xfrm>
          <a:off x="0" y="0"/>
          <a:ext cx="0" cy="0"/>
          <a:chOff x="0" y="0"/>
          <a:chExt cx="0" cy="0"/>
        </a:xfrm>
      </p:grpSpPr>
      <p:sp>
        <p:nvSpPr>
          <p:cNvPr id="84" name="Google Shape;84;p13"/>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3"/>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GB" sz="2800" u="none" cap="none" strike="noStrike">
                <a:solidFill>
                  <a:srgbClr val="FFFFFF"/>
                </a:solidFill>
                <a:latin typeface="Calibri"/>
                <a:ea typeface="Calibri"/>
                <a:cs typeface="Calibri"/>
                <a:sym typeface="Calibri"/>
              </a:rPr>
              <a:t>Welcome to Reception</a:t>
            </a:r>
            <a:endParaRPr/>
          </a:p>
        </p:txBody>
      </p:sp>
      <p:pic>
        <p:nvPicPr>
          <p:cNvPr descr="Whittingham logo.png" id="86" name="Google Shape;86;p13"/>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87" name="Google Shape;87;p13"/>
          <p:cNvSpPr txBox="1"/>
          <p:nvPr/>
        </p:nvSpPr>
        <p:spPr>
          <a:xfrm>
            <a:off x="822960" y="1280160"/>
            <a:ext cx="7498079" cy="4114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We are delighted to welcome you to Whittingham C of E Primary School.</a:t>
            </a:r>
            <a:br>
              <a:rPr lang="en-GB" sz="2200">
                <a:solidFill>
                  <a:srgbClr val="333333"/>
                </a:solidFill>
                <a:latin typeface="Calibri"/>
                <a:ea typeface="Calibri"/>
                <a:cs typeface="Calibri"/>
                <a:sym typeface="Calibri"/>
              </a:rPr>
            </a:b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Starting Reception is an exciting milestone and we look forward to working together to help your child thrive.</a:t>
            </a:r>
            <a:endParaRPr/>
          </a:p>
        </p:txBody>
      </p:sp>
      <p:sp>
        <p:nvSpPr>
          <p:cNvPr id="88" name="Google Shape;88;p13"/>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64" name="Shape 164"/>
        <p:cNvGrpSpPr/>
        <p:nvPr/>
      </p:nvGrpSpPr>
      <p:grpSpPr>
        <a:xfrm>
          <a:off x="0" y="0"/>
          <a:ext cx="0" cy="0"/>
          <a:chOff x="0" y="0"/>
          <a:chExt cx="0" cy="0"/>
        </a:xfrm>
      </p:grpSpPr>
      <p:sp>
        <p:nvSpPr>
          <p:cNvPr id="165" name="Google Shape;165;p22"/>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22"/>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Questions</a:t>
            </a:r>
            <a:endParaRPr/>
          </a:p>
        </p:txBody>
      </p:sp>
      <p:pic>
        <p:nvPicPr>
          <p:cNvPr descr="Whittingham logo.png" id="167" name="Google Shape;167;p22"/>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68" name="Google Shape;168;p22"/>
          <p:cNvSpPr txBox="1"/>
          <p:nvPr/>
        </p:nvSpPr>
        <p:spPr>
          <a:xfrm>
            <a:off x="822960" y="1280160"/>
            <a:ext cx="7498079" cy="144655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Thank you for joining us.</a:t>
            </a:r>
            <a:br>
              <a:rPr lang="en-GB" sz="2200">
                <a:solidFill>
                  <a:srgbClr val="333333"/>
                </a:solidFill>
                <a:latin typeface="Calibri"/>
                <a:ea typeface="Calibri"/>
                <a:cs typeface="Calibri"/>
                <a:sym typeface="Calibri"/>
              </a:rPr>
            </a:b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We are excited to welcome you and your child into our reception class.</a:t>
            </a:r>
            <a:endParaRPr sz="1800">
              <a:solidFill>
                <a:schemeClr val="dk1"/>
              </a:solidFill>
              <a:latin typeface="Calibri"/>
              <a:ea typeface="Calibri"/>
              <a:cs typeface="Calibri"/>
              <a:sym typeface="Calibri"/>
            </a:endParaRPr>
          </a:p>
        </p:txBody>
      </p:sp>
      <p:sp>
        <p:nvSpPr>
          <p:cNvPr id="169" name="Google Shape;169;p22"/>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92" name="Shape 92"/>
        <p:cNvGrpSpPr/>
        <p:nvPr/>
      </p:nvGrpSpPr>
      <p:grpSpPr>
        <a:xfrm>
          <a:off x="0" y="0"/>
          <a:ext cx="0" cy="0"/>
          <a:chOff x="0" y="0"/>
          <a:chExt cx="0" cy="0"/>
        </a:xfrm>
      </p:grpSpPr>
      <p:sp>
        <p:nvSpPr>
          <p:cNvPr id="93" name="Google Shape;93;p14"/>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 name="Google Shape;94;p14"/>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Meet the Team</a:t>
            </a:r>
            <a:endParaRPr/>
          </a:p>
        </p:txBody>
      </p:sp>
      <p:pic>
        <p:nvPicPr>
          <p:cNvPr descr="Whittingham logo.png" id="95" name="Google Shape;95;p14"/>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96" name="Google Shape;96;p14"/>
          <p:cNvSpPr txBox="1"/>
          <p:nvPr/>
        </p:nvSpPr>
        <p:spPr>
          <a:xfrm>
            <a:off x="822960" y="1280160"/>
            <a:ext cx="7498079" cy="280076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 Reception Class Teacher – Mrs Marsden</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Teaching Assistants – Mrs Manners – Monday-Thursday, Miss Forrest - Friday</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Each week I will have PPA time which is one afternoon a week - this will be covered by a member of school staff that the children know.</a:t>
            </a:r>
            <a:br>
              <a:rPr lang="en-GB" sz="1800">
                <a:solidFill>
                  <a:schemeClr val="dk1"/>
                </a:solidFill>
                <a:latin typeface="Calibri"/>
                <a:ea typeface="Calibri"/>
                <a:cs typeface="Calibri"/>
                <a:sym typeface="Calibri"/>
              </a:rPr>
            </a:b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We are here to support both children and families throughout the transition into school and are always available at the start and end of the school day.</a:t>
            </a:r>
            <a:endParaRPr/>
          </a:p>
        </p:txBody>
      </p:sp>
      <p:sp>
        <p:nvSpPr>
          <p:cNvPr id="97" name="Google Shape;97;p14"/>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01" name="Shape 101"/>
        <p:cNvGrpSpPr/>
        <p:nvPr/>
      </p:nvGrpSpPr>
      <p:grpSpPr>
        <a:xfrm>
          <a:off x="0" y="0"/>
          <a:ext cx="0" cy="0"/>
          <a:chOff x="0" y="0"/>
          <a:chExt cx="0" cy="0"/>
        </a:xfrm>
      </p:grpSpPr>
      <p:sp>
        <p:nvSpPr>
          <p:cNvPr id="102" name="Google Shape;102;p15"/>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15"/>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What Our Day Looks Like</a:t>
            </a:r>
            <a:endParaRPr/>
          </a:p>
        </p:txBody>
      </p:sp>
      <p:pic>
        <p:nvPicPr>
          <p:cNvPr descr="Whittingham logo.png" id="104" name="Google Shape;104;p15"/>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05" name="Google Shape;105;p15"/>
          <p:cNvSpPr txBox="1"/>
          <p:nvPr/>
        </p:nvSpPr>
        <p:spPr>
          <a:xfrm>
            <a:off x="822960" y="1280160"/>
            <a:ext cx="7498079" cy="24622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 Morning welcome/challenge on the table and registration</a:t>
            </a:r>
            <a:endParaRPr/>
          </a:p>
          <a:p>
            <a:pPr indent="-114300" lvl="0" marL="0" marR="0" rtl="0" algn="l">
              <a:spcBef>
                <a:spcPts val="0"/>
              </a:spcBef>
              <a:spcAft>
                <a:spcPts val="0"/>
              </a:spcAft>
              <a:buClr>
                <a:schemeClr val="dk1"/>
              </a:buClr>
              <a:buSzPts val="1800"/>
              <a:buFont typeface="Calibri"/>
              <a:buChar char="•"/>
            </a:pPr>
            <a:r>
              <a:rPr lang="en-GB" sz="1800">
                <a:solidFill>
                  <a:schemeClr val="dk1"/>
                </a:solidFill>
                <a:latin typeface="Calibri"/>
                <a:ea typeface="Calibri"/>
                <a:cs typeface="Calibri"/>
                <a:sym typeface="Calibri"/>
              </a:rPr>
              <a:t> Register/who is here today/day of the week/weather and wake up shake up</a:t>
            </a:r>
            <a:endParaRPr/>
          </a:p>
          <a:p>
            <a:pPr indent="0" lvl="0" marL="0" marR="0" rtl="0" algn="l">
              <a:spcBef>
                <a:spcPts val="0"/>
              </a:spcBef>
              <a:spcAft>
                <a:spcPts val="0"/>
              </a:spcAft>
              <a:buNone/>
            </a:pPr>
            <a:r>
              <a:rPr lang="en-GB" sz="1800">
                <a:solidFill>
                  <a:schemeClr val="dk1"/>
                </a:solidFill>
                <a:latin typeface="Calibri"/>
                <a:ea typeface="Calibri"/>
                <a:cs typeface="Calibri"/>
                <a:sym typeface="Calibri"/>
              </a:rPr>
              <a:t>• Phonics and early reading - Read, Write Inc</a:t>
            </a:r>
            <a:endParaRPr/>
          </a:p>
          <a:p>
            <a:pPr indent="-114300" lvl="0" marL="0" marR="0" rtl="0" algn="l">
              <a:spcBef>
                <a:spcPts val="0"/>
              </a:spcBef>
              <a:spcAft>
                <a:spcPts val="0"/>
              </a:spcAft>
              <a:buClr>
                <a:schemeClr val="dk1"/>
              </a:buClr>
              <a:buSzPts val="1800"/>
              <a:buFont typeface="Calibri"/>
              <a:buChar char="•"/>
            </a:pPr>
            <a:r>
              <a:rPr lang="en-GB" sz="1800">
                <a:solidFill>
                  <a:schemeClr val="dk1"/>
                </a:solidFill>
                <a:latin typeface="Calibri"/>
                <a:ea typeface="Calibri"/>
                <a:cs typeface="Calibri"/>
                <a:sym typeface="Calibri"/>
              </a:rPr>
              <a:t> Whole school worship </a:t>
            </a:r>
            <a:endParaRPr/>
          </a:p>
          <a:p>
            <a:pPr indent="-114300" lvl="0" marL="0" marR="0" rtl="0" algn="l">
              <a:spcBef>
                <a:spcPts val="0"/>
              </a:spcBef>
              <a:spcAft>
                <a:spcPts val="0"/>
              </a:spcAft>
              <a:buClr>
                <a:schemeClr val="dk1"/>
              </a:buClr>
              <a:buSzPts val="1800"/>
              <a:buFont typeface="Calibri"/>
              <a:buChar char="•"/>
            </a:pPr>
            <a:r>
              <a:rPr lang="en-GB" sz="1800">
                <a:solidFill>
                  <a:schemeClr val="dk1"/>
                </a:solidFill>
                <a:latin typeface="Calibri"/>
                <a:ea typeface="Calibri"/>
                <a:cs typeface="Calibri"/>
                <a:sym typeface="Calibri"/>
              </a:rPr>
              <a:t> Snack - fruit and milk</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Child-initiated learning and play</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Outdoor learning</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Lunch and story time</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Maths and topic learning</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Reflection and home time</a:t>
            </a:r>
            <a:endParaRPr/>
          </a:p>
          <a:p>
            <a:pPr indent="-114300" lvl="0" marL="0" marR="0" rtl="0" algn="l">
              <a:spcBef>
                <a:spcPts val="0"/>
              </a:spcBef>
              <a:spcAft>
                <a:spcPts val="0"/>
              </a:spcAft>
              <a:buClr>
                <a:schemeClr val="dk1"/>
              </a:buClr>
              <a:buSzPts val="1800"/>
              <a:buFont typeface="Calibri"/>
              <a:buChar char="•"/>
            </a:pPr>
            <a:r>
              <a:t/>
            </a:r>
            <a:endParaRPr sz="1800">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800"/>
              <a:buFont typeface="Calibri"/>
              <a:buNone/>
            </a:pPr>
            <a:r>
              <a:rPr lang="en-GB" sz="1800">
                <a:solidFill>
                  <a:schemeClr val="dk1"/>
                </a:solidFill>
                <a:latin typeface="Calibri"/>
                <a:ea typeface="Calibri"/>
                <a:cs typeface="Calibri"/>
                <a:sym typeface="Calibri"/>
              </a:rPr>
              <a:t>Within our week we always have a Forest School session, a PE session and a Wheelie Wednesday session.</a:t>
            </a:r>
            <a:endParaRPr/>
          </a:p>
        </p:txBody>
      </p:sp>
      <p:sp>
        <p:nvSpPr>
          <p:cNvPr id="106" name="Google Shape;106;p15"/>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10" name="Shape 110"/>
        <p:cNvGrpSpPr/>
        <p:nvPr/>
      </p:nvGrpSpPr>
      <p:grpSpPr>
        <a:xfrm>
          <a:off x="0" y="0"/>
          <a:ext cx="0" cy="0"/>
          <a:chOff x="0" y="0"/>
          <a:chExt cx="0" cy="0"/>
        </a:xfrm>
      </p:grpSpPr>
      <p:sp>
        <p:nvSpPr>
          <p:cNvPr id="111" name="Google Shape;111;p16"/>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 name="Google Shape;112;p16"/>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Expectations in Reception</a:t>
            </a:r>
            <a:endParaRPr/>
          </a:p>
        </p:txBody>
      </p:sp>
      <p:pic>
        <p:nvPicPr>
          <p:cNvPr descr="Whittingham logo.png" id="113" name="Google Shape;113;p16"/>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14" name="Google Shape;114;p16"/>
          <p:cNvSpPr txBox="1"/>
          <p:nvPr/>
        </p:nvSpPr>
        <p:spPr>
          <a:xfrm>
            <a:off x="822960" y="1280160"/>
            <a:ext cx="7498079" cy="4114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Our School ethos is - at Whittingham we are kind, collaborative and courageous. Alongside this in Reception we expect -</a:t>
            </a:r>
            <a:endParaRPr/>
          </a:p>
          <a:p>
            <a:pPr indent="0" lvl="0" marL="0" marR="0" rtl="0" algn="l">
              <a:spcBef>
                <a:spcPts val="0"/>
              </a:spcBef>
              <a:spcAft>
                <a:spcPts val="0"/>
              </a:spcAft>
              <a:buNone/>
            </a:pPr>
            <a:r>
              <a:t/>
            </a:r>
            <a:endParaRPr sz="2200">
              <a:solidFill>
                <a:srgbClr val="333333"/>
              </a:solidFill>
              <a:latin typeface="Calibri"/>
              <a:ea typeface="Calibri"/>
              <a:cs typeface="Calibri"/>
              <a:sym typeface="Calibri"/>
            </a:endParaRPr>
          </a:p>
          <a:p>
            <a:pPr indent="-114300" lvl="0" marL="0" marR="0" rtl="0" algn="l">
              <a:spcBef>
                <a:spcPts val="0"/>
              </a:spcBef>
              <a:spcAft>
                <a:spcPts val="0"/>
              </a:spcAft>
              <a:buClr>
                <a:schemeClr val="dk1"/>
              </a:buClr>
              <a:buSzPts val="1800"/>
              <a:buFont typeface="Calibri"/>
              <a:buChar char="•"/>
            </a:pPr>
            <a:r>
              <a:rPr lang="en-GB" sz="1800">
                <a:solidFill>
                  <a:schemeClr val="dk1"/>
                </a:solidFill>
                <a:latin typeface="Calibri"/>
                <a:ea typeface="Calibri"/>
                <a:cs typeface="Calibri"/>
                <a:sym typeface="Calibri"/>
              </a:rPr>
              <a:t> Kind hands and kind words</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Listening carefully</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Trying our best</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Developing independence</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Looking after belongings</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Respecting others and our environment</a:t>
            </a:r>
            <a:endParaRPr/>
          </a:p>
        </p:txBody>
      </p:sp>
      <p:sp>
        <p:nvSpPr>
          <p:cNvPr id="115" name="Google Shape;115;p16"/>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19" name="Shape 119"/>
        <p:cNvGrpSpPr/>
        <p:nvPr/>
      </p:nvGrpSpPr>
      <p:grpSpPr>
        <a:xfrm>
          <a:off x="0" y="0"/>
          <a:ext cx="0" cy="0"/>
          <a:chOff x="0" y="0"/>
          <a:chExt cx="0" cy="0"/>
        </a:xfrm>
      </p:grpSpPr>
      <p:sp>
        <p:nvSpPr>
          <p:cNvPr id="120" name="Google Shape;120;p17"/>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1" name="Google Shape;121;p17"/>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Things to Think About</a:t>
            </a:r>
            <a:endParaRPr/>
          </a:p>
        </p:txBody>
      </p:sp>
      <p:pic>
        <p:nvPicPr>
          <p:cNvPr descr="Whittingham logo.png" id="122" name="Google Shape;122;p17"/>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23" name="Google Shape;123;p17"/>
          <p:cNvSpPr txBox="1"/>
          <p:nvPr/>
        </p:nvSpPr>
        <p:spPr>
          <a:xfrm>
            <a:off x="822960" y="1280160"/>
            <a:ext cx="7498079"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Transport – if you live in catchment or are choosing our school as a faith school you should be entitled to school transport which is free via the Northumberland County Council website – pre 16. You will need to apply for this- use this link - https://www.northumberland.gov.uk/education-skills/schools/school-transport/schoolcollege-transport-policies-and-how-apply</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GB" sz="1800">
                <a:solidFill>
                  <a:schemeClr val="dk1"/>
                </a:solidFill>
                <a:latin typeface="Calibri"/>
                <a:ea typeface="Calibri"/>
                <a:cs typeface="Calibri"/>
                <a:sym typeface="Calibri"/>
              </a:rPr>
              <a:t>• Lunch choices – children in Reception are entitled to a universal free school meal – this is up until they go into Year 3.</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Uniform and PE kit</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Labelling belongings – spare set of clothes to remain on their peg</a:t>
            </a:r>
            <a:br>
              <a:rPr lang="en-GB" sz="1800">
                <a:solidFill>
                  <a:schemeClr val="dk1"/>
                </a:solidFill>
                <a:latin typeface="Calibri"/>
                <a:ea typeface="Calibri"/>
                <a:cs typeface="Calibri"/>
                <a:sym typeface="Calibri"/>
              </a:rPr>
            </a:br>
            <a:r>
              <a:rPr lang="en-GB" sz="1800">
                <a:solidFill>
                  <a:schemeClr val="dk1"/>
                </a:solidFill>
                <a:latin typeface="Calibri"/>
                <a:ea typeface="Calibri"/>
                <a:cs typeface="Calibri"/>
                <a:sym typeface="Calibri"/>
              </a:rPr>
              <a:t>• Emergency contact information – please ensure this is correct if any changes</a:t>
            </a:r>
            <a:endParaRPr/>
          </a:p>
        </p:txBody>
      </p:sp>
      <p:sp>
        <p:nvSpPr>
          <p:cNvPr id="124" name="Google Shape;124;p17"/>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28" name="Shape 128"/>
        <p:cNvGrpSpPr/>
        <p:nvPr/>
      </p:nvGrpSpPr>
      <p:grpSpPr>
        <a:xfrm>
          <a:off x="0" y="0"/>
          <a:ext cx="0" cy="0"/>
          <a:chOff x="0" y="0"/>
          <a:chExt cx="0" cy="0"/>
        </a:xfrm>
      </p:grpSpPr>
      <p:sp>
        <p:nvSpPr>
          <p:cNvPr id="129" name="Google Shape;129;p18"/>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18"/>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How You Can Prepare</a:t>
            </a:r>
            <a:endParaRPr/>
          </a:p>
        </p:txBody>
      </p:sp>
      <p:pic>
        <p:nvPicPr>
          <p:cNvPr descr="Whittingham logo.png" id="131" name="Google Shape;131;p18"/>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32" name="Google Shape;132;p18"/>
          <p:cNvSpPr txBox="1"/>
          <p:nvPr/>
        </p:nvSpPr>
        <p:spPr>
          <a:xfrm>
            <a:off x="822960" y="1280160"/>
            <a:ext cx="7498079" cy="178510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 Encourage independence with dressing and toileting</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Practise using cutlery</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Read together every day</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Talk positively about starting school</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Encourage turn taking and sharing</a:t>
            </a:r>
            <a:endParaRPr sz="1800">
              <a:solidFill>
                <a:schemeClr val="dk1"/>
              </a:solidFill>
              <a:latin typeface="Calibri"/>
              <a:ea typeface="Calibri"/>
              <a:cs typeface="Calibri"/>
              <a:sym typeface="Calibri"/>
            </a:endParaRPr>
          </a:p>
        </p:txBody>
      </p:sp>
      <p:sp>
        <p:nvSpPr>
          <p:cNvPr id="133" name="Google Shape;133;p18"/>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37" name="Shape 137"/>
        <p:cNvGrpSpPr/>
        <p:nvPr/>
      </p:nvGrpSpPr>
      <p:grpSpPr>
        <a:xfrm>
          <a:off x="0" y="0"/>
          <a:ext cx="0" cy="0"/>
          <a:chOff x="0" y="0"/>
          <a:chExt cx="0" cy="0"/>
        </a:xfrm>
      </p:grpSpPr>
      <p:sp>
        <p:nvSpPr>
          <p:cNvPr id="138" name="Google Shape;138;p19"/>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9" name="Google Shape;139;p19"/>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The Early Learning Goals</a:t>
            </a:r>
            <a:endParaRPr/>
          </a:p>
        </p:txBody>
      </p:sp>
      <p:pic>
        <p:nvPicPr>
          <p:cNvPr descr="Whittingham logo.png" id="140" name="Google Shape;140;p19"/>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41" name="Google Shape;141;p19"/>
          <p:cNvSpPr txBox="1"/>
          <p:nvPr/>
        </p:nvSpPr>
        <p:spPr>
          <a:xfrm>
            <a:off x="822960" y="1280160"/>
            <a:ext cx="7498079" cy="517064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Reception learning focuses on:</a:t>
            </a:r>
            <a:br>
              <a:rPr lang="en-GB" sz="2200">
                <a:solidFill>
                  <a:srgbClr val="333333"/>
                </a:solidFill>
                <a:latin typeface="Calibri"/>
                <a:ea typeface="Calibri"/>
                <a:cs typeface="Calibri"/>
                <a:sym typeface="Calibri"/>
              </a:rPr>
            </a:b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Communication and Language</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Physical Development</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Personal, Social and Emotional Development</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Literacy</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Mathematics</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Understanding the World</a:t>
            </a: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 Expressive Arts and Design</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GB" sz="2200">
                <a:solidFill>
                  <a:srgbClr val="333333"/>
                </a:solidFill>
                <a:latin typeface="Calibri"/>
                <a:ea typeface="Calibri"/>
                <a:cs typeface="Calibri"/>
                <a:sym typeface="Calibri"/>
              </a:rPr>
              <a:t>Your child will be assessed on these goals at the end of reception with an ‘expected’ or ‘working towards’ grade.</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GB" sz="2200">
                <a:solidFill>
                  <a:srgbClr val="333333"/>
                </a:solidFill>
                <a:latin typeface="Calibri"/>
                <a:ea typeface="Calibri"/>
                <a:cs typeface="Calibri"/>
                <a:sym typeface="Calibri"/>
              </a:rPr>
              <a:t>In the first few weeks of reception each child will take part in a national baseline assessment – which all schools undertake.</a:t>
            </a:r>
            <a:endParaRPr sz="1800">
              <a:solidFill>
                <a:schemeClr val="dk1"/>
              </a:solidFill>
              <a:latin typeface="Calibri"/>
              <a:ea typeface="Calibri"/>
              <a:cs typeface="Calibri"/>
              <a:sym typeface="Calibri"/>
            </a:endParaRPr>
          </a:p>
        </p:txBody>
      </p:sp>
      <p:sp>
        <p:nvSpPr>
          <p:cNvPr id="142" name="Google Shape;142;p19"/>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46" name="Shape 146"/>
        <p:cNvGrpSpPr/>
        <p:nvPr/>
      </p:nvGrpSpPr>
      <p:grpSpPr>
        <a:xfrm>
          <a:off x="0" y="0"/>
          <a:ext cx="0" cy="0"/>
          <a:chOff x="0" y="0"/>
          <a:chExt cx="0" cy="0"/>
        </a:xfrm>
      </p:grpSpPr>
      <p:sp>
        <p:nvSpPr>
          <p:cNvPr id="147" name="Google Shape;147;p20"/>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20"/>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Learning Through Play</a:t>
            </a:r>
            <a:endParaRPr/>
          </a:p>
        </p:txBody>
      </p:sp>
      <p:pic>
        <p:nvPicPr>
          <p:cNvPr descr="Whittingham logo.png" id="149" name="Google Shape;149;p20"/>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50" name="Google Shape;150;p20"/>
          <p:cNvSpPr txBox="1"/>
          <p:nvPr/>
        </p:nvSpPr>
        <p:spPr>
          <a:xfrm>
            <a:off x="822960" y="1280160"/>
            <a:ext cx="7498079" cy="4114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Children learn best through practical experiences, exploration and play.</a:t>
            </a:r>
            <a:br>
              <a:rPr lang="en-GB" sz="2200">
                <a:solidFill>
                  <a:srgbClr val="333333"/>
                </a:solidFill>
                <a:latin typeface="Calibri"/>
                <a:ea typeface="Calibri"/>
                <a:cs typeface="Calibri"/>
                <a:sym typeface="Calibri"/>
              </a:rPr>
            </a:b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We provide a rich environment that encourages curiosity, creativity and confidence.</a:t>
            </a:r>
            <a:endParaRPr/>
          </a:p>
        </p:txBody>
      </p:sp>
      <p:sp>
        <p:nvSpPr>
          <p:cNvPr id="151" name="Google Shape;151;p20"/>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4F2"/>
        </a:solidFill>
      </p:bgPr>
    </p:bg>
    <p:spTree>
      <p:nvGrpSpPr>
        <p:cNvPr id="155" name="Shape 155"/>
        <p:cNvGrpSpPr/>
        <p:nvPr/>
      </p:nvGrpSpPr>
      <p:grpSpPr>
        <a:xfrm>
          <a:off x="0" y="0"/>
          <a:ext cx="0" cy="0"/>
          <a:chOff x="0" y="0"/>
          <a:chExt cx="0" cy="0"/>
        </a:xfrm>
      </p:grpSpPr>
      <p:sp>
        <p:nvSpPr>
          <p:cNvPr id="156" name="Google Shape;156;p21"/>
          <p:cNvSpPr/>
          <p:nvPr/>
        </p:nvSpPr>
        <p:spPr>
          <a:xfrm>
            <a:off x="0" y="0"/>
            <a:ext cx="9144000" cy="731520"/>
          </a:xfrm>
          <a:prstGeom prst="rect">
            <a:avLst/>
          </a:prstGeom>
          <a:solidFill>
            <a:srgbClr val="6A1E33"/>
          </a:solidFill>
          <a:ln cap="flat" cmpd="sng" w="9525">
            <a:solidFill>
              <a:srgbClr val="6A1E33"/>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7" name="Google Shape;157;p21"/>
          <p:cNvSpPr txBox="1"/>
          <p:nvPr/>
        </p:nvSpPr>
        <p:spPr>
          <a:xfrm>
            <a:off x="640080" y="137160"/>
            <a:ext cx="77724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800">
                <a:solidFill>
                  <a:srgbClr val="FFFFFF"/>
                </a:solidFill>
                <a:latin typeface="Calibri"/>
                <a:ea typeface="Calibri"/>
                <a:cs typeface="Calibri"/>
                <a:sym typeface="Calibri"/>
              </a:rPr>
              <a:t>Working Together</a:t>
            </a:r>
            <a:endParaRPr/>
          </a:p>
        </p:txBody>
      </p:sp>
      <p:pic>
        <p:nvPicPr>
          <p:cNvPr descr="Whittingham logo.png" id="158" name="Google Shape;158;p21"/>
          <p:cNvPicPr preferRelativeResize="0"/>
          <p:nvPr/>
        </p:nvPicPr>
        <p:blipFill rotWithShape="1">
          <a:blip r:embed="rId3">
            <a:alphaModFix/>
          </a:blip>
          <a:srcRect b="0" l="0" r="0" t="0"/>
          <a:stretch/>
        </p:blipFill>
        <p:spPr>
          <a:xfrm>
            <a:off x="8046720" y="45720"/>
            <a:ext cx="674679" cy="640080"/>
          </a:xfrm>
          <a:prstGeom prst="rect">
            <a:avLst/>
          </a:prstGeom>
          <a:noFill/>
          <a:ln>
            <a:noFill/>
          </a:ln>
        </p:spPr>
      </p:pic>
      <p:sp>
        <p:nvSpPr>
          <p:cNvPr id="159" name="Google Shape;159;p21"/>
          <p:cNvSpPr txBox="1"/>
          <p:nvPr/>
        </p:nvSpPr>
        <p:spPr>
          <a:xfrm>
            <a:off x="822960" y="1280160"/>
            <a:ext cx="7498079" cy="31393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200">
                <a:solidFill>
                  <a:srgbClr val="333333"/>
                </a:solidFill>
                <a:latin typeface="Calibri"/>
                <a:ea typeface="Calibri"/>
                <a:cs typeface="Calibri"/>
                <a:sym typeface="Calibri"/>
              </a:rPr>
              <a:t>Strong home-school relationships help children settle quickly and succeed.</a:t>
            </a:r>
            <a:br>
              <a:rPr lang="en-GB" sz="2200">
                <a:solidFill>
                  <a:srgbClr val="333333"/>
                </a:solidFill>
                <a:latin typeface="Calibri"/>
                <a:ea typeface="Calibri"/>
                <a:cs typeface="Calibri"/>
                <a:sym typeface="Calibri"/>
              </a:rPr>
            </a:br>
            <a:br>
              <a:rPr lang="en-GB" sz="2200">
                <a:solidFill>
                  <a:srgbClr val="333333"/>
                </a:solidFill>
                <a:latin typeface="Calibri"/>
                <a:ea typeface="Calibri"/>
                <a:cs typeface="Calibri"/>
                <a:sym typeface="Calibri"/>
              </a:rPr>
            </a:br>
            <a:r>
              <a:rPr lang="en-GB" sz="2200">
                <a:solidFill>
                  <a:srgbClr val="333333"/>
                </a:solidFill>
                <a:latin typeface="Calibri"/>
                <a:ea typeface="Calibri"/>
                <a:cs typeface="Calibri"/>
                <a:sym typeface="Calibri"/>
              </a:rPr>
              <a:t>We encourage open communication and partnership with parents and carers. Once we start sending books home – initially it will be a reading for pleasure book and then sounds to practise (there will be more information on this at our phonics workshop in the Autumn term) please do use your child’s home to school reading record to note any comments.</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GB" sz="1800">
                <a:solidFill>
                  <a:schemeClr val="dk1"/>
                </a:solidFill>
                <a:latin typeface="Calibri"/>
                <a:ea typeface="Calibri"/>
                <a:cs typeface="Calibri"/>
                <a:sym typeface="Calibri"/>
              </a:rPr>
              <a:t>I will continue to do a weekly round up/reminders that I will post on tapestry on a Friday for the following week.</a:t>
            </a:r>
            <a:endParaRPr/>
          </a:p>
        </p:txBody>
      </p:sp>
      <p:sp>
        <p:nvSpPr>
          <p:cNvPr id="160" name="Google Shape;160;p21"/>
          <p:cNvSpPr/>
          <p:nvPr/>
        </p:nvSpPr>
        <p:spPr>
          <a:xfrm>
            <a:off x="0" y="6583680"/>
            <a:ext cx="9144000" cy="274320"/>
          </a:xfrm>
          <a:prstGeom prst="rect">
            <a:avLst/>
          </a:prstGeom>
          <a:solidFill>
            <a:srgbClr val="D4AF37"/>
          </a:solidFill>
          <a:ln cap="flat" cmpd="sng" w="9525">
            <a:solidFill>
              <a:srgbClr val="D4AF3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