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5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iaOADtJ2MXmrlbypUlE5i3Rngx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0178585361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20178585361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0178585361_0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g20178585361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0178585361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20178585361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017858536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017858536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2017858536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0178585361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0178585361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20178585361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0178585361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0178585361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20178585361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0178585361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0178585361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20178585361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8" name="Google Shape;1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 name="Shape 77"/>
        <p:cNvGrpSpPr/>
        <p:nvPr/>
      </p:nvGrpSpPr>
      <p:grpSpPr>
        <a:xfrm>
          <a:off x="0" y="0"/>
          <a:ext cx="0" cy="0"/>
          <a:chOff x="0" y="0"/>
          <a:chExt cx="0" cy="0"/>
        </a:xfrm>
      </p:grpSpPr>
      <p:sp>
        <p:nvSpPr>
          <p:cNvPr id="78" name="Google Shape;78;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27"/>
          <p:cNvSpPr/>
          <p:nvPr>
            <p:ph idx="2" type="pic"/>
          </p:nvPr>
        </p:nvSpPr>
        <p:spPr>
          <a:xfrm>
            <a:off x="5183188" y="987425"/>
            <a:ext cx="6172200" cy="4873625"/>
          </a:xfrm>
          <a:prstGeom prst="rect">
            <a:avLst/>
          </a:prstGeom>
          <a:noFill/>
          <a:ln>
            <a:noFill/>
          </a:ln>
        </p:spPr>
      </p:sp>
      <p:sp>
        <p:nvSpPr>
          <p:cNvPr id="80" name="Google Shape;80;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4" name="Shape 84"/>
        <p:cNvGrpSpPr/>
        <p:nvPr/>
      </p:nvGrpSpPr>
      <p:grpSpPr>
        <a:xfrm>
          <a:off x="0" y="0"/>
          <a:ext cx="0" cy="0"/>
          <a:chOff x="0" y="0"/>
          <a:chExt cx="0" cy="0"/>
        </a:xfrm>
      </p:grpSpPr>
      <p:sp>
        <p:nvSpPr>
          <p:cNvPr id="85" name="Google Shape;85;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0" name="Shape 90"/>
        <p:cNvGrpSpPr/>
        <p:nvPr/>
      </p:nvGrpSpPr>
      <p:grpSpPr>
        <a:xfrm>
          <a:off x="0" y="0"/>
          <a:ext cx="0" cy="0"/>
          <a:chOff x="0" y="0"/>
          <a:chExt cx="0" cy="0"/>
        </a:xfrm>
      </p:grpSpPr>
      <p:sp>
        <p:nvSpPr>
          <p:cNvPr id="91" name="Google Shape;91;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 name="Shape 33"/>
        <p:cNvGrpSpPr/>
        <p:nvPr/>
      </p:nvGrpSpPr>
      <p:grpSpPr>
        <a:xfrm>
          <a:off x="0" y="0"/>
          <a:ext cx="0" cy="0"/>
          <a:chOff x="0" y="0"/>
          <a:chExt cx="0" cy="0"/>
        </a:xfrm>
      </p:grpSpPr>
      <p:sp>
        <p:nvSpPr>
          <p:cNvPr id="34" name="Google Shape;34;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 name="Google Shape;36;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2" name="Google Shape;4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 name="Shape 52"/>
        <p:cNvGrpSpPr/>
        <p:nvPr/>
      </p:nvGrpSpPr>
      <p:grpSpPr>
        <a:xfrm>
          <a:off x="0" y="0"/>
          <a:ext cx="0" cy="0"/>
          <a:chOff x="0" y="0"/>
          <a:chExt cx="0" cy="0"/>
        </a:xfrm>
      </p:grpSpPr>
      <p:sp>
        <p:nvSpPr>
          <p:cNvPr id="53" name="Google Shape;53;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 name="Shape 70"/>
        <p:cNvGrpSpPr/>
        <p:nvPr/>
      </p:nvGrpSpPr>
      <p:grpSpPr>
        <a:xfrm>
          <a:off x="0" y="0"/>
          <a:ext cx="0" cy="0"/>
          <a:chOff x="0" y="0"/>
          <a:chExt cx="0" cy="0"/>
        </a:xfrm>
      </p:grpSpPr>
      <p:sp>
        <p:nvSpPr>
          <p:cNvPr id="71" name="Google Shape;71;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3" name="Google Shape;73;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2" Type="http://schemas.openxmlformats.org/officeDocument/2006/relationships/theme" Target="../theme/theme1.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 name="Shape 21"/>
        <p:cNvGrpSpPr/>
        <p:nvPr/>
      </p:nvGrpSpPr>
      <p:grpSpPr>
        <a:xfrm>
          <a:off x="0" y="0"/>
          <a:ext cx="0" cy="0"/>
          <a:chOff x="0" y="0"/>
          <a:chExt cx="0" cy="0"/>
        </a:xfrm>
      </p:grpSpPr>
      <p:sp>
        <p:nvSpPr>
          <p:cNvPr id="22" name="Google Shape;2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image" Target="../media/image16.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hyperlink" Target="https://www.youtube.com/watch?v=6Ph69YOCkuE" TargetMode="External"/><Relationship Id="rId9"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jpg"/><Relationship Id="rId4" Type="http://schemas.openxmlformats.org/officeDocument/2006/relationships/hyperlink" Target="http://www.phonicsplay.co.uk" TargetMode="External"/><Relationship Id="rId5" Type="http://schemas.openxmlformats.org/officeDocument/2006/relationships/hyperlink" Target="http://www.topmarks.co.uk" TargetMode="External"/><Relationship Id="rId6" Type="http://schemas.openxmlformats.org/officeDocument/2006/relationships/hyperlink" Target="http://www.phonicsbloom.com" TargetMode="External"/><Relationship Id="rId7" Type="http://schemas.openxmlformats.org/officeDocument/2006/relationships/hyperlink" Target="http://www.timeforphonics.co.u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jp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99" name="Shape 99"/>
        <p:cNvGrpSpPr/>
        <p:nvPr/>
      </p:nvGrpSpPr>
      <p:grpSpPr>
        <a:xfrm>
          <a:off x="0" y="0"/>
          <a:ext cx="0" cy="0"/>
          <a:chOff x="0" y="0"/>
          <a:chExt cx="0" cy="0"/>
        </a:xfrm>
      </p:grpSpPr>
      <p:sp>
        <p:nvSpPr>
          <p:cNvPr id="100" name="Google Shape;100;p1"/>
          <p:cNvSpPr txBox="1"/>
          <p:nvPr>
            <p:ph type="title"/>
          </p:nvPr>
        </p:nvSpPr>
        <p:spPr>
          <a:xfrm>
            <a:off x="762000" y="803325"/>
            <a:ext cx="5820900" cy="3476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RWI Phonics information meeting </a:t>
            </a:r>
            <a:endParaRPr/>
          </a:p>
        </p:txBody>
      </p:sp>
      <p:sp>
        <p:nvSpPr>
          <p:cNvPr id="101" name="Google Shape;101;p1"/>
          <p:cNvSpPr/>
          <p:nvPr/>
        </p:nvSpPr>
        <p:spPr>
          <a:xfrm flipH="1">
            <a:off x="6582780" y="-2008"/>
            <a:ext cx="5609220" cy="5840278"/>
          </a:xfrm>
          <a:custGeom>
            <a:rect b="b" l="l" r="r" t="t"/>
            <a:pathLst>
              <a:path extrusionOk="0" h="5840278" w="560922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2" name="Google Shape;102;p1"/>
          <p:cNvSpPr/>
          <p:nvPr/>
        </p:nvSpPr>
        <p:spPr>
          <a:xfrm>
            <a:off x="6765799" y="31313"/>
            <a:ext cx="5441859" cy="5654940"/>
          </a:xfrm>
          <a:custGeom>
            <a:rect b="b" l="l" r="r" t="t"/>
            <a:pathLst>
              <a:path extrusionOk="0" h="5654940" w="5441859">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03" name="Google Shape;103;p1"/>
          <p:cNvPicPr preferRelativeResize="0"/>
          <p:nvPr/>
        </p:nvPicPr>
        <p:blipFill rotWithShape="1">
          <a:blip r:embed="rId3">
            <a:alphaModFix/>
          </a:blip>
          <a:srcRect b="0" l="0" r="0" t="0"/>
          <a:stretch/>
        </p:blipFill>
        <p:spPr>
          <a:xfrm>
            <a:off x="7884057" y="803256"/>
            <a:ext cx="3796790" cy="3476282"/>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 name="Shape 183"/>
        <p:cNvGrpSpPr/>
        <p:nvPr/>
      </p:nvGrpSpPr>
      <p:grpSpPr>
        <a:xfrm>
          <a:off x="0" y="0"/>
          <a:ext cx="0" cy="0"/>
          <a:chOff x="0" y="0"/>
          <a:chExt cx="0" cy="0"/>
        </a:xfrm>
      </p:grpSpPr>
      <p:sp>
        <p:nvSpPr>
          <p:cNvPr id="184" name="Google Shape;184;p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5" name="Google Shape;185;p5"/>
          <p:cNvSpPr txBox="1"/>
          <p:nvPr>
            <p:ph type="title"/>
          </p:nvPr>
        </p:nvSpPr>
        <p:spPr>
          <a:xfrm>
            <a:off x="1252800" y="662401"/>
            <a:ext cx="6014700" cy="59136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97297"/>
              <a:buFont typeface="Calibri"/>
              <a:buNone/>
            </a:pPr>
            <a:r>
              <a:rPr b="1" lang="en-GB" sz="1850"/>
              <a:t>What does a RWI session look like?</a:t>
            </a:r>
            <a:endParaRPr b="1" sz="1850"/>
          </a:p>
          <a:p>
            <a:pPr indent="0" lvl="0" marL="0" rtl="0" algn="l">
              <a:lnSpc>
                <a:spcPct val="90000"/>
              </a:lnSpc>
              <a:spcBef>
                <a:spcPts val="0"/>
              </a:spcBef>
              <a:spcAft>
                <a:spcPts val="0"/>
              </a:spcAft>
              <a:buClr>
                <a:schemeClr val="dk1"/>
              </a:buClr>
              <a:buSzPct val="97297"/>
              <a:buFont typeface="Calibri"/>
              <a:buNone/>
            </a:pPr>
            <a:r>
              <a:t/>
            </a:r>
            <a:endParaRPr sz="1850"/>
          </a:p>
          <a:p>
            <a:pPr indent="0" lvl="0" marL="0" rtl="0" algn="l">
              <a:lnSpc>
                <a:spcPct val="90000"/>
              </a:lnSpc>
              <a:spcBef>
                <a:spcPts val="0"/>
              </a:spcBef>
              <a:spcAft>
                <a:spcPts val="0"/>
              </a:spcAft>
              <a:buNone/>
            </a:pPr>
            <a:r>
              <a:rPr b="1" lang="en-GB" sz="1850"/>
              <a:t>Each RWI session follows the same format and includes -</a:t>
            </a:r>
            <a:endParaRPr b="1" sz="1850"/>
          </a:p>
          <a:p>
            <a:pPr indent="0" lvl="0" marL="0" rtl="0" algn="l">
              <a:lnSpc>
                <a:spcPct val="90000"/>
              </a:lnSpc>
              <a:spcBef>
                <a:spcPts val="0"/>
              </a:spcBef>
              <a:spcAft>
                <a:spcPts val="0"/>
              </a:spcAft>
              <a:buNone/>
            </a:pPr>
            <a:r>
              <a:t/>
            </a:r>
            <a:endParaRPr b="1" sz="1850"/>
          </a:p>
          <a:p>
            <a:pPr indent="-334327" lvl="0" marL="457200" rtl="0" algn="l">
              <a:lnSpc>
                <a:spcPct val="90000"/>
              </a:lnSpc>
              <a:spcBef>
                <a:spcPts val="0"/>
              </a:spcBef>
              <a:spcAft>
                <a:spcPts val="0"/>
              </a:spcAft>
              <a:buSzPct val="100000"/>
              <a:buFont typeface="Calibri"/>
              <a:buChar char="-"/>
            </a:pPr>
            <a:r>
              <a:rPr lang="en-GB" sz="1850"/>
              <a:t>New sound taught/recap of previous sounds</a:t>
            </a:r>
            <a:endParaRPr sz="1850"/>
          </a:p>
          <a:p>
            <a:pPr indent="-334327" lvl="0" marL="457200" rtl="0" algn="l">
              <a:lnSpc>
                <a:spcPct val="90000"/>
              </a:lnSpc>
              <a:spcBef>
                <a:spcPts val="0"/>
              </a:spcBef>
              <a:spcAft>
                <a:spcPts val="0"/>
              </a:spcAft>
              <a:buSzPct val="100000"/>
              <a:buFont typeface="Calibri"/>
              <a:buChar char="-"/>
            </a:pPr>
            <a:r>
              <a:rPr lang="en-GB" sz="1850"/>
              <a:t>Fred talk - this is where the children ‘sound out’ to blend the green words</a:t>
            </a:r>
            <a:endParaRPr sz="1850"/>
          </a:p>
          <a:p>
            <a:pPr indent="-334327" lvl="0" marL="457200" rtl="0" algn="l">
              <a:lnSpc>
                <a:spcPct val="90000"/>
              </a:lnSpc>
              <a:spcBef>
                <a:spcPts val="0"/>
              </a:spcBef>
              <a:spcAft>
                <a:spcPts val="0"/>
              </a:spcAft>
              <a:buSzPct val="100000"/>
              <a:buFont typeface="Calibri"/>
              <a:buChar char="-"/>
            </a:pPr>
            <a:r>
              <a:rPr lang="en-GB" sz="1850"/>
              <a:t>Fred in head - this is where we encourage children to blend in their head and read the word</a:t>
            </a:r>
            <a:endParaRPr sz="1850"/>
          </a:p>
          <a:p>
            <a:pPr indent="-334327" lvl="0" marL="457200" rtl="0" algn="l">
              <a:lnSpc>
                <a:spcPct val="90000"/>
              </a:lnSpc>
              <a:spcBef>
                <a:spcPts val="0"/>
              </a:spcBef>
              <a:spcAft>
                <a:spcPts val="0"/>
              </a:spcAft>
              <a:buSzPct val="100000"/>
              <a:buFont typeface="Calibri"/>
              <a:buChar char="-"/>
            </a:pPr>
            <a:r>
              <a:rPr lang="en-GB" sz="1850"/>
              <a:t>Nonsense words - are silly words that allow children to show their phoneme awareness - such as - quob, shad, quape</a:t>
            </a:r>
            <a:endParaRPr sz="1850"/>
          </a:p>
          <a:p>
            <a:pPr indent="-334327" lvl="0" marL="457200" rtl="0" algn="l">
              <a:lnSpc>
                <a:spcPct val="90000"/>
              </a:lnSpc>
              <a:spcBef>
                <a:spcPts val="0"/>
              </a:spcBef>
              <a:spcAft>
                <a:spcPts val="0"/>
              </a:spcAft>
              <a:buSzPct val="100000"/>
              <a:buFont typeface="Calibri"/>
              <a:buChar char="-"/>
            </a:pPr>
            <a:r>
              <a:rPr lang="en-GB" sz="1850"/>
              <a:t>Story green words - words that are in the story they are covering that week - practise daily so we can build on speedy reading</a:t>
            </a:r>
            <a:endParaRPr sz="1850"/>
          </a:p>
          <a:p>
            <a:pPr indent="-334327" lvl="0" marL="457200" rtl="0" algn="l">
              <a:lnSpc>
                <a:spcPct val="90000"/>
              </a:lnSpc>
              <a:spcBef>
                <a:spcPts val="0"/>
              </a:spcBef>
              <a:spcAft>
                <a:spcPts val="0"/>
              </a:spcAft>
              <a:buSzPct val="100000"/>
              <a:buFont typeface="Calibri"/>
              <a:buChar char="-"/>
            </a:pPr>
            <a:r>
              <a:rPr lang="en-GB" sz="1850"/>
              <a:t>Red words - such as - </a:t>
            </a:r>
            <a:r>
              <a:rPr lang="en-GB" sz="1850">
                <a:solidFill>
                  <a:srgbClr val="FF0000"/>
                </a:solidFill>
              </a:rPr>
              <a:t>I, my, he, she, the, we </a:t>
            </a:r>
            <a:r>
              <a:rPr lang="en-GB" sz="1850"/>
              <a:t>etc. These words can not be blended and so we need to learn by sight</a:t>
            </a:r>
            <a:endParaRPr sz="1850"/>
          </a:p>
          <a:p>
            <a:pPr indent="-334327" lvl="0" marL="457200" rtl="0" algn="l">
              <a:lnSpc>
                <a:spcPct val="90000"/>
              </a:lnSpc>
              <a:spcBef>
                <a:spcPts val="0"/>
              </a:spcBef>
              <a:spcAft>
                <a:spcPts val="0"/>
              </a:spcAft>
              <a:buSzPct val="100000"/>
              <a:buFont typeface="Calibri"/>
              <a:buChar char="-"/>
            </a:pPr>
            <a:r>
              <a:rPr lang="en-GB" sz="1850"/>
              <a:t>Speedy green words - these are key words in the books we share that we can have a go at reading quickly by sight</a:t>
            </a:r>
            <a:endParaRPr sz="1850"/>
          </a:p>
          <a:p>
            <a:pPr indent="-334327" lvl="0" marL="457200" rtl="0" algn="l">
              <a:lnSpc>
                <a:spcPct val="90000"/>
              </a:lnSpc>
              <a:spcBef>
                <a:spcPts val="0"/>
              </a:spcBef>
              <a:spcAft>
                <a:spcPts val="0"/>
              </a:spcAft>
              <a:buSzPct val="100000"/>
              <a:buFont typeface="Calibri"/>
              <a:buChar char="-"/>
            </a:pPr>
            <a:r>
              <a:rPr lang="en-GB" sz="1850"/>
              <a:t>Ditty/book reading - we read our designated text as a group and with a partner</a:t>
            </a:r>
            <a:endParaRPr sz="1850"/>
          </a:p>
          <a:p>
            <a:pPr indent="-331470" lvl="0" marL="457200" rtl="0" algn="l">
              <a:lnSpc>
                <a:spcPct val="90000"/>
              </a:lnSpc>
              <a:spcBef>
                <a:spcPts val="0"/>
              </a:spcBef>
              <a:spcAft>
                <a:spcPts val="0"/>
              </a:spcAft>
              <a:buSzPct val="97297"/>
              <a:buFont typeface="Calibri"/>
              <a:buChar char="-"/>
            </a:pPr>
            <a:r>
              <a:rPr lang="en-GB" sz="1850"/>
              <a:t>Get writing task - a writing task linked to what the children have read, such things as complete the sentence and hold a sentence</a:t>
            </a:r>
            <a:br>
              <a:rPr lang="en-GB" sz="1800">
                <a:latin typeface="Calibri"/>
                <a:ea typeface="Calibri"/>
                <a:cs typeface="Calibri"/>
                <a:sym typeface="Calibri"/>
              </a:rPr>
            </a:br>
            <a:endParaRPr sz="1800"/>
          </a:p>
        </p:txBody>
      </p:sp>
      <p:grpSp>
        <p:nvGrpSpPr>
          <p:cNvPr id="186" name="Google Shape;186;p5"/>
          <p:cNvGrpSpPr/>
          <p:nvPr/>
        </p:nvGrpSpPr>
        <p:grpSpPr>
          <a:xfrm>
            <a:off x="0" y="0"/>
            <a:ext cx="885825" cy="6858000"/>
            <a:chOff x="0" y="0"/>
            <a:chExt cx="885825" cy="6858000"/>
          </a:xfrm>
        </p:grpSpPr>
        <p:sp>
          <p:nvSpPr>
            <p:cNvPr id="187" name="Google Shape;187;p5"/>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88" name="Google Shape;188;p5"/>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sp>
      </p:grpSp>
      <p:pic>
        <p:nvPicPr>
          <p:cNvPr descr="Graphical user interface, text, application, chat or text message&#10;&#10;Description automatically generated" id="189" name="Google Shape;189;p5"/>
          <p:cNvPicPr preferRelativeResize="0"/>
          <p:nvPr/>
        </p:nvPicPr>
        <p:blipFill rotWithShape="1">
          <a:blip r:embed="rId3">
            <a:alphaModFix/>
          </a:blip>
          <a:srcRect b="48791" l="0" r="0" t="0"/>
          <a:stretch/>
        </p:blipFill>
        <p:spPr>
          <a:xfrm>
            <a:off x="7633425" y="662803"/>
            <a:ext cx="3914175" cy="2833026"/>
          </a:xfrm>
          <a:prstGeom prst="rect">
            <a:avLst/>
          </a:prstGeom>
          <a:noFill/>
          <a:ln>
            <a:noFill/>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g20178585361_0_3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5" name="Google Shape;195;g20178585361_0_34"/>
          <p:cNvSpPr txBox="1"/>
          <p:nvPr>
            <p:ph type="title"/>
          </p:nvPr>
        </p:nvSpPr>
        <p:spPr>
          <a:xfrm>
            <a:off x="1252800" y="662401"/>
            <a:ext cx="6014700" cy="5913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b="1" lang="en-GB" sz="2550"/>
              <a:t>Example of how a child might write a word or sentence phonetically</a:t>
            </a:r>
            <a:endParaRPr b="1" sz="2550"/>
          </a:p>
          <a:p>
            <a:pPr indent="0" lvl="0" marL="0" rtl="0" algn="l">
              <a:lnSpc>
                <a:spcPct val="90000"/>
              </a:lnSpc>
              <a:spcBef>
                <a:spcPts val="0"/>
              </a:spcBef>
              <a:spcAft>
                <a:spcPts val="0"/>
              </a:spcAft>
              <a:buClr>
                <a:schemeClr val="dk1"/>
              </a:buClr>
              <a:buSzPts val="1800"/>
              <a:buFont typeface="Calibri"/>
              <a:buNone/>
            </a:pPr>
            <a:r>
              <a:t/>
            </a:r>
            <a:endParaRPr sz="2550"/>
          </a:p>
          <a:p>
            <a:pPr indent="0" lvl="0" marL="0" rtl="0" algn="l">
              <a:lnSpc>
                <a:spcPct val="90000"/>
              </a:lnSpc>
              <a:spcBef>
                <a:spcPts val="0"/>
              </a:spcBef>
              <a:spcAft>
                <a:spcPts val="0"/>
              </a:spcAft>
              <a:buNone/>
            </a:pPr>
            <a:r>
              <a:t/>
            </a:r>
            <a:endParaRPr b="1" sz="2550"/>
          </a:p>
          <a:p>
            <a:pPr indent="0" lvl="0" marL="0" rtl="0" algn="l">
              <a:lnSpc>
                <a:spcPct val="90000"/>
              </a:lnSpc>
              <a:spcBef>
                <a:spcPts val="0"/>
              </a:spcBef>
              <a:spcAft>
                <a:spcPts val="0"/>
              </a:spcAft>
              <a:buNone/>
            </a:pPr>
            <a:r>
              <a:t/>
            </a:r>
            <a:endParaRPr b="1" sz="2550"/>
          </a:p>
          <a:p>
            <a:pPr indent="-387350" lvl="0" marL="457200" rtl="0" algn="l">
              <a:lnSpc>
                <a:spcPct val="90000"/>
              </a:lnSpc>
              <a:spcBef>
                <a:spcPts val="0"/>
              </a:spcBef>
              <a:spcAft>
                <a:spcPts val="0"/>
              </a:spcAft>
              <a:buSzPts val="2500"/>
              <a:buFont typeface="Calibri"/>
              <a:buChar char="-"/>
            </a:pPr>
            <a:r>
              <a:rPr lang="en-GB" sz="2550"/>
              <a:t>I luv you</a:t>
            </a:r>
            <a:endParaRPr sz="2550"/>
          </a:p>
          <a:p>
            <a:pPr indent="0" lvl="0" marL="0" rtl="0" algn="l">
              <a:lnSpc>
                <a:spcPct val="90000"/>
              </a:lnSpc>
              <a:spcBef>
                <a:spcPts val="0"/>
              </a:spcBef>
              <a:spcAft>
                <a:spcPts val="0"/>
              </a:spcAft>
              <a:buNone/>
            </a:pPr>
            <a:r>
              <a:t/>
            </a:r>
            <a:endParaRPr sz="2550"/>
          </a:p>
          <a:p>
            <a:pPr indent="-390525" lvl="0" marL="457200" rtl="0" algn="l">
              <a:lnSpc>
                <a:spcPct val="90000"/>
              </a:lnSpc>
              <a:spcBef>
                <a:spcPts val="0"/>
              </a:spcBef>
              <a:spcAft>
                <a:spcPts val="0"/>
              </a:spcAft>
              <a:buSzPts val="2550"/>
              <a:buChar char="-"/>
            </a:pPr>
            <a:r>
              <a:rPr lang="en-GB" sz="2550"/>
              <a:t>Wee went up too spays</a:t>
            </a:r>
            <a:endParaRPr sz="2550"/>
          </a:p>
          <a:p>
            <a:pPr indent="0" lvl="0" marL="0" rtl="0" algn="l">
              <a:lnSpc>
                <a:spcPct val="90000"/>
              </a:lnSpc>
              <a:spcBef>
                <a:spcPts val="0"/>
              </a:spcBef>
              <a:spcAft>
                <a:spcPts val="0"/>
              </a:spcAft>
              <a:buNone/>
            </a:pPr>
            <a:r>
              <a:t/>
            </a:r>
            <a:endParaRPr sz="2550"/>
          </a:p>
          <a:p>
            <a:pPr indent="-390525" lvl="0" marL="457200" rtl="0" algn="l">
              <a:lnSpc>
                <a:spcPct val="90000"/>
              </a:lnSpc>
              <a:spcBef>
                <a:spcPts val="0"/>
              </a:spcBef>
              <a:spcAft>
                <a:spcPts val="0"/>
              </a:spcAft>
              <a:buSzPts val="2550"/>
              <a:buChar char="-"/>
            </a:pPr>
            <a:r>
              <a:rPr lang="en-GB" sz="2550"/>
              <a:t>Wons up on a tighm</a:t>
            </a:r>
            <a:endParaRPr sz="2550"/>
          </a:p>
          <a:p>
            <a:pPr indent="0" lvl="0" marL="0" rtl="0" algn="l">
              <a:lnSpc>
                <a:spcPct val="90000"/>
              </a:lnSpc>
              <a:spcBef>
                <a:spcPts val="0"/>
              </a:spcBef>
              <a:spcAft>
                <a:spcPts val="0"/>
              </a:spcAft>
              <a:buNone/>
            </a:pPr>
            <a:r>
              <a:t/>
            </a:r>
            <a:endParaRPr sz="2550"/>
          </a:p>
          <a:p>
            <a:pPr indent="-390525" lvl="0" marL="457200" rtl="0" algn="l">
              <a:lnSpc>
                <a:spcPct val="90000"/>
              </a:lnSpc>
              <a:spcBef>
                <a:spcPts val="0"/>
              </a:spcBef>
              <a:spcAft>
                <a:spcPts val="0"/>
              </a:spcAft>
              <a:buSzPts val="2550"/>
              <a:buChar char="-"/>
            </a:pPr>
            <a:r>
              <a:rPr lang="en-GB" sz="2550"/>
              <a:t>I mayd a picha</a:t>
            </a:r>
            <a:endParaRPr sz="2550"/>
          </a:p>
          <a:p>
            <a:pPr indent="0" lvl="0" marL="0" rtl="0" algn="l">
              <a:lnSpc>
                <a:spcPct val="90000"/>
              </a:lnSpc>
              <a:spcBef>
                <a:spcPts val="0"/>
              </a:spcBef>
              <a:spcAft>
                <a:spcPts val="0"/>
              </a:spcAft>
              <a:buNone/>
            </a:pPr>
            <a:r>
              <a:t/>
            </a:r>
            <a:endParaRPr sz="2550"/>
          </a:p>
          <a:p>
            <a:pPr indent="-390525" lvl="0" marL="457200" rtl="0" algn="l">
              <a:lnSpc>
                <a:spcPct val="90000"/>
              </a:lnSpc>
              <a:spcBef>
                <a:spcPts val="0"/>
              </a:spcBef>
              <a:spcAft>
                <a:spcPts val="0"/>
              </a:spcAft>
              <a:buSzPts val="2550"/>
              <a:buChar char="-"/>
            </a:pPr>
            <a:r>
              <a:rPr lang="en-GB" sz="2550"/>
              <a:t>The cowt is bloo</a:t>
            </a:r>
            <a:endParaRPr sz="2550"/>
          </a:p>
        </p:txBody>
      </p:sp>
      <p:grpSp>
        <p:nvGrpSpPr>
          <p:cNvPr id="196" name="Google Shape;196;g20178585361_0_34"/>
          <p:cNvGrpSpPr/>
          <p:nvPr/>
        </p:nvGrpSpPr>
        <p:grpSpPr>
          <a:xfrm>
            <a:off x="0" y="0"/>
            <a:ext cx="885825" cy="6858000"/>
            <a:chOff x="0" y="0"/>
            <a:chExt cx="885825" cy="6858000"/>
          </a:xfrm>
        </p:grpSpPr>
        <p:sp>
          <p:nvSpPr>
            <p:cNvPr id="197" name="Google Shape;197;g20178585361_0_34"/>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98" name="Google Shape;198;g20178585361_0_34"/>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10"/>
              </a:srgbClr>
            </a:solidFill>
            <a:ln>
              <a:noFill/>
            </a:ln>
          </p:spPr>
        </p:sp>
      </p:grpSp>
      <p:pic>
        <p:nvPicPr>
          <p:cNvPr descr="Graphical user interface, text, application, chat or text message&#10;&#10;Description automatically generated" id="199" name="Google Shape;199;g20178585361_0_34"/>
          <p:cNvPicPr preferRelativeResize="0"/>
          <p:nvPr/>
        </p:nvPicPr>
        <p:blipFill rotWithShape="1">
          <a:blip r:embed="rId3">
            <a:alphaModFix/>
          </a:blip>
          <a:srcRect b="48791" l="0" r="0" t="0"/>
          <a:stretch/>
        </p:blipFill>
        <p:spPr>
          <a:xfrm>
            <a:off x="7633425" y="662803"/>
            <a:ext cx="3914175" cy="2833026"/>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g20178585361_0_4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5" name="Google Shape;205;g20178585361_0_43"/>
          <p:cNvSpPr txBox="1"/>
          <p:nvPr>
            <p:ph type="title"/>
          </p:nvPr>
        </p:nvSpPr>
        <p:spPr>
          <a:xfrm>
            <a:off x="1252800" y="662401"/>
            <a:ext cx="6014700" cy="5913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b="1" lang="en-GB" sz="2550"/>
              <a:t>Some written examples-</a:t>
            </a:r>
            <a:endParaRPr b="1" sz="2550"/>
          </a:p>
          <a:p>
            <a:pPr indent="0" lvl="0" marL="0" rtl="0" algn="l">
              <a:lnSpc>
                <a:spcPct val="90000"/>
              </a:lnSpc>
              <a:spcBef>
                <a:spcPts val="0"/>
              </a:spcBef>
              <a:spcAft>
                <a:spcPts val="0"/>
              </a:spcAft>
              <a:buClr>
                <a:schemeClr val="dk1"/>
              </a:buClr>
              <a:buSzPts val="1800"/>
              <a:buFont typeface="Calibri"/>
              <a:buNone/>
            </a:pPr>
            <a:r>
              <a:t/>
            </a:r>
            <a:endParaRPr sz="2550"/>
          </a:p>
          <a:p>
            <a:pPr indent="0" lvl="0" marL="0" rtl="0" algn="l">
              <a:lnSpc>
                <a:spcPct val="90000"/>
              </a:lnSpc>
              <a:spcBef>
                <a:spcPts val="0"/>
              </a:spcBef>
              <a:spcAft>
                <a:spcPts val="0"/>
              </a:spcAft>
              <a:buNone/>
            </a:pPr>
            <a:r>
              <a:t/>
            </a:r>
            <a:endParaRPr b="1" sz="2550"/>
          </a:p>
          <a:p>
            <a:pPr indent="0" lvl="0" marL="0" rtl="0" algn="l">
              <a:lnSpc>
                <a:spcPct val="90000"/>
              </a:lnSpc>
              <a:spcBef>
                <a:spcPts val="0"/>
              </a:spcBef>
              <a:spcAft>
                <a:spcPts val="0"/>
              </a:spcAft>
              <a:buNone/>
            </a:pPr>
            <a:r>
              <a:t/>
            </a:r>
            <a:endParaRPr b="1" sz="2550"/>
          </a:p>
          <a:p>
            <a:pPr indent="0" lvl="0" marL="0" rtl="0" algn="l">
              <a:lnSpc>
                <a:spcPct val="90000"/>
              </a:lnSpc>
              <a:spcBef>
                <a:spcPts val="0"/>
              </a:spcBef>
              <a:spcAft>
                <a:spcPts val="0"/>
              </a:spcAft>
              <a:buNone/>
            </a:pPr>
            <a:r>
              <a:t/>
            </a:r>
            <a:endParaRPr sz="2550"/>
          </a:p>
        </p:txBody>
      </p:sp>
      <p:grpSp>
        <p:nvGrpSpPr>
          <p:cNvPr id="206" name="Google Shape;206;g20178585361_0_43"/>
          <p:cNvGrpSpPr/>
          <p:nvPr/>
        </p:nvGrpSpPr>
        <p:grpSpPr>
          <a:xfrm>
            <a:off x="0" y="0"/>
            <a:ext cx="885825" cy="6858000"/>
            <a:chOff x="0" y="0"/>
            <a:chExt cx="885825" cy="6858000"/>
          </a:xfrm>
        </p:grpSpPr>
        <p:sp>
          <p:nvSpPr>
            <p:cNvPr id="207" name="Google Shape;207;g20178585361_0_43"/>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208" name="Google Shape;208;g20178585361_0_43"/>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10"/>
              </a:srgbClr>
            </a:solidFill>
            <a:ln>
              <a:noFill/>
            </a:ln>
          </p:spPr>
        </p:sp>
      </p:grpSp>
      <p:pic>
        <p:nvPicPr>
          <p:cNvPr descr="Graphical user interface, text, application, chat or text message&#10;&#10;Description automatically generated" id="209" name="Google Shape;209;g20178585361_0_43"/>
          <p:cNvPicPr preferRelativeResize="0"/>
          <p:nvPr/>
        </p:nvPicPr>
        <p:blipFill rotWithShape="1">
          <a:blip r:embed="rId3">
            <a:alphaModFix/>
          </a:blip>
          <a:srcRect b="48791" l="0" r="0" t="0"/>
          <a:stretch/>
        </p:blipFill>
        <p:spPr>
          <a:xfrm>
            <a:off x="7749675" y="314078"/>
            <a:ext cx="3914175" cy="2833026"/>
          </a:xfrm>
          <a:prstGeom prst="rect">
            <a:avLst/>
          </a:prstGeom>
          <a:noFill/>
          <a:ln>
            <a:noFill/>
          </a:ln>
        </p:spPr>
      </p:pic>
      <p:pic>
        <p:nvPicPr>
          <p:cNvPr id="210" name="Google Shape;210;g20178585361_0_43"/>
          <p:cNvPicPr preferRelativeResize="0"/>
          <p:nvPr/>
        </p:nvPicPr>
        <p:blipFill rotWithShape="1">
          <a:blip r:embed="rId4">
            <a:alphaModFix/>
          </a:blip>
          <a:srcRect b="35468" l="6398" r="52924" t="37412"/>
          <a:stretch/>
        </p:blipFill>
        <p:spPr>
          <a:xfrm>
            <a:off x="960175" y="1330950"/>
            <a:ext cx="3545224" cy="3151301"/>
          </a:xfrm>
          <a:prstGeom prst="rect">
            <a:avLst/>
          </a:prstGeom>
          <a:noFill/>
          <a:ln>
            <a:noFill/>
          </a:ln>
        </p:spPr>
      </p:pic>
      <p:pic>
        <p:nvPicPr>
          <p:cNvPr id="211" name="Google Shape;211;g20178585361_0_43"/>
          <p:cNvPicPr preferRelativeResize="0"/>
          <p:nvPr/>
        </p:nvPicPr>
        <p:blipFill rotWithShape="1">
          <a:blip r:embed="rId5">
            <a:alphaModFix/>
          </a:blip>
          <a:srcRect b="0" l="9086" r="33003" t="58691"/>
          <a:stretch/>
        </p:blipFill>
        <p:spPr>
          <a:xfrm>
            <a:off x="4870350" y="2982400"/>
            <a:ext cx="3914175" cy="3722875"/>
          </a:xfrm>
          <a:prstGeom prst="rect">
            <a:avLst/>
          </a:prstGeom>
          <a:noFill/>
          <a:ln>
            <a:noFill/>
          </a:ln>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sp>
        <p:nvSpPr>
          <p:cNvPr id="216" name="Google Shape;216;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8"/>
          <p:cNvSpPr txBox="1"/>
          <p:nvPr>
            <p:ph type="title"/>
          </p:nvPr>
        </p:nvSpPr>
        <p:spPr>
          <a:xfrm>
            <a:off x="1252800" y="662398"/>
            <a:ext cx="6014700" cy="4622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br>
              <a:rPr lang="en-GB" sz="1800">
                <a:latin typeface="Calibri"/>
                <a:ea typeface="Calibri"/>
                <a:cs typeface="Calibri"/>
                <a:sym typeface="Calibri"/>
              </a:rPr>
            </a:br>
            <a:endParaRPr sz="1800"/>
          </a:p>
        </p:txBody>
      </p:sp>
      <p:grpSp>
        <p:nvGrpSpPr>
          <p:cNvPr id="218" name="Google Shape;218;p8"/>
          <p:cNvGrpSpPr/>
          <p:nvPr/>
        </p:nvGrpSpPr>
        <p:grpSpPr>
          <a:xfrm>
            <a:off x="0" y="0"/>
            <a:ext cx="885825" cy="6858000"/>
            <a:chOff x="0" y="0"/>
            <a:chExt cx="885825" cy="6858000"/>
          </a:xfrm>
        </p:grpSpPr>
        <p:sp>
          <p:nvSpPr>
            <p:cNvPr id="219" name="Google Shape;219;p8"/>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220" name="Google Shape;220;p8"/>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10"/>
              </a:srgbClr>
            </a:solidFill>
            <a:ln>
              <a:noFill/>
            </a:ln>
          </p:spPr>
        </p:sp>
      </p:grpSp>
      <p:pic>
        <p:nvPicPr>
          <p:cNvPr descr="Graphical user interface, text, application, chat or text message&#10;&#10;Description automatically generated" id="221" name="Google Shape;221;p8"/>
          <p:cNvPicPr preferRelativeResize="0"/>
          <p:nvPr/>
        </p:nvPicPr>
        <p:blipFill rotWithShape="1">
          <a:blip r:embed="rId3">
            <a:alphaModFix/>
          </a:blip>
          <a:srcRect b="49054" l="0" r="0" t="0"/>
          <a:stretch/>
        </p:blipFill>
        <p:spPr>
          <a:xfrm>
            <a:off x="7633425" y="372203"/>
            <a:ext cx="3914175" cy="2818501"/>
          </a:xfrm>
          <a:prstGeom prst="rect">
            <a:avLst/>
          </a:prstGeom>
          <a:noFill/>
          <a:ln>
            <a:noFill/>
          </a:ln>
        </p:spPr>
      </p:pic>
      <p:sp>
        <p:nvSpPr>
          <p:cNvPr id="222" name="Google Shape;222;p8"/>
          <p:cNvSpPr txBox="1"/>
          <p:nvPr/>
        </p:nvSpPr>
        <p:spPr>
          <a:xfrm>
            <a:off x="1251675" y="183075"/>
            <a:ext cx="6015900" cy="3971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Games to play at home to make phonics fun -</a:t>
            </a:r>
            <a:endParaRPr b="1"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A link to a previous filmed video </a:t>
            </a:r>
            <a:r>
              <a:rPr lang="en-GB" sz="1800">
                <a:solidFill>
                  <a:schemeClr val="dk1"/>
                </a:solidFill>
                <a:latin typeface="Calibri"/>
                <a:ea typeface="Calibri"/>
                <a:cs typeface="Calibri"/>
                <a:sym typeface="Calibri"/>
              </a:rPr>
              <a:t>with</a:t>
            </a:r>
            <a:r>
              <a:rPr lang="en-GB" sz="1800">
                <a:solidFill>
                  <a:schemeClr val="dk1"/>
                </a:solidFill>
                <a:latin typeface="Calibri"/>
                <a:ea typeface="Calibri"/>
                <a:cs typeface="Calibri"/>
                <a:sym typeface="Calibri"/>
              </a:rPr>
              <a:t> some game ideas - </a:t>
            </a:r>
            <a:r>
              <a:rPr lang="en-GB" sz="1800" u="sng">
                <a:solidFill>
                  <a:schemeClr val="hlink"/>
                </a:solidFill>
                <a:latin typeface="Calibri"/>
                <a:ea typeface="Calibri"/>
                <a:cs typeface="Calibri"/>
                <a:sym typeface="Calibri"/>
                <a:hlinkClick r:id="rId4"/>
              </a:rPr>
              <a:t>https://www.youtube.com/watch?v=6Ph69YOCkuE</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Bingo</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Dab the sounds</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Where’s Wally - or any books - have a list of words you know your child could have a go at </a:t>
            </a:r>
            <a:r>
              <a:rPr lang="en-GB" sz="1800">
                <a:solidFill>
                  <a:schemeClr val="dk1"/>
                </a:solidFill>
                <a:latin typeface="Calibri"/>
                <a:ea typeface="Calibri"/>
                <a:cs typeface="Calibri"/>
                <a:sym typeface="Calibri"/>
              </a:rPr>
              <a:t>decoding</a:t>
            </a:r>
            <a:r>
              <a:rPr lang="en-GB" sz="1800">
                <a:solidFill>
                  <a:schemeClr val="dk1"/>
                </a:solidFill>
                <a:latin typeface="Calibri"/>
                <a:ea typeface="Calibri"/>
                <a:cs typeface="Calibri"/>
                <a:sym typeface="Calibri"/>
              </a:rPr>
              <a:t> such as ‘bus’ - can they find the picture of the bus?</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Splat the sound</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How </a:t>
            </a:r>
            <a:r>
              <a:rPr lang="en-GB" sz="1800">
                <a:solidFill>
                  <a:schemeClr val="dk1"/>
                </a:solidFill>
                <a:latin typeface="Calibri"/>
                <a:ea typeface="Calibri"/>
                <a:cs typeface="Calibri"/>
                <a:sym typeface="Calibri"/>
              </a:rPr>
              <a:t>many</a:t>
            </a:r>
            <a:r>
              <a:rPr lang="en-GB" sz="1800">
                <a:solidFill>
                  <a:schemeClr val="dk1"/>
                </a:solidFill>
                <a:latin typeface="Calibri"/>
                <a:ea typeface="Calibri"/>
                <a:cs typeface="Calibri"/>
                <a:sym typeface="Calibri"/>
              </a:rPr>
              <a:t> words can you write down that have the ‘sh’ sound in one minute?</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Build words with </a:t>
            </a:r>
            <a:r>
              <a:rPr lang="en-GB" sz="1800">
                <a:solidFill>
                  <a:schemeClr val="dk1"/>
                </a:solidFill>
                <a:latin typeface="Calibri"/>
                <a:ea typeface="Calibri"/>
                <a:cs typeface="Calibri"/>
                <a:sym typeface="Calibri"/>
              </a:rPr>
              <a:t>magnetic</a:t>
            </a:r>
            <a:r>
              <a:rPr lang="en-GB" sz="1800">
                <a:solidFill>
                  <a:schemeClr val="dk1"/>
                </a:solidFill>
                <a:latin typeface="Calibri"/>
                <a:ea typeface="Calibri"/>
                <a:cs typeface="Calibri"/>
                <a:sym typeface="Calibri"/>
              </a:rPr>
              <a:t> letters or </a:t>
            </a:r>
            <a:r>
              <a:rPr lang="en-GB" sz="1800">
                <a:solidFill>
                  <a:schemeClr val="dk1"/>
                </a:solidFill>
                <a:latin typeface="Calibri"/>
                <a:ea typeface="Calibri"/>
                <a:cs typeface="Calibri"/>
                <a:sym typeface="Calibri"/>
              </a:rPr>
              <a:t>with</a:t>
            </a:r>
            <a:r>
              <a:rPr lang="en-GB" sz="1800">
                <a:solidFill>
                  <a:schemeClr val="dk1"/>
                </a:solidFill>
                <a:latin typeface="Calibri"/>
                <a:ea typeface="Calibri"/>
                <a:cs typeface="Calibri"/>
                <a:sym typeface="Calibri"/>
              </a:rPr>
              <a:t> their sound cards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23" name="Google Shape;223;p8"/>
          <p:cNvPicPr preferRelativeResize="0"/>
          <p:nvPr/>
        </p:nvPicPr>
        <p:blipFill>
          <a:blip r:embed="rId5">
            <a:alphaModFix/>
          </a:blip>
          <a:stretch>
            <a:fillRect/>
          </a:stretch>
        </p:blipFill>
        <p:spPr>
          <a:xfrm>
            <a:off x="2927862" y="3875425"/>
            <a:ext cx="2382876" cy="1787149"/>
          </a:xfrm>
          <a:prstGeom prst="rect">
            <a:avLst/>
          </a:prstGeom>
          <a:noFill/>
          <a:ln>
            <a:noFill/>
          </a:ln>
        </p:spPr>
      </p:pic>
      <p:pic>
        <p:nvPicPr>
          <p:cNvPr id="224" name="Google Shape;224;p8"/>
          <p:cNvPicPr preferRelativeResize="0"/>
          <p:nvPr/>
        </p:nvPicPr>
        <p:blipFill>
          <a:blip r:embed="rId6">
            <a:alphaModFix/>
          </a:blip>
          <a:stretch>
            <a:fillRect/>
          </a:stretch>
        </p:blipFill>
        <p:spPr>
          <a:xfrm>
            <a:off x="5466025" y="4796054"/>
            <a:ext cx="2511176" cy="1883395"/>
          </a:xfrm>
          <a:prstGeom prst="rect">
            <a:avLst/>
          </a:prstGeom>
          <a:noFill/>
          <a:ln>
            <a:noFill/>
          </a:ln>
        </p:spPr>
      </p:pic>
      <p:pic>
        <p:nvPicPr>
          <p:cNvPr id="225" name="Google Shape;225;p8"/>
          <p:cNvPicPr preferRelativeResize="0"/>
          <p:nvPr/>
        </p:nvPicPr>
        <p:blipFill>
          <a:blip r:embed="rId7">
            <a:alphaModFix/>
          </a:blip>
          <a:stretch>
            <a:fillRect/>
          </a:stretch>
        </p:blipFill>
        <p:spPr>
          <a:xfrm>
            <a:off x="8132477" y="3670350"/>
            <a:ext cx="1559401" cy="2079201"/>
          </a:xfrm>
          <a:prstGeom prst="rect">
            <a:avLst/>
          </a:prstGeom>
          <a:noFill/>
          <a:ln>
            <a:noFill/>
          </a:ln>
        </p:spPr>
      </p:pic>
      <p:pic>
        <p:nvPicPr>
          <p:cNvPr id="226" name="Google Shape;226;p8"/>
          <p:cNvPicPr preferRelativeResize="0"/>
          <p:nvPr/>
        </p:nvPicPr>
        <p:blipFill>
          <a:blip r:embed="rId8">
            <a:alphaModFix/>
          </a:blip>
          <a:stretch>
            <a:fillRect/>
          </a:stretch>
        </p:blipFill>
        <p:spPr>
          <a:xfrm>
            <a:off x="1005819" y="4091712"/>
            <a:ext cx="1802043" cy="2402724"/>
          </a:xfrm>
          <a:prstGeom prst="rect">
            <a:avLst/>
          </a:prstGeom>
          <a:noFill/>
          <a:ln>
            <a:noFill/>
          </a:ln>
        </p:spPr>
      </p:pic>
      <p:pic>
        <p:nvPicPr>
          <p:cNvPr id="227" name="Google Shape;227;p8"/>
          <p:cNvPicPr preferRelativeResize="0"/>
          <p:nvPr/>
        </p:nvPicPr>
        <p:blipFill>
          <a:blip r:embed="rId9">
            <a:alphaModFix/>
          </a:blip>
          <a:stretch>
            <a:fillRect/>
          </a:stretch>
        </p:blipFill>
        <p:spPr>
          <a:xfrm>
            <a:off x="9759975" y="4912680"/>
            <a:ext cx="2200200" cy="1650146"/>
          </a:xfrm>
          <a:prstGeom prst="rect">
            <a:avLst/>
          </a:prstGeom>
          <a:noFill/>
          <a:ln>
            <a:noFill/>
          </a:ln>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1" name="Shape 231"/>
        <p:cNvGrpSpPr/>
        <p:nvPr/>
      </p:nvGrpSpPr>
      <p:grpSpPr>
        <a:xfrm>
          <a:off x="0" y="0"/>
          <a:ext cx="0" cy="0"/>
          <a:chOff x="0" y="0"/>
          <a:chExt cx="0" cy="0"/>
        </a:xfrm>
      </p:grpSpPr>
      <p:sp>
        <p:nvSpPr>
          <p:cNvPr id="232" name="Google Shape;232;g20178585361_0_5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g20178585361_0_54"/>
          <p:cNvSpPr txBox="1"/>
          <p:nvPr>
            <p:ph type="title"/>
          </p:nvPr>
        </p:nvSpPr>
        <p:spPr>
          <a:xfrm>
            <a:off x="1252800" y="662398"/>
            <a:ext cx="6014700" cy="4622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br>
              <a:rPr lang="en-GB" sz="1800">
                <a:latin typeface="Calibri"/>
                <a:ea typeface="Calibri"/>
                <a:cs typeface="Calibri"/>
                <a:sym typeface="Calibri"/>
              </a:rPr>
            </a:br>
            <a:endParaRPr sz="1800"/>
          </a:p>
        </p:txBody>
      </p:sp>
      <p:grpSp>
        <p:nvGrpSpPr>
          <p:cNvPr id="234" name="Google Shape;234;g20178585361_0_54"/>
          <p:cNvGrpSpPr/>
          <p:nvPr/>
        </p:nvGrpSpPr>
        <p:grpSpPr>
          <a:xfrm>
            <a:off x="0" y="0"/>
            <a:ext cx="885825" cy="6858000"/>
            <a:chOff x="0" y="0"/>
            <a:chExt cx="885825" cy="6858000"/>
          </a:xfrm>
        </p:grpSpPr>
        <p:sp>
          <p:nvSpPr>
            <p:cNvPr id="235" name="Google Shape;235;g20178585361_0_54"/>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236" name="Google Shape;236;g20178585361_0_54"/>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10"/>
              </a:srgbClr>
            </a:solidFill>
            <a:ln>
              <a:noFill/>
            </a:ln>
          </p:spPr>
        </p:sp>
      </p:grpSp>
      <p:pic>
        <p:nvPicPr>
          <p:cNvPr descr="Graphical user interface, text, application, chat or text message&#10;&#10;Description automatically generated" id="237" name="Google Shape;237;g20178585361_0_54"/>
          <p:cNvPicPr preferRelativeResize="0"/>
          <p:nvPr/>
        </p:nvPicPr>
        <p:blipFill rotWithShape="1">
          <a:blip r:embed="rId3">
            <a:alphaModFix/>
          </a:blip>
          <a:srcRect b="49054" l="0" r="0" t="0"/>
          <a:stretch/>
        </p:blipFill>
        <p:spPr>
          <a:xfrm>
            <a:off x="7633425" y="662803"/>
            <a:ext cx="3914175" cy="2818501"/>
          </a:xfrm>
          <a:prstGeom prst="rect">
            <a:avLst/>
          </a:prstGeom>
          <a:noFill/>
          <a:ln>
            <a:noFill/>
          </a:ln>
        </p:spPr>
      </p:pic>
      <p:sp>
        <p:nvSpPr>
          <p:cNvPr id="238" name="Google Shape;238;g20178585361_0_54"/>
          <p:cNvSpPr txBox="1"/>
          <p:nvPr/>
        </p:nvSpPr>
        <p:spPr>
          <a:xfrm>
            <a:off x="1251678" y="662399"/>
            <a:ext cx="60159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Phonics </a:t>
            </a:r>
            <a:r>
              <a:rPr b="1" lang="en-GB" sz="1800">
                <a:solidFill>
                  <a:schemeClr val="dk1"/>
                </a:solidFill>
                <a:latin typeface="Calibri"/>
                <a:ea typeface="Calibri"/>
                <a:cs typeface="Calibri"/>
                <a:sym typeface="Calibri"/>
              </a:rPr>
              <a:t>websites</a:t>
            </a:r>
            <a:r>
              <a:rPr b="1" lang="en-GB" sz="1800">
                <a:solidFill>
                  <a:schemeClr val="dk1"/>
                </a:solidFill>
                <a:latin typeface="Calibri"/>
                <a:ea typeface="Calibri"/>
                <a:cs typeface="Calibri"/>
                <a:sym typeface="Calibri"/>
              </a:rPr>
              <a:t> and apps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u="sng">
                <a:solidFill>
                  <a:schemeClr val="hlink"/>
                </a:solidFill>
                <a:latin typeface="Calibri"/>
                <a:ea typeface="Calibri"/>
                <a:cs typeface="Calibri"/>
                <a:sym typeface="Calibri"/>
                <a:hlinkClick r:id="rId4"/>
              </a:rPr>
              <a:t>www.phonicsplay.co.uk</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u="sng">
                <a:solidFill>
                  <a:schemeClr val="hlink"/>
                </a:solidFill>
                <a:latin typeface="Calibri"/>
                <a:ea typeface="Calibri"/>
                <a:cs typeface="Calibri"/>
                <a:sym typeface="Calibri"/>
                <a:hlinkClick r:id="rId5"/>
              </a:rPr>
              <a:t>www.topmarks.co.uk</a:t>
            </a:r>
            <a:r>
              <a:rPr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u="sng">
                <a:solidFill>
                  <a:schemeClr val="hlink"/>
                </a:solidFill>
                <a:latin typeface="Calibri"/>
                <a:ea typeface="Calibri"/>
                <a:cs typeface="Calibri"/>
                <a:sym typeface="Calibri"/>
                <a:hlinkClick r:id="rId6"/>
              </a:rPr>
              <a:t>www.phonicsbloom.com</a:t>
            </a:r>
            <a:endParaRPr sz="1800">
              <a:solidFill>
                <a:schemeClr val="dk1"/>
              </a:solidFill>
              <a:latin typeface="Calibri"/>
              <a:ea typeface="Calibri"/>
              <a:cs typeface="Calibri"/>
              <a:sym typeface="Calibri"/>
            </a:endParaRPr>
          </a:p>
          <a:p>
            <a:pPr indent="-342900" lvl="0" marL="457200" marR="0" rtl="0" algn="l">
              <a:spcBef>
                <a:spcPts val="0"/>
              </a:spcBef>
              <a:spcAft>
                <a:spcPts val="0"/>
              </a:spcAft>
              <a:buClr>
                <a:schemeClr val="dk1"/>
              </a:buClr>
              <a:buSzPts val="1800"/>
              <a:buFont typeface="Calibri"/>
              <a:buChar char="-"/>
            </a:pPr>
            <a:r>
              <a:rPr lang="en-GB" sz="1800" u="sng">
                <a:solidFill>
                  <a:schemeClr val="hlink"/>
                </a:solidFill>
                <a:latin typeface="Calibri"/>
                <a:ea typeface="Calibri"/>
                <a:cs typeface="Calibri"/>
                <a:sym typeface="Calibri"/>
                <a:hlinkClick r:id="rId7"/>
              </a:rPr>
              <a:t>www.timeforphonics.co.uk</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 name="Shape 242"/>
        <p:cNvGrpSpPr/>
        <p:nvPr/>
      </p:nvGrpSpPr>
      <p:grpSpPr>
        <a:xfrm>
          <a:off x="0" y="0"/>
          <a:ext cx="0" cy="0"/>
          <a:chOff x="0" y="0"/>
          <a:chExt cx="0" cy="0"/>
        </a:xfrm>
      </p:grpSpPr>
      <p:sp>
        <p:nvSpPr>
          <p:cNvPr id="243" name="Google Shape;243;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7"/>
          <p:cNvSpPr txBox="1"/>
          <p:nvPr>
            <p:ph type="title"/>
          </p:nvPr>
        </p:nvSpPr>
        <p:spPr>
          <a:xfrm>
            <a:off x="1252800" y="662398"/>
            <a:ext cx="6014775" cy="46228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br>
              <a:rPr lang="en-GB" sz="1800">
                <a:latin typeface="Calibri"/>
                <a:ea typeface="Calibri"/>
                <a:cs typeface="Calibri"/>
                <a:sym typeface="Calibri"/>
              </a:rPr>
            </a:br>
            <a:endParaRPr sz="1800"/>
          </a:p>
        </p:txBody>
      </p:sp>
      <p:grpSp>
        <p:nvGrpSpPr>
          <p:cNvPr id="245" name="Google Shape;245;p7"/>
          <p:cNvGrpSpPr/>
          <p:nvPr/>
        </p:nvGrpSpPr>
        <p:grpSpPr>
          <a:xfrm>
            <a:off x="0" y="0"/>
            <a:ext cx="885825" cy="6858000"/>
            <a:chOff x="0" y="0"/>
            <a:chExt cx="885825" cy="6858000"/>
          </a:xfrm>
        </p:grpSpPr>
        <p:sp>
          <p:nvSpPr>
            <p:cNvPr id="246" name="Google Shape;246;p7"/>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247" name="Google Shape;247;p7"/>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sp>
      </p:grpSp>
      <p:pic>
        <p:nvPicPr>
          <p:cNvPr descr="Graphical user interface, text, application, chat or text message&#10;&#10;Description automatically generated" id="248" name="Google Shape;248;p7"/>
          <p:cNvPicPr preferRelativeResize="0"/>
          <p:nvPr/>
        </p:nvPicPr>
        <p:blipFill rotWithShape="1">
          <a:blip r:embed="rId3">
            <a:alphaModFix/>
          </a:blip>
          <a:srcRect b="50104" l="0" r="0" t="0"/>
          <a:stretch/>
        </p:blipFill>
        <p:spPr>
          <a:xfrm>
            <a:off x="7633425" y="662803"/>
            <a:ext cx="3914175" cy="2760401"/>
          </a:xfrm>
          <a:prstGeom prst="rect">
            <a:avLst/>
          </a:prstGeom>
          <a:noFill/>
          <a:ln>
            <a:noFill/>
          </a:ln>
        </p:spPr>
      </p:pic>
      <p:sp>
        <p:nvSpPr>
          <p:cNvPr id="249" name="Google Shape;249;p7"/>
          <p:cNvSpPr txBox="1"/>
          <p:nvPr/>
        </p:nvSpPr>
        <p:spPr>
          <a:xfrm>
            <a:off x="6176103" y="4178574"/>
            <a:ext cx="60159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latin typeface="Calibri"/>
                <a:ea typeface="Calibri"/>
                <a:cs typeface="Calibri"/>
                <a:sym typeface="Calibri"/>
              </a:rPr>
              <a:t>RWI builds upon the building blocks of reading in a systematic way.</a:t>
            </a:r>
            <a:endParaRPr sz="1800">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GB" sz="1800">
                <a:solidFill>
                  <a:schemeClr val="dk1"/>
                </a:solidFill>
                <a:latin typeface="Calibri"/>
                <a:ea typeface="Calibri"/>
                <a:cs typeface="Calibri"/>
                <a:sym typeface="Calibri"/>
              </a:rPr>
              <a:t>THANK YOU FOR JOINING US ANY QUESTIONS PLEASE JUST ASK.</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50" name="Google Shape;250;p7"/>
          <p:cNvPicPr preferRelativeResize="0"/>
          <p:nvPr/>
        </p:nvPicPr>
        <p:blipFill rotWithShape="1">
          <a:blip r:embed="rId4">
            <a:alphaModFix/>
          </a:blip>
          <a:srcRect b="31648" l="12695" r="10268" t="22230"/>
          <a:stretch/>
        </p:blipFill>
        <p:spPr>
          <a:xfrm>
            <a:off x="1579650" y="443841"/>
            <a:ext cx="4511176" cy="5845432"/>
          </a:xfrm>
          <a:prstGeom prst="rect">
            <a:avLst/>
          </a:prstGeom>
          <a:noFill/>
          <a:ln>
            <a:noFill/>
          </a:ln>
        </p:spPr>
      </p:pic>
      <p:sp>
        <p:nvSpPr>
          <p:cNvPr id="251" name="Google Shape;251;p7"/>
          <p:cNvSpPr txBox="1"/>
          <p:nvPr/>
        </p:nvSpPr>
        <p:spPr>
          <a:xfrm>
            <a:off x="6468600" y="2929175"/>
            <a:ext cx="836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sp>
        <p:nvSpPr>
          <p:cNvPr id="108" name="Google Shape;108;p2"/>
          <p:cNvSpPr txBox="1"/>
          <p:nvPr>
            <p:ph type="title"/>
          </p:nvPr>
        </p:nvSpPr>
        <p:spPr>
          <a:xfrm>
            <a:off x="4965430" y="629268"/>
            <a:ext cx="6586491" cy="128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100"/>
              <a:buFont typeface="Calibri"/>
              <a:buNone/>
            </a:pPr>
            <a:br>
              <a:rPr lang="en-GB" sz="4100">
                <a:latin typeface="Calibri"/>
                <a:ea typeface="Calibri"/>
                <a:cs typeface="Calibri"/>
                <a:sym typeface="Calibri"/>
              </a:rPr>
            </a:br>
            <a:endParaRPr sz="4100"/>
          </a:p>
        </p:txBody>
      </p:sp>
      <p:sp>
        <p:nvSpPr>
          <p:cNvPr id="109" name="Google Shape;109;p2"/>
          <p:cNvSpPr txBox="1"/>
          <p:nvPr>
            <p:ph idx="1" type="body"/>
          </p:nvPr>
        </p:nvSpPr>
        <p:spPr>
          <a:xfrm>
            <a:off x="4965432" y="1545466"/>
            <a:ext cx="6586489" cy="427578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GB" sz="2000"/>
              <a:t>The purpose of this session is to:</a:t>
            </a:r>
            <a:endParaRPr/>
          </a:p>
          <a:p>
            <a:pPr indent="0" lvl="0" marL="0" rtl="0" algn="l">
              <a:lnSpc>
                <a:spcPct val="90000"/>
              </a:lnSpc>
              <a:spcBef>
                <a:spcPts val="1000"/>
              </a:spcBef>
              <a:spcAft>
                <a:spcPts val="0"/>
              </a:spcAft>
              <a:buNone/>
            </a:pPr>
            <a:r>
              <a:t/>
            </a:r>
            <a:endParaRPr/>
          </a:p>
          <a:p>
            <a:pPr indent="-317500" lvl="0" marL="457200" rtl="0" algn="l">
              <a:lnSpc>
                <a:spcPct val="90000"/>
              </a:lnSpc>
              <a:spcBef>
                <a:spcPts val="1000"/>
              </a:spcBef>
              <a:spcAft>
                <a:spcPts val="0"/>
              </a:spcAft>
              <a:buSzPts val="1400"/>
              <a:buChar char="-"/>
            </a:pPr>
            <a:r>
              <a:rPr lang="en-GB" sz="2400"/>
              <a:t>Inform you about how RWI is structured and coverage</a:t>
            </a:r>
            <a:endParaRPr sz="2400"/>
          </a:p>
          <a:p>
            <a:pPr indent="-317500" lvl="0" marL="457200" rtl="0" algn="l">
              <a:lnSpc>
                <a:spcPct val="90000"/>
              </a:lnSpc>
              <a:spcBef>
                <a:spcPts val="0"/>
              </a:spcBef>
              <a:spcAft>
                <a:spcPts val="0"/>
              </a:spcAft>
              <a:buSzPts val="1400"/>
              <a:buChar char="-"/>
            </a:pPr>
            <a:r>
              <a:rPr lang="en-GB" sz="2400"/>
              <a:t>Discuss any ‘terminology’ that you may hear your child use and what it means</a:t>
            </a:r>
            <a:endParaRPr sz="2400"/>
          </a:p>
          <a:p>
            <a:pPr indent="-317500" lvl="0" marL="457200" rtl="0" algn="l">
              <a:lnSpc>
                <a:spcPct val="90000"/>
              </a:lnSpc>
              <a:spcBef>
                <a:spcPts val="0"/>
              </a:spcBef>
              <a:spcAft>
                <a:spcPts val="0"/>
              </a:spcAft>
              <a:buSzPts val="1400"/>
              <a:buChar char="-"/>
            </a:pPr>
            <a:r>
              <a:rPr lang="en-GB" sz="2400"/>
              <a:t>Support you to support your child at home in various ways</a:t>
            </a:r>
            <a:endParaRPr sz="2400"/>
          </a:p>
          <a:p>
            <a:pPr indent="0" lvl="0" marL="0" rtl="0" algn="l">
              <a:lnSpc>
                <a:spcPct val="90000"/>
              </a:lnSpc>
              <a:spcBef>
                <a:spcPts val="1000"/>
              </a:spcBef>
              <a:spcAft>
                <a:spcPts val="0"/>
              </a:spcAft>
              <a:buClr>
                <a:schemeClr val="dk1"/>
              </a:buClr>
              <a:buSzPts val="2000"/>
              <a:buNone/>
            </a:pPr>
            <a:r>
              <a:rPr i="1" lang="en-GB" sz="2000"/>
              <a:t>Please feel free to ask questions at the end of the presentation.</a:t>
            </a:r>
            <a:endParaRPr/>
          </a:p>
        </p:txBody>
      </p:sp>
      <p:pic>
        <p:nvPicPr>
          <p:cNvPr descr="Graphical user interface, text, application, chat or text message&#10;&#10;Description automatically generated" id="110" name="Google Shape;110;p2"/>
          <p:cNvPicPr preferRelativeResize="0"/>
          <p:nvPr/>
        </p:nvPicPr>
        <p:blipFill rotWithShape="1">
          <a:blip r:embed="rId3">
            <a:alphaModFix/>
          </a:blip>
          <a:srcRect b="48389" l="0" r="0" t="0"/>
          <a:stretch/>
        </p:blipFill>
        <p:spPr>
          <a:xfrm>
            <a:off x="25" y="5"/>
            <a:ext cx="4635575" cy="3539425"/>
          </a:xfrm>
          <a:prstGeom prst="rect">
            <a:avLst/>
          </a:prstGeom>
          <a:noFill/>
          <a:ln>
            <a:noFill/>
          </a:ln>
        </p:spPr>
      </p:pic>
      <p:cxnSp>
        <p:nvCxnSpPr>
          <p:cNvPr id="111" name="Google Shape;111;p2"/>
          <p:cNvCxnSpPr/>
          <p:nvPr/>
        </p:nvCxnSpPr>
        <p:spPr>
          <a:xfrm>
            <a:off x="5080934" y="2115117"/>
            <a:ext cx="6309360" cy="0"/>
          </a:xfrm>
          <a:prstGeom prst="straightConnector1">
            <a:avLst/>
          </a:prstGeom>
          <a:noFill/>
          <a:ln cap="flat" cmpd="sng" w="19050">
            <a:solidFill>
              <a:srgbClr val="DDE244"/>
            </a:solidFill>
            <a:prstDash val="solid"/>
            <a:miter lim="800000"/>
            <a:headEnd len="sm" w="sm" type="none"/>
            <a:tailEnd len="sm" w="sm" type="none"/>
          </a:ln>
        </p:spPr>
      </p:cxnSp>
      <p:sp>
        <p:nvSpPr>
          <p:cNvPr id="112" name="Google Shape;112;p2"/>
          <p:cNvSpPr txBox="1"/>
          <p:nvPr/>
        </p:nvSpPr>
        <p:spPr>
          <a:xfrm>
            <a:off x="2531075" y="4411200"/>
            <a:ext cx="836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sp>
        <p:nvSpPr>
          <p:cNvPr id="117" name="Google Shape;117;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 name="Google Shape;118;p3"/>
          <p:cNvSpPr txBox="1"/>
          <p:nvPr>
            <p:ph type="title"/>
          </p:nvPr>
        </p:nvSpPr>
        <p:spPr>
          <a:xfrm>
            <a:off x="1252800" y="662401"/>
            <a:ext cx="5996100" cy="29934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94186"/>
              <a:buFont typeface="Calibri"/>
              <a:buNone/>
            </a:pPr>
            <a:r>
              <a:rPr b="1" lang="en-GB" sz="1911"/>
              <a:t>RWI Books -</a:t>
            </a:r>
            <a:endParaRPr b="1" sz="1911"/>
          </a:p>
          <a:p>
            <a:pPr indent="0" lvl="0" marL="0" rtl="0" algn="l">
              <a:lnSpc>
                <a:spcPct val="90000"/>
              </a:lnSpc>
              <a:spcBef>
                <a:spcPts val="0"/>
              </a:spcBef>
              <a:spcAft>
                <a:spcPts val="0"/>
              </a:spcAft>
              <a:buNone/>
            </a:pPr>
            <a:r>
              <a:rPr lang="en-GB" sz="1911"/>
              <a:t>RWI is split into colours and phases -</a:t>
            </a:r>
            <a:endParaRPr sz="1911"/>
          </a:p>
          <a:p>
            <a:pPr indent="-337819" lvl="0" marL="457200" rtl="0" algn="l">
              <a:lnSpc>
                <a:spcPct val="90000"/>
              </a:lnSpc>
              <a:spcBef>
                <a:spcPts val="0"/>
              </a:spcBef>
              <a:spcAft>
                <a:spcPts val="0"/>
              </a:spcAft>
              <a:buSzPct val="100000"/>
              <a:buFont typeface="Calibri"/>
              <a:buChar char="-"/>
            </a:pPr>
            <a:r>
              <a:rPr lang="en-GB" sz="1911"/>
              <a:t>Sound blending books</a:t>
            </a:r>
            <a:endParaRPr sz="1911"/>
          </a:p>
          <a:p>
            <a:pPr indent="-337819" lvl="0" marL="457200" rtl="0" algn="l">
              <a:lnSpc>
                <a:spcPct val="90000"/>
              </a:lnSpc>
              <a:spcBef>
                <a:spcPts val="0"/>
              </a:spcBef>
              <a:spcAft>
                <a:spcPts val="0"/>
              </a:spcAft>
              <a:buSzPct val="100000"/>
              <a:buFont typeface="Calibri"/>
              <a:buChar char="-"/>
            </a:pPr>
            <a:r>
              <a:rPr lang="en-GB" sz="1911"/>
              <a:t>Ditty sheets</a:t>
            </a:r>
            <a:endParaRPr sz="1911"/>
          </a:p>
          <a:p>
            <a:pPr indent="-337819" lvl="0" marL="457200" rtl="0" algn="l">
              <a:lnSpc>
                <a:spcPct val="90000"/>
              </a:lnSpc>
              <a:spcBef>
                <a:spcPts val="0"/>
              </a:spcBef>
              <a:spcAft>
                <a:spcPts val="0"/>
              </a:spcAft>
              <a:buSzPct val="100000"/>
              <a:buFont typeface="Calibri"/>
              <a:buChar char="-"/>
            </a:pPr>
            <a:r>
              <a:rPr lang="en-GB" sz="1911"/>
              <a:t>Red Ditty books</a:t>
            </a:r>
            <a:endParaRPr sz="1911"/>
          </a:p>
          <a:p>
            <a:pPr indent="-337819" lvl="0" marL="457200" rtl="0" algn="l">
              <a:lnSpc>
                <a:spcPct val="90000"/>
              </a:lnSpc>
              <a:spcBef>
                <a:spcPts val="0"/>
              </a:spcBef>
              <a:spcAft>
                <a:spcPts val="0"/>
              </a:spcAft>
              <a:buSzPct val="100000"/>
              <a:buChar char="-"/>
            </a:pPr>
            <a:r>
              <a:rPr lang="en-GB" sz="1911"/>
              <a:t>Green story books</a:t>
            </a:r>
            <a:endParaRPr sz="1911"/>
          </a:p>
          <a:p>
            <a:pPr indent="-337819" lvl="0" marL="457200" rtl="0" algn="l">
              <a:lnSpc>
                <a:spcPct val="90000"/>
              </a:lnSpc>
              <a:spcBef>
                <a:spcPts val="0"/>
              </a:spcBef>
              <a:spcAft>
                <a:spcPts val="0"/>
              </a:spcAft>
              <a:buSzPct val="100000"/>
              <a:buChar char="-"/>
            </a:pPr>
            <a:r>
              <a:rPr lang="en-GB" sz="1911"/>
              <a:t>Purple story books</a:t>
            </a:r>
            <a:endParaRPr sz="1911"/>
          </a:p>
          <a:p>
            <a:pPr indent="-337819" lvl="0" marL="457200" rtl="0" algn="l">
              <a:lnSpc>
                <a:spcPct val="90000"/>
              </a:lnSpc>
              <a:spcBef>
                <a:spcPts val="0"/>
              </a:spcBef>
              <a:spcAft>
                <a:spcPts val="0"/>
              </a:spcAft>
              <a:buSzPct val="100000"/>
              <a:buChar char="-"/>
            </a:pPr>
            <a:r>
              <a:rPr lang="en-GB" sz="1911"/>
              <a:t>Pink story books</a:t>
            </a:r>
            <a:endParaRPr sz="1911"/>
          </a:p>
          <a:p>
            <a:pPr indent="-337819" lvl="0" marL="457200" rtl="0" algn="l">
              <a:lnSpc>
                <a:spcPct val="90000"/>
              </a:lnSpc>
              <a:spcBef>
                <a:spcPts val="0"/>
              </a:spcBef>
              <a:spcAft>
                <a:spcPts val="0"/>
              </a:spcAft>
              <a:buSzPct val="100000"/>
              <a:buChar char="-"/>
            </a:pPr>
            <a:r>
              <a:rPr lang="en-GB" sz="1911"/>
              <a:t>Orange story books</a:t>
            </a:r>
            <a:endParaRPr sz="1911"/>
          </a:p>
          <a:p>
            <a:pPr indent="-337819" lvl="0" marL="457200" rtl="0" algn="l">
              <a:lnSpc>
                <a:spcPct val="90000"/>
              </a:lnSpc>
              <a:spcBef>
                <a:spcPts val="0"/>
              </a:spcBef>
              <a:spcAft>
                <a:spcPts val="0"/>
              </a:spcAft>
              <a:buSzPct val="100000"/>
              <a:buFont typeface="Calibri"/>
              <a:buChar char="-"/>
            </a:pPr>
            <a:r>
              <a:rPr lang="en-GB" sz="1911"/>
              <a:t>Yellow story books</a:t>
            </a:r>
            <a:endParaRPr sz="1911"/>
          </a:p>
          <a:p>
            <a:pPr indent="-337819" lvl="0" marL="457200" rtl="0" algn="l">
              <a:lnSpc>
                <a:spcPct val="90000"/>
              </a:lnSpc>
              <a:spcBef>
                <a:spcPts val="0"/>
              </a:spcBef>
              <a:spcAft>
                <a:spcPts val="0"/>
              </a:spcAft>
              <a:buSzPct val="100000"/>
              <a:buFont typeface="Calibri"/>
              <a:buChar char="-"/>
            </a:pPr>
            <a:r>
              <a:rPr lang="en-GB" sz="1911"/>
              <a:t>Blue story books</a:t>
            </a:r>
            <a:endParaRPr sz="1911"/>
          </a:p>
          <a:p>
            <a:pPr indent="-331470" lvl="0" marL="457200" rtl="0" algn="l">
              <a:lnSpc>
                <a:spcPct val="90000"/>
              </a:lnSpc>
              <a:spcBef>
                <a:spcPts val="0"/>
              </a:spcBef>
              <a:spcAft>
                <a:spcPts val="0"/>
              </a:spcAft>
              <a:buSzPct val="94186"/>
              <a:buFont typeface="Calibri"/>
              <a:buChar char="-"/>
            </a:pPr>
            <a:r>
              <a:rPr lang="en-GB" sz="1911"/>
              <a:t>Grey story books</a:t>
            </a:r>
            <a:br>
              <a:rPr lang="en-GB" sz="1800">
                <a:latin typeface="Calibri"/>
                <a:ea typeface="Calibri"/>
                <a:cs typeface="Calibri"/>
                <a:sym typeface="Calibri"/>
              </a:rPr>
            </a:br>
            <a:endParaRPr/>
          </a:p>
        </p:txBody>
      </p:sp>
      <p:grpSp>
        <p:nvGrpSpPr>
          <p:cNvPr id="119" name="Google Shape;119;p3"/>
          <p:cNvGrpSpPr/>
          <p:nvPr/>
        </p:nvGrpSpPr>
        <p:grpSpPr>
          <a:xfrm>
            <a:off x="0" y="0"/>
            <a:ext cx="885825" cy="6858000"/>
            <a:chOff x="0" y="0"/>
            <a:chExt cx="885825" cy="6858000"/>
          </a:xfrm>
        </p:grpSpPr>
        <p:sp>
          <p:nvSpPr>
            <p:cNvPr id="120" name="Google Shape;120;p3"/>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21" name="Google Shape;121;p3"/>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sp>
      </p:grpSp>
      <p:sp>
        <p:nvSpPr>
          <p:cNvPr id="122" name="Google Shape;122;p3"/>
          <p:cNvSpPr txBox="1"/>
          <p:nvPr>
            <p:ph idx="1" type="body"/>
          </p:nvPr>
        </p:nvSpPr>
        <p:spPr>
          <a:xfrm>
            <a:off x="4985800" y="3655800"/>
            <a:ext cx="6015900" cy="31239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GB" sz="1800"/>
              <a:t>Within each of these phases red upwards there are school reading books and home reading books. The school reading book is read each day within the group session that your child is in and at the end of that week it is then sent home alongside the corresponding home book. These correspond because they have the same phonic sounds in and red words. This </a:t>
            </a:r>
            <a:r>
              <a:rPr lang="en-GB" sz="1800"/>
              <a:t>consolidates learning.</a:t>
            </a:r>
            <a:endParaRPr sz="1800"/>
          </a:p>
          <a:p>
            <a:pPr indent="-342900" lvl="0" marL="457200" rtl="0" algn="l">
              <a:lnSpc>
                <a:spcPct val="90000"/>
              </a:lnSpc>
              <a:spcBef>
                <a:spcPts val="0"/>
              </a:spcBef>
              <a:spcAft>
                <a:spcPts val="0"/>
              </a:spcAft>
              <a:buSzPts val="1800"/>
              <a:buChar char="-"/>
            </a:pPr>
            <a:r>
              <a:rPr lang="en-GB" sz="1800"/>
              <a:t>Sound blending books are sent home with sounds to practise as they are learnt and again changed weekly.</a:t>
            </a:r>
            <a:endParaRPr sz="1800"/>
          </a:p>
          <a:p>
            <a:pPr indent="-342900" lvl="0" marL="457200" rtl="0" algn="l">
              <a:lnSpc>
                <a:spcPct val="90000"/>
              </a:lnSpc>
              <a:spcBef>
                <a:spcPts val="0"/>
              </a:spcBef>
              <a:spcAft>
                <a:spcPts val="0"/>
              </a:spcAft>
              <a:buSzPts val="1800"/>
              <a:buChar char="-"/>
            </a:pPr>
            <a:r>
              <a:rPr lang="en-GB" sz="1800"/>
              <a:t>Ditty sheets are also sent home weekly alongside the corresponding home ditty.</a:t>
            </a:r>
            <a:endParaRPr sz="1800"/>
          </a:p>
        </p:txBody>
      </p:sp>
      <p:pic>
        <p:nvPicPr>
          <p:cNvPr descr="Graphical user interface, text, application, chat or text message&#10;&#10;Description automatically generated" id="123" name="Google Shape;123;p3"/>
          <p:cNvPicPr preferRelativeResize="0"/>
          <p:nvPr/>
        </p:nvPicPr>
        <p:blipFill rotWithShape="1">
          <a:blip r:embed="rId3">
            <a:alphaModFix/>
          </a:blip>
          <a:srcRect b="49318" l="0" r="0" t="0"/>
          <a:stretch/>
        </p:blipFill>
        <p:spPr>
          <a:xfrm>
            <a:off x="7633425" y="662803"/>
            <a:ext cx="3914175" cy="2803976"/>
          </a:xfrm>
          <a:prstGeom prst="rect">
            <a:avLst/>
          </a:prstGeom>
          <a:noFill/>
          <a:ln>
            <a:noFill/>
          </a:ln>
        </p:spPr>
      </p:pic>
      <p:pic>
        <p:nvPicPr>
          <p:cNvPr id="124" name="Google Shape;124;p3"/>
          <p:cNvPicPr preferRelativeResize="0"/>
          <p:nvPr/>
        </p:nvPicPr>
        <p:blipFill>
          <a:blip r:embed="rId4">
            <a:alphaModFix/>
          </a:blip>
          <a:stretch>
            <a:fillRect/>
          </a:stretch>
        </p:blipFill>
        <p:spPr>
          <a:xfrm>
            <a:off x="4742625" y="1054850"/>
            <a:ext cx="2719150" cy="1903400"/>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 name="Shape 128"/>
        <p:cNvGrpSpPr/>
        <p:nvPr/>
      </p:nvGrpSpPr>
      <p:grpSpPr>
        <a:xfrm>
          <a:off x="0" y="0"/>
          <a:ext cx="0" cy="0"/>
          <a:chOff x="0" y="0"/>
          <a:chExt cx="0" cy="0"/>
        </a:xfrm>
      </p:grpSpPr>
      <p:sp>
        <p:nvSpPr>
          <p:cNvPr id="129" name="Google Shape;129;p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0" name="Google Shape;130;p4"/>
          <p:cNvSpPr txBox="1"/>
          <p:nvPr>
            <p:ph type="title"/>
          </p:nvPr>
        </p:nvSpPr>
        <p:spPr>
          <a:xfrm>
            <a:off x="1092625" y="284775"/>
            <a:ext cx="6465600" cy="58263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89011"/>
              <a:buFont typeface="Calibri"/>
              <a:buNone/>
            </a:pPr>
            <a:r>
              <a:rPr b="1" lang="en-GB" sz="2022"/>
              <a:t>Progression of RWI -</a:t>
            </a:r>
            <a:endParaRPr b="1" sz="2022"/>
          </a:p>
          <a:p>
            <a:pPr indent="0" lvl="0" marL="0" rtl="0" algn="l">
              <a:lnSpc>
                <a:spcPct val="90000"/>
              </a:lnSpc>
              <a:spcBef>
                <a:spcPts val="0"/>
              </a:spcBef>
              <a:spcAft>
                <a:spcPts val="0"/>
              </a:spcAft>
              <a:buClr>
                <a:schemeClr val="dk1"/>
              </a:buClr>
              <a:buSzPct val="89011"/>
              <a:buFont typeface="Calibri"/>
              <a:buNone/>
            </a:pPr>
            <a:r>
              <a:t/>
            </a:r>
            <a:endParaRPr sz="2022"/>
          </a:p>
          <a:p>
            <a:pPr indent="-344169" lvl="0" marL="457200" rtl="0" algn="l">
              <a:lnSpc>
                <a:spcPct val="90000"/>
              </a:lnSpc>
              <a:spcBef>
                <a:spcPts val="0"/>
              </a:spcBef>
              <a:spcAft>
                <a:spcPts val="0"/>
              </a:spcAft>
              <a:buSzPct val="100000"/>
              <a:buChar char="-"/>
            </a:pPr>
            <a:r>
              <a:rPr lang="en-GB" sz="2022"/>
              <a:t>In Nursery we begin early synthetic phonics activities which develops phonological awareness.</a:t>
            </a:r>
            <a:endParaRPr sz="2022"/>
          </a:p>
          <a:p>
            <a:pPr indent="-344169" lvl="0" marL="457200" rtl="0" algn="l">
              <a:lnSpc>
                <a:spcPct val="90000"/>
              </a:lnSpc>
              <a:spcBef>
                <a:spcPts val="0"/>
              </a:spcBef>
              <a:spcAft>
                <a:spcPts val="0"/>
              </a:spcAft>
              <a:buSzPct val="100000"/>
              <a:buChar char="-"/>
            </a:pPr>
            <a:r>
              <a:rPr lang="en-GB" sz="2022"/>
              <a:t>In Reception we begin daily RWI sessions in which we learn three new sounds every week. We cover set 1 and set 2 sounds. Once all sounds are taught we consolidate to ensure children are secure.</a:t>
            </a:r>
            <a:endParaRPr sz="2022"/>
          </a:p>
          <a:p>
            <a:pPr indent="-344169" lvl="0" marL="457200" rtl="0" algn="l">
              <a:lnSpc>
                <a:spcPct val="90000"/>
              </a:lnSpc>
              <a:spcBef>
                <a:spcPts val="0"/>
              </a:spcBef>
              <a:spcAft>
                <a:spcPts val="0"/>
              </a:spcAft>
              <a:buSzPct val="100000"/>
              <a:buChar char="-"/>
            </a:pPr>
            <a:r>
              <a:rPr lang="en-GB" sz="2022"/>
              <a:t>In Year 1 and 2 we continue with daily RWI sessions, these children recap set 1 and set 2 sounds and also learn new set 3 sounds, which are all the variations of the sounds we have learned already. This is until the child is ‘off’ RWI and then they </a:t>
            </a:r>
            <a:r>
              <a:rPr lang="en-GB" sz="2022"/>
              <a:t>change to do English lessons.</a:t>
            </a:r>
            <a:endParaRPr sz="2022"/>
          </a:p>
          <a:p>
            <a:pPr indent="-344169" lvl="0" marL="457200" rtl="0" algn="l">
              <a:lnSpc>
                <a:spcPct val="90000"/>
              </a:lnSpc>
              <a:spcBef>
                <a:spcPts val="0"/>
              </a:spcBef>
              <a:spcAft>
                <a:spcPts val="0"/>
              </a:spcAft>
              <a:buSzPct val="100000"/>
              <a:buChar char="-"/>
            </a:pPr>
            <a:r>
              <a:rPr lang="en-GB" sz="2022"/>
              <a:t>If children are still in need of RWI after Year 2 then they receive daily intervention as they must have a daily English lesson.</a:t>
            </a:r>
            <a:endParaRPr sz="2022"/>
          </a:p>
          <a:p>
            <a:pPr indent="-344169" lvl="0" marL="457200" rtl="0" algn="l">
              <a:lnSpc>
                <a:spcPct val="90000"/>
              </a:lnSpc>
              <a:spcBef>
                <a:spcPts val="0"/>
              </a:spcBef>
              <a:spcAft>
                <a:spcPts val="0"/>
              </a:spcAft>
              <a:buSzPct val="100000"/>
              <a:buChar char="-"/>
            </a:pPr>
            <a:r>
              <a:rPr lang="en-GB" sz="2022"/>
              <a:t>In June in Year 1 - all children are expected to complete the Year 1 phonics screening check. The aim is to check that a child is making progress in phonics. They are expected to read a mixture of real words and ‘nonsense’ words.</a:t>
            </a:r>
            <a:endParaRPr sz="2022"/>
          </a:p>
          <a:p>
            <a:pPr indent="0" lvl="0" marL="0" rtl="0" algn="l">
              <a:lnSpc>
                <a:spcPct val="90000"/>
              </a:lnSpc>
              <a:spcBef>
                <a:spcPts val="0"/>
              </a:spcBef>
              <a:spcAft>
                <a:spcPts val="0"/>
              </a:spcAft>
              <a:buNone/>
            </a:pPr>
            <a:r>
              <a:t/>
            </a:r>
            <a:endParaRPr sz="2022"/>
          </a:p>
          <a:p>
            <a:pPr indent="0" lvl="0" marL="0" rtl="0" algn="l">
              <a:lnSpc>
                <a:spcPct val="90000"/>
              </a:lnSpc>
              <a:spcBef>
                <a:spcPts val="0"/>
              </a:spcBef>
              <a:spcAft>
                <a:spcPts val="0"/>
              </a:spcAft>
              <a:buNone/>
            </a:pPr>
            <a:r>
              <a:t/>
            </a:r>
            <a:endParaRPr sz="2022"/>
          </a:p>
          <a:p>
            <a:pPr indent="0" lvl="0" marL="0" rtl="0" algn="l">
              <a:lnSpc>
                <a:spcPct val="90000"/>
              </a:lnSpc>
              <a:spcBef>
                <a:spcPts val="0"/>
              </a:spcBef>
              <a:spcAft>
                <a:spcPts val="0"/>
              </a:spcAft>
              <a:buNone/>
            </a:pPr>
            <a:r>
              <a:t/>
            </a:r>
            <a:endParaRPr sz="1800"/>
          </a:p>
        </p:txBody>
      </p:sp>
      <p:grpSp>
        <p:nvGrpSpPr>
          <p:cNvPr id="131" name="Google Shape;131;p4"/>
          <p:cNvGrpSpPr/>
          <p:nvPr/>
        </p:nvGrpSpPr>
        <p:grpSpPr>
          <a:xfrm>
            <a:off x="0" y="0"/>
            <a:ext cx="885825" cy="6858000"/>
            <a:chOff x="0" y="0"/>
            <a:chExt cx="885825" cy="6858000"/>
          </a:xfrm>
        </p:grpSpPr>
        <p:sp>
          <p:nvSpPr>
            <p:cNvPr id="132" name="Google Shape;132;p4"/>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33" name="Google Shape;133;p4"/>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sp>
      </p:grpSp>
      <p:pic>
        <p:nvPicPr>
          <p:cNvPr descr="Graphical user interface, text, application, chat or text message&#10;&#10;Description automatically generated" id="134" name="Google Shape;134;p4"/>
          <p:cNvPicPr preferRelativeResize="0"/>
          <p:nvPr/>
        </p:nvPicPr>
        <p:blipFill rotWithShape="1">
          <a:blip r:embed="rId3">
            <a:alphaModFix/>
          </a:blip>
          <a:srcRect b="49578" l="0" r="0" t="0"/>
          <a:stretch/>
        </p:blipFill>
        <p:spPr>
          <a:xfrm>
            <a:off x="7633425" y="662803"/>
            <a:ext cx="3914175" cy="2789451"/>
          </a:xfrm>
          <a:prstGeom prst="rect">
            <a:avLst/>
          </a:prstGeom>
          <a:noFill/>
          <a:ln>
            <a:noFill/>
          </a:ln>
        </p:spPr>
      </p:pic>
      <p:sp>
        <p:nvSpPr>
          <p:cNvPr id="135" name="Google Shape;135;p4"/>
          <p:cNvSpPr txBox="1"/>
          <p:nvPr>
            <p:ph idx="1" type="body"/>
          </p:nvPr>
        </p:nvSpPr>
        <p:spPr>
          <a:xfrm flipH="1" rot="10800000">
            <a:off x="1251678" y="6176962"/>
            <a:ext cx="10102122" cy="205549"/>
          </a:xfrm>
          <a:prstGeom prst="rect">
            <a:avLst/>
          </a:prstGeom>
          <a:noFill/>
          <a:ln>
            <a:noFill/>
          </a:ln>
        </p:spPr>
        <p:txBody>
          <a:bodyPr anchorCtr="0" anchor="t" bIns="45700" lIns="91425" spcFirstLastPara="1" rIns="91425" wrap="square" tIns="45700">
            <a:normAutofit fontScale="32500" lnSpcReduction="20000"/>
          </a:bodyPr>
          <a:lstStyle/>
          <a:p>
            <a:pPr indent="0" lvl="0" marL="0" rtl="0" algn="l">
              <a:lnSpc>
                <a:spcPct val="90000"/>
              </a:lnSpc>
              <a:spcBef>
                <a:spcPts val="0"/>
              </a:spcBef>
              <a:spcAft>
                <a:spcPts val="0"/>
              </a:spcAft>
              <a:buClr>
                <a:schemeClr val="dk1"/>
              </a:buClr>
              <a:buSzPct val="100000"/>
              <a:buNone/>
            </a:pPr>
            <a:r>
              <a:t/>
            </a:r>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sp>
        <p:nvSpPr>
          <p:cNvPr id="140" name="Google Shape;140;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1" name="Google Shape;141;p6"/>
          <p:cNvSpPr txBox="1"/>
          <p:nvPr>
            <p:ph type="title"/>
          </p:nvPr>
        </p:nvSpPr>
        <p:spPr>
          <a:xfrm>
            <a:off x="1252800" y="662398"/>
            <a:ext cx="6014775" cy="46228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br>
              <a:rPr lang="en-GB" sz="1800">
                <a:latin typeface="Calibri"/>
                <a:ea typeface="Calibri"/>
                <a:cs typeface="Calibri"/>
                <a:sym typeface="Calibri"/>
              </a:rPr>
            </a:br>
            <a:endParaRPr sz="1800"/>
          </a:p>
        </p:txBody>
      </p:sp>
      <p:grpSp>
        <p:nvGrpSpPr>
          <p:cNvPr id="142" name="Google Shape;142;p6"/>
          <p:cNvGrpSpPr/>
          <p:nvPr/>
        </p:nvGrpSpPr>
        <p:grpSpPr>
          <a:xfrm>
            <a:off x="0" y="0"/>
            <a:ext cx="885825" cy="6858000"/>
            <a:chOff x="0" y="0"/>
            <a:chExt cx="885825" cy="6858000"/>
          </a:xfrm>
        </p:grpSpPr>
        <p:sp>
          <p:nvSpPr>
            <p:cNvPr id="143" name="Google Shape;143;p6"/>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44" name="Google Shape;144;p6"/>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sp>
      </p:grpSp>
      <p:pic>
        <p:nvPicPr>
          <p:cNvPr descr="Graphical user interface, text, application, chat or text message&#10;&#10;Description automatically generated" id="145" name="Google Shape;145;p6"/>
          <p:cNvPicPr preferRelativeResize="0"/>
          <p:nvPr/>
        </p:nvPicPr>
        <p:blipFill rotWithShape="1">
          <a:blip r:embed="rId3">
            <a:alphaModFix/>
          </a:blip>
          <a:srcRect b="49054" l="0" r="0" t="0"/>
          <a:stretch/>
        </p:blipFill>
        <p:spPr>
          <a:xfrm>
            <a:off x="7834400" y="662800"/>
            <a:ext cx="3713200" cy="2818501"/>
          </a:xfrm>
          <a:prstGeom prst="rect">
            <a:avLst/>
          </a:prstGeom>
          <a:noFill/>
          <a:ln>
            <a:noFill/>
          </a:ln>
        </p:spPr>
      </p:pic>
      <p:sp>
        <p:nvSpPr>
          <p:cNvPr id="146" name="Google Shape;146;p6"/>
          <p:cNvSpPr txBox="1"/>
          <p:nvPr/>
        </p:nvSpPr>
        <p:spPr>
          <a:xfrm>
            <a:off x="1061313" y="197500"/>
            <a:ext cx="6597600" cy="680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Calibri"/>
                <a:ea typeface="Calibri"/>
                <a:cs typeface="Calibri"/>
                <a:sym typeface="Calibri"/>
              </a:rPr>
              <a:t>Phonics terminology -</a:t>
            </a:r>
            <a:endParaRPr b="1" sz="2000">
              <a:solidFill>
                <a:schemeClr val="dk1"/>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GB" sz="2000">
                <a:solidFill>
                  <a:schemeClr val="dk1"/>
                </a:solidFill>
                <a:latin typeface="Calibri"/>
                <a:ea typeface="Calibri"/>
                <a:cs typeface="Calibri"/>
                <a:sym typeface="Calibri"/>
              </a:rPr>
              <a:t>Phoneme - </a:t>
            </a:r>
            <a:r>
              <a:rPr lang="en-GB" sz="2000">
                <a:solidFill>
                  <a:schemeClr val="dk1"/>
                </a:solidFill>
                <a:latin typeface="Calibri"/>
                <a:ea typeface="Calibri"/>
                <a:cs typeface="Calibri"/>
                <a:sym typeface="Calibri"/>
              </a:rPr>
              <a:t>is the smallest unit of sound in a word - such as ‘cat’ has three phonemes - c/a/t</a:t>
            </a:r>
            <a:endParaRPr sz="2000">
              <a:solidFill>
                <a:schemeClr val="dk1"/>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GB" sz="2000">
                <a:solidFill>
                  <a:schemeClr val="dk1"/>
                </a:solidFill>
                <a:latin typeface="Calibri"/>
                <a:ea typeface="Calibri"/>
                <a:cs typeface="Calibri"/>
                <a:sym typeface="Calibri"/>
              </a:rPr>
              <a:t>Grapheme - </a:t>
            </a:r>
            <a:r>
              <a:rPr lang="en-GB" sz="2000">
                <a:solidFill>
                  <a:schemeClr val="dk1"/>
                </a:solidFill>
                <a:latin typeface="Calibri"/>
                <a:ea typeface="Calibri"/>
                <a:cs typeface="Calibri"/>
                <a:sym typeface="Calibri"/>
              </a:rPr>
              <a:t>is the way we write a phoneme - such as ‘rain’ has three phonemes - r/ai/n</a:t>
            </a:r>
            <a:endParaRPr sz="2000">
              <a:solidFill>
                <a:schemeClr val="dk1"/>
              </a:solidFill>
              <a:latin typeface="Calibri"/>
              <a:ea typeface="Calibri"/>
              <a:cs typeface="Calibri"/>
              <a:sym typeface="Calibri"/>
            </a:endParaRPr>
          </a:p>
          <a:p>
            <a:pPr indent="0" lvl="0" marL="457200" marR="0" rtl="0" algn="l">
              <a:spcBef>
                <a:spcPts val="0"/>
              </a:spcBef>
              <a:spcAft>
                <a:spcPts val="0"/>
              </a:spcAft>
              <a:buNone/>
            </a:pPr>
            <a:r>
              <a:rPr lang="en-GB" sz="2000">
                <a:solidFill>
                  <a:schemeClr val="dk1"/>
                </a:solidFill>
                <a:latin typeface="Calibri"/>
                <a:ea typeface="Calibri"/>
                <a:cs typeface="Calibri"/>
                <a:sym typeface="Calibri"/>
              </a:rPr>
              <a:t>ai can be written in various ways - r</a:t>
            </a:r>
            <a:r>
              <a:rPr lang="en-GB" sz="2000">
                <a:solidFill>
                  <a:srgbClr val="FF9900"/>
                </a:solidFill>
                <a:latin typeface="Calibri"/>
                <a:ea typeface="Calibri"/>
                <a:cs typeface="Calibri"/>
                <a:sym typeface="Calibri"/>
              </a:rPr>
              <a:t>ai</a:t>
            </a:r>
            <a:r>
              <a:rPr lang="en-GB" sz="2000">
                <a:solidFill>
                  <a:schemeClr val="dk1"/>
                </a:solidFill>
                <a:latin typeface="Calibri"/>
                <a:ea typeface="Calibri"/>
                <a:cs typeface="Calibri"/>
                <a:sym typeface="Calibri"/>
              </a:rPr>
              <a:t>n, M</a:t>
            </a:r>
            <a:r>
              <a:rPr lang="en-GB" sz="2000">
                <a:solidFill>
                  <a:schemeClr val="accent4"/>
                </a:solidFill>
                <a:latin typeface="Calibri"/>
                <a:ea typeface="Calibri"/>
                <a:cs typeface="Calibri"/>
                <a:sym typeface="Calibri"/>
              </a:rPr>
              <a:t>ay</a:t>
            </a:r>
            <a:r>
              <a:rPr lang="en-GB" sz="2000">
                <a:solidFill>
                  <a:schemeClr val="dk1"/>
                </a:solidFill>
                <a:latin typeface="Calibri"/>
                <a:ea typeface="Calibri"/>
                <a:cs typeface="Calibri"/>
                <a:sym typeface="Calibri"/>
              </a:rPr>
              <a:t>, str</a:t>
            </a:r>
            <a:r>
              <a:rPr lang="en-GB" sz="2000">
                <a:solidFill>
                  <a:schemeClr val="accent4"/>
                </a:solidFill>
                <a:latin typeface="Calibri"/>
                <a:ea typeface="Calibri"/>
                <a:cs typeface="Calibri"/>
                <a:sym typeface="Calibri"/>
              </a:rPr>
              <a:t>aigh</a:t>
            </a:r>
            <a:r>
              <a:rPr lang="en-GB" sz="2000">
                <a:solidFill>
                  <a:schemeClr val="dk1"/>
                </a:solidFill>
                <a:latin typeface="Calibri"/>
                <a:ea typeface="Calibri"/>
                <a:cs typeface="Calibri"/>
                <a:sym typeface="Calibri"/>
              </a:rPr>
              <a:t>t, m</a:t>
            </a:r>
            <a:r>
              <a:rPr lang="en-GB" sz="2000">
                <a:solidFill>
                  <a:schemeClr val="accent4"/>
                </a:solidFill>
                <a:latin typeface="Calibri"/>
                <a:ea typeface="Calibri"/>
                <a:cs typeface="Calibri"/>
                <a:sym typeface="Calibri"/>
              </a:rPr>
              <a:t>a</a:t>
            </a:r>
            <a:r>
              <a:rPr lang="en-GB" sz="2000">
                <a:solidFill>
                  <a:schemeClr val="dk1"/>
                </a:solidFill>
                <a:latin typeface="Calibri"/>
                <a:ea typeface="Calibri"/>
                <a:cs typeface="Calibri"/>
                <a:sym typeface="Calibri"/>
              </a:rPr>
              <a:t>k</a:t>
            </a:r>
            <a:r>
              <a:rPr lang="en-GB" sz="2000">
                <a:solidFill>
                  <a:schemeClr val="accent4"/>
                </a:solidFill>
                <a:latin typeface="Calibri"/>
                <a:ea typeface="Calibri"/>
                <a:cs typeface="Calibri"/>
                <a:sym typeface="Calibri"/>
              </a:rPr>
              <a:t>e</a:t>
            </a:r>
            <a:r>
              <a:rPr lang="en-GB" sz="2000">
                <a:solidFill>
                  <a:schemeClr val="dk1"/>
                </a:solidFill>
                <a:latin typeface="Calibri"/>
                <a:ea typeface="Calibri"/>
                <a:cs typeface="Calibri"/>
                <a:sym typeface="Calibri"/>
              </a:rPr>
              <a:t>, w</a:t>
            </a:r>
            <a:r>
              <a:rPr lang="en-GB" sz="2000">
                <a:solidFill>
                  <a:schemeClr val="accent4"/>
                </a:solidFill>
                <a:latin typeface="Calibri"/>
                <a:ea typeface="Calibri"/>
                <a:cs typeface="Calibri"/>
                <a:sym typeface="Calibri"/>
              </a:rPr>
              <a:t>eigh</a:t>
            </a:r>
            <a:endParaRPr sz="2000">
              <a:solidFill>
                <a:schemeClr val="accent4"/>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GB" sz="2000">
                <a:solidFill>
                  <a:schemeClr val="dk1"/>
                </a:solidFill>
                <a:latin typeface="Calibri"/>
                <a:ea typeface="Calibri"/>
                <a:cs typeface="Calibri"/>
                <a:sym typeface="Calibri"/>
              </a:rPr>
              <a:t>Digraph - </a:t>
            </a:r>
            <a:r>
              <a:rPr lang="en-GB" sz="2000">
                <a:solidFill>
                  <a:schemeClr val="dk1"/>
                </a:solidFill>
                <a:latin typeface="Calibri"/>
                <a:ea typeface="Calibri"/>
                <a:cs typeface="Calibri"/>
                <a:sym typeface="Calibri"/>
              </a:rPr>
              <a:t>two letters make one sound such as - sh,th,ng,ay etc in RWI we also call these ‘special friends’</a:t>
            </a:r>
            <a:endParaRPr sz="2000">
              <a:solidFill>
                <a:schemeClr val="dk1"/>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GB" sz="2000">
                <a:solidFill>
                  <a:schemeClr val="dk1"/>
                </a:solidFill>
                <a:latin typeface="Calibri"/>
                <a:ea typeface="Calibri"/>
                <a:cs typeface="Calibri"/>
                <a:sym typeface="Calibri"/>
              </a:rPr>
              <a:t>Trigraph -</a:t>
            </a:r>
            <a:r>
              <a:rPr lang="en-GB" sz="2000">
                <a:solidFill>
                  <a:schemeClr val="dk1"/>
                </a:solidFill>
                <a:latin typeface="Calibri"/>
                <a:ea typeface="Calibri"/>
                <a:cs typeface="Calibri"/>
                <a:sym typeface="Calibri"/>
              </a:rPr>
              <a:t> three letters make one sound such as - air, igh</a:t>
            </a:r>
            <a:endParaRPr sz="2000">
              <a:solidFill>
                <a:schemeClr val="dk1"/>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GB" sz="2000">
                <a:solidFill>
                  <a:schemeClr val="dk1"/>
                </a:solidFill>
                <a:latin typeface="Calibri"/>
                <a:ea typeface="Calibri"/>
                <a:cs typeface="Calibri"/>
                <a:sym typeface="Calibri"/>
              </a:rPr>
              <a:t>Split digraph - </a:t>
            </a:r>
            <a:r>
              <a:rPr lang="en-GB" sz="2000">
                <a:solidFill>
                  <a:schemeClr val="dk1"/>
                </a:solidFill>
                <a:latin typeface="Calibri"/>
                <a:ea typeface="Calibri"/>
                <a:cs typeface="Calibri"/>
                <a:sym typeface="Calibri"/>
              </a:rPr>
              <a:t>where the sounds are split with a </a:t>
            </a:r>
            <a:r>
              <a:rPr lang="en-GB" sz="2000">
                <a:solidFill>
                  <a:schemeClr val="dk1"/>
                </a:solidFill>
                <a:latin typeface="Calibri"/>
                <a:ea typeface="Calibri"/>
                <a:cs typeface="Calibri"/>
                <a:sym typeface="Calibri"/>
              </a:rPr>
              <a:t>consonant</a:t>
            </a:r>
            <a:r>
              <a:rPr lang="en-GB" sz="2000">
                <a:solidFill>
                  <a:schemeClr val="dk1"/>
                </a:solidFill>
                <a:latin typeface="Calibri"/>
                <a:ea typeface="Calibri"/>
                <a:cs typeface="Calibri"/>
                <a:sym typeface="Calibri"/>
              </a:rPr>
              <a:t> e.g. r</a:t>
            </a:r>
            <a:r>
              <a:rPr lang="en-GB" sz="2000">
                <a:solidFill>
                  <a:schemeClr val="accent4"/>
                </a:solidFill>
                <a:latin typeface="Calibri"/>
                <a:ea typeface="Calibri"/>
                <a:cs typeface="Calibri"/>
                <a:sym typeface="Calibri"/>
              </a:rPr>
              <a:t>a</a:t>
            </a:r>
            <a:r>
              <a:rPr lang="en-GB" sz="2000">
                <a:solidFill>
                  <a:schemeClr val="dk1"/>
                </a:solidFill>
                <a:latin typeface="Calibri"/>
                <a:ea typeface="Calibri"/>
                <a:cs typeface="Calibri"/>
                <a:sym typeface="Calibri"/>
              </a:rPr>
              <a:t>k</a:t>
            </a:r>
            <a:r>
              <a:rPr lang="en-GB" sz="2000">
                <a:solidFill>
                  <a:schemeClr val="accent4"/>
                </a:solidFill>
                <a:latin typeface="Calibri"/>
                <a:ea typeface="Calibri"/>
                <a:cs typeface="Calibri"/>
                <a:sym typeface="Calibri"/>
              </a:rPr>
              <a:t>e</a:t>
            </a:r>
            <a:r>
              <a:rPr lang="en-GB" sz="2000">
                <a:solidFill>
                  <a:schemeClr val="dk1"/>
                </a:solidFill>
                <a:latin typeface="Calibri"/>
                <a:ea typeface="Calibri"/>
                <a:cs typeface="Calibri"/>
                <a:sym typeface="Calibri"/>
              </a:rPr>
              <a:t>, th</a:t>
            </a:r>
            <a:r>
              <a:rPr lang="en-GB" sz="2000">
                <a:solidFill>
                  <a:schemeClr val="accent4"/>
                </a:solidFill>
                <a:latin typeface="Calibri"/>
                <a:ea typeface="Calibri"/>
                <a:cs typeface="Calibri"/>
                <a:sym typeface="Calibri"/>
              </a:rPr>
              <a:t>e</a:t>
            </a:r>
            <a:r>
              <a:rPr lang="en-GB" sz="2000">
                <a:solidFill>
                  <a:schemeClr val="dk1"/>
                </a:solidFill>
                <a:latin typeface="Calibri"/>
                <a:ea typeface="Calibri"/>
                <a:cs typeface="Calibri"/>
                <a:sym typeface="Calibri"/>
              </a:rPr>
              <a:t>s</a:t>
            </a:r>
            <a:r>
              <a:rPr lang="en-GB" sz="2000">
                <a:solidFill>
                  <a:schemeClr val="accent4"/>
                </a:solidFill>
                <a:latin typeface="Calibri"/>
                <a:ea typeface="Calibri"/>
                <a:cs typeface="Calibri"/>
                <a:sym typeface="Calibri"/>
              </a:rPr>
              <a:t>e</a:t>
            </a:r>
            <a:r>
              <a:rPr lang="en-GB" sz="2000">
                <a:solidFill>
                  <a:schemeClr val="dk1"/>
                </a:solidFill>
                <a:latin typeface="Calibri"/>
                <a:ea typeface="Calibri"/>
                <a:cs typeface="Calibri"/>
                <a:sym typeface="Calibri"/>
              </a:rPr>
              <a:t>, m</a:t>
            </a:r>
            <a:r>
              <a:rPr lang="en-GB" sz="2000">
                <a:solidFill>
                  <a:schemeClr val="accent4"/>
                </a:solidFill>
                <a:latin typeface="Calibri"/>
                <a:ea typeface="Calibri"/>
                <a:cs typeface="Calibri"/>
                <a:sym typeface="Calibri"/>
              </a:rPr>
              <a:t>i</a:t>
            </a:r>
            <a:r>
              <a:rPr lang="en-GB" sz="2000">
                <a:solidFill>
                  <a:schemeClr val="dk1"/>
                </a:solidFill>
                <a:latin typeface="Calibri"/>
                <a:ea typeface="Calibri"/>
                <a:cs typeface="Calibri"/>
                <a:sym typeface="Calibri"/>
              </a:rPr>
              <a:t>n</a:t>
            </a:r>
            <a:r>
              <a:rPr lang="en-GB" sz="2000">
                <a:solidFill>
                  <a:schemeClr val="accent4"/>
                </a:solidFill>
                <a:latin typeface="Calibri"/>
                <a:ea typeface="Calibri"/>
                <a:cs typeface="Calibri"/>
                <a:sym typeface="Calibri"/>
              </a:rPr>
              <a:t>e</a:t>
            </a:r>
            <a:r>
              <a:rPr lang="en-GB" sz="2000">
                <a:solidFill>
                  <a:schemeClr val="dk1"/>
                </a:solidFill>
                <a:latin typeface="Calibri"/>
                <a:ea typeface="Calibri"/>
                <a:cs typeface="Calibri"/>
                <a:sym typeface="Calibri"/>
              </a:rPr>
              <a:t>, t</a:t>
            </a:r>
            <a:r>
              <a:rPr lang="en-GB" sz="2000">
                <a:solidFill>
                  <a:schemeClr val="accent4"/>
                </a:solidFill>
                <a:latin typeface="Calibri"/>
                <a:ea typeface="Calibri"/>
                <a:cs typeface="Calibri"/>
                <a:sym typeface="Calibri"/>
              </a:rPr>
              <a:t>u</a:t>
            </a:r>
            <a:r>
              <a:rPr lang="en-GB" sz="2000">
                <a:solidFill>
                  <a:schemeClr val="dk1"/>
                </a:solidFill>
                <a:latin typeface="Calibri"/>
                <a:ea typeface="Calibri"/>
                <a:cs typeface="Calibri"/>
                <a:sym typeface="Calibri"/>
              </a:rPr>
              <a:t>n</a:t>
            </a:r>
            <a:r>
              <a:rPr lang="en-GB" sz="2000">
                <a:solidFill>
                  <a:schemeClr val="accent4"/>
                </a:solidFill>
                <a:latin typeface="Calibri"/>
                <a:ea typeface="Calibri"/>
                <a:cs typeface="Calibri"/>
                <a:sym typeface="Calibri"/>
              </a:rPr>
              <a:t>e</a:t>
            </a:r>
            <a:endParaRPr sz="2000">
              <a:solidFill>
                <a:schemeClr val="accent4"/>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GB" sz="2000">
                <a:solidFill>
                  <a:schemeClr val="dk1"/>
                </a:solidFill>
                <a:latin typeface="Calibri"/>
                <a:ea typeface="Calibri"/>
                <a:cs typeface="Calibri"/>
                <a:sym typeface="Calibri"/>
              </a:rPr>
              <a:t>Segmenting - </a:t>
            </a:r>
            <a:r>
              <a:rPr lang="en-GB" sz="2000">
                <a:solidFill>
                  <a:srgbClr val="202124"/>
                </a:solidFill>
                <a:highlight>
                  <a:srgbClr val="FFFFFF"/>
                </a:highlight>
                <a:latin typeface="Calibri"/>
                <a:ea typeface="Calibri"/>
                <a:cs typeface="Calibri"/>
                <a:sym typeface="Calibri"/>
              </a:rPr>
              <a:t>Segmenting is the process of breaking a word down into its individual sounds. For example the word cat is made up of three sounds. This can be written or orally.</a:t>
            </a:r>
            <a:endParaRPr sz="2800">
              <a:solidFill>
                <a:schemeClr val="dk1"/>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GB" sz="2000">
                <a:solidFill>
                  <a:schemeClr val="dk1"/>
                </a:solidFill>
                <a:latin typeface="Calibri"/>
                <a:ea typeface="Calibri"/>
                <a:cs typeface="Calibri"/>
                <a:sym typeface="Calibri"/>
              </a:rPr>
              <a:t>Blending - </a:t>
            </a:r>
            <a:r>
              <a:rPr lang="en-GB" sz="2000">
                <a:solidFill>
                  <a:srgbClr val="202124"/>
                </a:solidFill>
                <a:highlight>
                  <a:srgbClr val="FFFFFF"/>
                </a:highlight>
                <a:latin typeface="Calibri"/>
                <a:ea typeface="Calibri"/>
                <a:cs typeface="Calibri"/>
                <a:sym typeface="Calibri"/>
              </a:rPr>
              <a:t>Blending is the process of combining sounds together to create a word. For example, the word cat is made up of three sounds /c/-/a/-/t/ together these sounds produce the spoken word cat.</a:t>
            </a:r>
            <a:endParaRPr sz="3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20178585361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RWI Set 1 sounds</a:t>
            </a:r>
            <a:endParaRPr/>
          </a:p>
        </p:txBody>
      </p:sp>
      <p:sp>
        <p:nvSpPr>
          <p:cNvPr id="153" name="Google Shape;153;g20178585361_0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54" name="Google Shape;154;g20178585361_0_0"/>
          <p:cNvPicPr preferRelativeResize="0"/>
          <p:nvPr/>
        </p:nvPicPr>
        <p:blipFill>
          <a:blip r:embed="rId3">
            <a:alphaModFix/>
          </a:blip>
          <a:stretch>
            <a:fillRect/>
          </a:stretch>
        </p:blipFill>
        <p:spPr>
          <a:xfrm>
            <a:off x="2900374" y="1379774"/>
            <a:ext cx="6488699" cy="5111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20178585361_0_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RWI Set 2 sounds</a:t>
            </a:r>
            <a:endParaRPr/>
          </a:p>
        </p:txBody>
      </p:sp>
      <p:sp>
        <p:nvSpPr>
          <p:cNvPr id="161" name="Google Shape;161;g20178585361_0_8"/>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62" name="Google Shape;162;g20178585361_0_8"/>
          <p:cNvPicPr preferRelativeResize="0"/>
          <p:nvPr/>
        </p:nvPicPr>
        <p:blipFill rotWithShape="1">
          <a:blip r:embed="rId3">
            <a:alphaModFix/>
          </a:blip>
          <a:srcRect b="0" l="0" r="0" t="8282"/>
          <a:stretch/>
        </p:blipFill>
        <p:spPr>
          <a:xfrm>
            <a:off x="2799150" y="2217225"/>
            <a:ext cx="6448425" cy="3922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20178585361_0_1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RWI Set 3 sounds</a:t>
            </a:r>
            <a:endParaRPr/>
          </a:p>
        </p:txBody>
      </p:sp>
      <p:sp>
        <p:nvSpPr>
          <p:cNvPr id="169" name="Google Shape;169;g20178585361_0_17"/>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70" name="Google Shape;170;g20178585361_0_17"/>
          <p:cNvPicPr preferRelativeResize="0"/>
          <p:nvPr/>
        </p:nvPicPr>
        <p:blipFill>
          <a:blip r:embed="rId3">
            <a:alphaModFix/>
          </a:blip>
          <a:stretch>
            <a:fillRect/>
          </a:stretch>
        </p:blipFill>
        <p:spPr>
          <a:xfrm>
            <a:off x="3200400" y="1690825"/>
            <a:ext cx="5791200" cy="4648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20178585361_0_25"/>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The same sound but a different grapheme…</a:t>
            </a:r>
            <a:endParaRPr/>
          </a:p>
        </p:txBody>
      </p:sp>
      <p:sp>
        <p:nvSpPr>
          <p:cNvPr id="177" name="Google Shape;177;g20178585361_0_25"/>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78" name="Google Shape;178;g20178585361_0_25"/>
          <p:cNvPicPr preferRelativeResize="0"/>
          <p:nvPr/>
        </p:nvPicPr>
        <p:blipFill rotWithShape="1">
          <a:blip r:embed="rId3">
            <a:alphaModFix/>
          </a:blip>
          <a:srcRect b="47558" l="0" r="0" t="0"/>
          <a:stretch/>
        </p:blipFill>
        <p:spPr>
          <a:xfrm>
            <a:off x="1025725" y="1825625"/>
            <a:ext cx="5125742" cy="3777000"/>
          </a:xfrm>
          <a:prstGeom prst="rect">
            <a:avLst/>
          </a:prstGeom>
          <a:noFill/>
          <a:ln>
            <a:noFill/>
          </a:ln>
        </p:spPr>
      </p:pic>
      <p:pic>
        <p:nvPicPr>
          <p:cNvPr id="179" name="Google Shape;179;g20178585361_0_25"/>
          <p:cNvPicPr preferRelativeResize="0"/>
          <p:nvPr/>
        </p:nvPicPr>
        <p:blipFill rotWithShape="1">
          <a:blip r:embed="rId3">
            <a:alphaModFix/>
          </a:blip>
          <a:srcRect b="0" l="0" r="0" t="51807"/>
          <a:stretch/>
        </p:blipFill>
        <p:spPr>
          <a:xfrm>
            <a:off x="6292575" y="2372287"/>
            <a:ext cx="4811000" cy="3257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2022-06-20T21:19:56Z</dcterms:created>
  <dc:creator>stuart athey</dc:creator>
</cp:coreProperties>
</file>